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241" r:id="rId4"/>
  </p:sldMasterIdLst>
  <p:notesMasterIdLst>
    <p:notesMasterId r:id="rId46"/>
  </p:notesMasterIdLst>
  <p:handoutMasterIdLst>
    <p:handoutMasterId r:id="rId47"/>
  </p:handoutMasterIdLst>
  <p:sldIdLst>
    <p:sldId id="2638" r:id="rId5"/>
    <p:sldId id="1339" r:id="rId6"/>
    <p:sldId id="2256" r:id="rId7"/>
    <p:sldId id="2622" r:id="rId8"/>
    <p:sldId id="2636" r:id="rId9"/>
    <p:sldId id="2509" r:id="rId10"/>
    <p:sldId id="2637" r:id="rId11"/>
    <p:sldId id="2358" r:id="rId12"/>
    <p:sldId id="2354" r:id="rId13"/>
    <p:sldId id="2360" r:id="rId14"/>
    <p:sldId id="2549" r:id="rId15"/>
    <p:sldId id="2550" r:id="rId16"/>
    <p:sldId id="2589" r:id="rId17"/>
    <p:sldId id="2318" r:id="rId18"/>
    <p:sldId id="2359" r:id="rId19"/>
    <p:sldId id="2385" r:id="rId20"/>
    <p:sldId id="2355" r:id="rId21"/>
    <p:sldId id="2441" r:id="rId22"/>
    <p:sldId id="2391" r:id="rId23"/>
    <p:sldId id="2579" r:id="rId24"/>
    <p:sldId id="2604" r:id="rId25"/>
    <p:sldId id="2605" r:id="rId26"/>
    <p:sldId id="2606" r:id="rId27"/>
    <p:sldId id="2624" r:id="rId28"/>
    <p:sldId id="2628" r:id="rId29"/>
    <p:sldId id="2630" r:id="rId30"/>
    <p:sldId id="2631" r:id="rId31"/>
    <p:sldId id="2632" r:id="rId32"/>
    <p:sldId id="2525" r:id="rId33"/>
    <p:sldId id="2634" r:id="rId34"/>
    <p:sldId id="2565" r:id="rId35"/>
    <p:sldId id="2566" r:id="rId36"/>
    <p:sldId id="2544" r:id="rId37"/>
    <p:sldId id="2497" r:id="rId38"/>
    <p:sldId id="2601" r:id="rId39"/>
    <p:sldId id="2545" r:id="rId40"/>
    <p:sldId id="2608" r:id="rId41"/>
    <p:sldId id="2609" r:id="rId42"/>
    <p:sldId id="2618" r:id="rId43"/>
    <p:sldId id="2621" r:id="rId44"/>
    <p:sldId id="2599" r:id="rId45"/>
  </p:sldIdLst>
  <p:sldSz cx="6858000" cy="9906000" type="A4"/>
  <p:notesSz cx="9926638" cy="6669088"/>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8" userDrawn="1">
          <p15:clr>
            <a:srgbClr val="A4A3A4"/>
          </p15:clr>
        </p15:guide>
        <p15:guide id="2" pos="2160">
          <p15:clr>
            <a:srgbClr val="A4A3A4"/>
          </p15:clr>
        </p15:guide>
        <p15:guide id="3" pos="2334" userDrawn="1">
          <p15:clr>
            <a:srgbClr val="A4A3A4"/>
          </p15:clr>
        </p15:guide>
        <p15:guide id="4" orient="horz" pos="6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i, Yeon-Kyung (KR/ERI)" initials="CYK" lastIdx="1" clrIdx="0">
    <p:extLst>
      <p:ext uri="{19B8F6BF-5375-455C-9EA6-DF929625EA0E}">
        <p15:presenceInfo xmlns:p15="http://schemas.microsoft.com/office/powerpoint/2012/main" userId="Choi, Yeon-Kyung (KR/ERI)" providerId="None"/>
      </p:ext>
    </p:extLst>
  </p:cmAuthor>
  <p:cmAuthor id="2" name="Cha, Yoon-Ji (KR/ERI)" initials="CY(" lastIdx="1" clrIdx="1">
    <p:extLst>
      <p:ext uri="{19B8F6BF-5375-455C-9EA6-DF929625EA0E}">
        <p15:presenceInfo xmlns:p15="http://schemas.microsoft.com/office/powerpoint/2012/main" userId="S::yoonjicha@kr.kpmg.com::a9259fc7-1fe6-4b76-824d-f40cef50933c" providerId="AD"/>
      </p:ext>
    </p:extLst>
  </p:cmAuthor>
  <p:cmAuthor id="3" name="Jeon, Hae-Rin (KR/ERI)" initials="JH(" lastIdx="2" clrIdx="2">
    <p:extLst>
      <p:ext uri="{19B8F6BF-5375-455C-9EA6-DF929625EA0E}">
        <p15:presenceInfo xmlns:p15="http://schemas.microsoft.com/office/powerpoint/2012/main" userId="S::haerinjeon@kr.kpmg.com::c645b719-0d28-4c55-a4b2-d1897a9dc3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9BC"/>
    <a:srgbClr val="00338D"/>
    <a:srgbClr val="4093C8"/>
    <a:srgbClr val="BEE5F0"/>
    <a:srgbClr val="FFFFFF"/>
    <a:srgbClr val="FFFFCC"/>
    <a:srgbClr val="FFFF00"/>
    <a:srgbClr val="EAEAEA"/>
    <a:srgbClr val="57BFDA"/>
    <a:srgbClr val="B50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F3379E-9578-4BFA-9A85-57E25957A6AB}" v="347" dt="2023-09-18T05:11:35.6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밝은 스타일 1 - 강조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E171933-4619-4E11-9A3F-F7608DF75F80}" styleName="보통 스타일 1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보통 스타일 1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보통 스타일 4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밝은 스타일 1 - 강조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03" autoAdjust="0"/>
    <p:restoredTop sz="95337" autoAdjust="0"/>
  </p:normalViewPr>
  <p:slideViewPr>
    <p:cSldViewPr snapToGrid="0">
      <p:cViewPr>
        <p:scale>
          <a:sx n="100" d="100"/>
          <a:sy n="100" d="100"/>
        </p:scale>
        <p:origin x="2832" y="-396"/>
      </p:cViewPr>
      <p:guideLst>
        <p:guide orient="horz" pos="1238"/>
        <p:guide pos="2160"/>
        <p:guide pos="2334"/>
        <p:guide orient="horz" pos="616"/>
      </p:guideLst>
    </p:cSldViewPr>
  </p:slideViewPr>
  <p:notesTextViewPr>
    <p:cViewPr>
      <p:scale>
        <a:sx n="1" d="1"/>
        <a:sy n="1" d="1"/>
      </p:scale>
      <p:origin x="0" y="0"/>
    </p:cViewPr>
  </p:notesTextViewPr>
  <p:sorterViewPr>
    <p:cViewPr>
      <p:scale>
        <a:sx n="80" d="100"/>
        <a:sy n="80" d="100"/>
      </p:scale>
      <p:origin x="0" y="-1446"/>
    </p:cViewPr>
  </p:sorterViewPr>
  <p:notesViewPr>
    <p:cSldViewPr snapToGrid="0">
      <p:cViewPr varScale="1">
        <p:scale>
          <a:sx n="126" d="100"/>
          <a:sy n="126" d="100"/>
        </p:scale>
        <p:origin x="17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Soo-Kyung (KR/ERI)" userId="3dbe75f2-6d1e-4b2a-be3f-6c626c1fbdcc" providerId="ADAL" clId="{88F3379E-9578-4BFA-9A85-57E25957A6AB}"/>
    <pc:docChg chg="custSel modSld">
      <pc:chgData name="Kim, Soo-Kyung (KR/ERI)" userId="3dbe75f2-6d1e-4b2a-be3f-6c626c1fbdcc" providerId="ADAL" clId="{88F3379E-9578-4BFA-9A85-57E25957A6AB}" dt="2023-09-19T00:38:28.014" v="14" actId="6549"/>
      <pc:docMkLst>
        <pc:docMk/>
      </pc:docMkLst>
      <pc:sldChg chg="modSp mod">
        <pc:chgData name="Kim, Soo-Kyung (KR/ERI)" userId="3dbe75f2-6d1e-4b2a-be3f-6c626c1fbdcc" providerId="ADAL" clId="{88F3379E-9578-4BFA-9A85-57E25957A6AB}" dt="2023-09-19T00:38:18.495" v="13" actId="20577"/>
        <pc:sldMkLst>
          <pc:docMk/>
          <pc:sldMk cId="1846224541" sldId="2545"/>
        </pc:sldMkLst>
        <pc:spChg chg="mod">
          <ac:chgData name="Kim, Soo-Kyung (KR/ERI)" userId="3dbe75f2-6d1e-4b2a-be3f-6c626c1fbdcc" providerId="ADAL" clId="{88F3379E-9578-4BFA-9A85-57E25957A6AB}" dt="2023-09-19T00:38:18.495" v="13" actId="20577"/>
          <ac:spMkLst>
            <pc:docMk/>
            <pc:sldMk cId="1846224541" sldId="2545"/>
            <ac:spMk id="2" creationId="{571FA77A-DE62-D802-1F8C-196FC6E9162D}"/>
          </ac:spMkLst>
        </pc:spChg>
      </pc:sldChg>
      <pc:sldChg chg="modSp mod">
        <pc:chgData name="Kim, Soo-Kyung (KR/ERI)" userId="3dbe75f2-6d1e-4b2a-be3f-6c626c1fbdcc" providerId="ADAL" clId="{88F3379E-9578-4BFA-9A85-57E25957A6AB}" dt="2023-09-19T00:38:28.014" v="14" actId="6549"/>
        <pc:sldMkLst>
          <pc:docMk/>
          <pc:sldMk cId="1400054752" sldId="2608"/>
        </pc:sldMkLst>
        <pc:spChg chg="mod">
          <ac:chgData name="Kim, Soo-Kyung (KR/ERI)" userId="3dbe75f2-6d1e-4b2a-be3f-6c626c1fbdcc" providerId="ADAL" clId="{88F3379E-9578-4BFA-9A85-57E25957A6AB}" dt="2023-09-19T00:38:28.014" v="14" actId="6549"/>
          <ac:spMkLst>
            <pc:docMk/>
            <pc:sldMk cId="1400054752" sldId="2608"/>
            <ac:spMk id="11" creationId="{69F6431A-D7C1-0AF2-5786-18B5F8CAB60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721617451024379E-2"/>
          <c:y val="5.1657957743621072E-2"/>
          <c:w val="0.85694109642235838"/>
          <c:h val="0.82960309749617467"/>
        </c:manualLayout>
      </c:layout>
      <c:barChart>
        <c:barDir val="col"/>
        <c:grouping val="clustered"/>
        <c:varyColors val="0"/>
        <c:ser>
          <c:idx val="0"/>
          <c:order val="0"/>
          <c:tx>
            <c:strRef>
              <c:f>Sheet1!$B$1</c:f>
              <c:strCache>
                <c:ptCount val="1"/>
                <c:pt idx="0">
                  <c:v>Global vertical farming market projection (2022-2032)</c:v>
                </c:pt>
              </c:strCache>
            </c:strRef>
          </c:tx>
          <c:spPr>
            <a:solidFill>
              <a:srgbClr val="57BFDA"/>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829-4A13-AB77-C59FF607B452}"/>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06C-4604-B741-E07B8C6F71AF}"/>
                </c:ext>
              </c:extLst>
            </c:dLbl>
            <c:spPr>
              <a:noFill/>
              <a:ln>
                <a:noFill/>
              </a:ln>
              <a:effectLst/>
            </c:spPr>
            <c:txPr>
              <a:bodyPr rot="0" spcFirstLastPara="1" vertOverflow="ellipsis" vert="horz" wrap="square" lIns="38100" tIns="19050" rIns="38100" bIns="19050" anchor="ctr" anchorCtr="1">
                <a:spAutoFit/>
              </a:bodyPr>
              <a:lstStyle/>
              <a:p>
                <a:pP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'22</c:v>
                </c:pt>
                <c:pt idx="1">
                  <c:v>'23</c:v>
                </c:pt>
                <c:pt idx="2">
                  <c:v>'24</c:v>
                </c:pt>
                <c:pt idx="3">
                  <c:v>'25</c:v>
                </c:pt>
                <c:pt idx="4">
                  <c:v>'26</c:v>
                </c:pt>
                <c:pt idx="5">
                  <c:v>'27</c:v>
                </c:pt>
                <c:pt idx="6">
                  <c:v>'28</c:v>
                </c:pt>
                <c:pt idx="7">
                  <c:v>'29</c:v>
                </c:pt>
                <c:pt idx="8">
                  <c:v>'30</c:v>
                </c:pt>
              </c:strCache>
            </c:strRef>
          </c:cat>
          <c:val>
            <c:numRef>
              <c:f>Sheet1!$B$2:$B$10</c:f>
              <c:numCache>
                <c:formatCode>0.0</c:formatCode>
                <c:ptCount val="9"/>
                <c:pt idx="0">
                  <c:v>5.6</c:v>
                </c:pt>
                <c:pt idx="1">
                  <c:v>6.8</c:v>
                </c:pt>
                <c:pt idx="2">
                  <c:v>8</c:v>
                </c:pt>
                <c:pt idx="3">
                  <c:v>10.1</c:v>
                </c:pt>
                <c:pt idx="4">
                  <c:v>12.5</c:v>
                </c:pt>
                <c:pt idx="5">
                  <c:v>14.7</c:v>
                </c:pt>
                <c:pt idx="6">
                  <c:v>16.600000000000001</c:v>
                </c:pt>
                <c:pt idx="7">
                  <c:v>20.100000000000001</c:v>
                </c:pt>
                <c:pt idx="8">
                  <c:v>23.7</c:v>
                </c:pt>
              </c:numCache>
            </c:numRef>
          </c:val>
          <c:extLst>
            <c:ext xmlns:c16="http://schemas.microsoft.com/office/drawing/2014/chart" uri="{C3380CC4-5D6E-409C-BE32-E72D297353CC}">
              <c16:uniqueId val="{00000003-8829-4A13-AB77-C59FF607B452}"/>
            </c:ext>
          </c:extLst>
        </c:ser>
        <c:dLbls>
          <c:showLegendKey val="0"/>
          <c:showVal val="0"/>
          <c:showCatName val="0"/>
          <c:showSerName val="0"/>
          <c:showPercent val="0"/>
          <c:showBubbleSize val="0"/>
        </c:dLbls>
        <c:gapWidth val="140"/>
        <c:axId val="1282850671"/>
        <c:axId val="1282849007"/>
      </c:barChart>
      <c:catAx>
        <c:axId val="1282850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5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1282849007"/>
        <c:crosses val="autoZero"/>
        <c:auto val="1"/>
        <c:lblAlgn val="ctr"/>
        <c:lblOffset val="100"/>
        <c:noMultiLvlLbl val="0"/>
      </c:catAx>
      <c:valAx>
        <c:axId val="1282849007"/>
        <c:scaling>
          <c:orientation val="minMax"/>
          <c:max val="30"/>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12828506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721617451024379E-2"/>
          <c:y val="8.9552849309511295E-2"/>
          <c:w val="0.85694109642235838"/>
          <c:h val="0.81121468410548014"/>
        </c:manualLayout>
      </c:layout>
      <c:barChart>
        <c:barDir val="col"/>
        <c:grouping val="clustered"/>
        <c:varyColors val="0"/>
        <c:ser>
          <c:idx val="0"/>
          <c:order val="0"/>
          <c:tx>
            <c:strRef>
              <c:f>Sheet1!$B$1</c:f>
              <c:strCache>
                <c:ptCount val="1"/>
                <c:pt idx="0">
                  <c:v>(십억 달러)</c:v>
                </c:pt>
              </c:strCache>
            </c:strRef>
          </c:tx>
          <c:spPr>
            <a:solidFill>
              <a:srgbClr val="57BFDA"/>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5F2-41CC-B844-EDE093015902}"/>
                </c:ext>
              </c:extLst>
            </c:dLbl>
            <c:dLbl>
              <c:idx val="5"/>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58F-4960-9ACA-6C1A9C1E9D65}"/>
                </c:ext>
              </c:extLst>
            </c:dLbl>
            <c:spPr>
              <a:noFill/>
              <a:ln>
                <a:noFill/>
              </a:ln>
              <a:effectLst/>
            </c:spPr>
            <c:txPr>
              <a:bodyPr rot="0" spcFirstLastPara="1" vertOverflow="ellipsis" vert="horz" wrap="square" lIns="38100" tIns="19050" rIns="38100" bIns="19050" anchor="ctr" anchorCtr="1">
                <a:spAutoFit/>
              </a:bodyPr>
              <a:lstStyle/>
              <a:p>
                <a:pPr>
                  <a:defRPr lang="en-US" altLang="ko-KR" sz="800" b="1" i="0" u="none" strike="noStrike" kern="1200" baseline="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Sheet1!$A$5:$A$10</c:f>
              <c:strCache>
                <c:ptCount val="6"/>
                <c:pt idx="0">
                  <c:v>'23</c:v>
                </c:pt>
                <c:pt idx="1">
                  <c:v>'24</c:v>
                </c:pt>
                <c:pt idx="2">
                  <c:v>'25</c:v>
                </c:pt>
                <c:pt idx="3">
                  <c:v>'26</c:v>
                </c:pt>
                <c:pt idx="4">
                  <c:v>'27</c:v>
                </c:pt>
                <c:pt idx="5">
                  <c:v>'28</c:v>
                </c:pt>
              </c:strCache>
            </c:strRef>
          </c:cat>
          <c:val>
            <c:numRef>
              <c:f>Sheet1!$B$5:$B$10</c:f>
              <c:numCache>
                <c:formatCode>0.0_ </c:formatCode>
                <c:ptCount val="6"/>
                <c:pt idx="0">
                  <c:v>17.22</c:v>
                </c:pt>
                <c:pt idx="1">
                  <c:v>21.43</c:v>
                </c:pt>
                <c:pt idx="2">
                  <c:v>26.66</c:v>
                </c:pt>
                <c:pt idx="3">
                  <c:v>33.18</c:v>
                </c:pt>
                <c:pt idx="4">
                  <c:v>41.29</c:v>
                </c:pt>
                <c:pt idx="5">
                  <c:v>51.38</c:v>
                </c:pt>
              </c:numCache>
            </c:numRef>
          </c:val>
          <c:extLst>
            <c:ext xmlns:c16="http://schemas.microsoft.com/office/drawing/2014/chart" uri="{C3380CC4-5D6E-409C-BE32-E72D297353CC}">
              <c16:uniqueId val="{00000003-05F2-41CC-B844-EDE093015902}"/>
            </c:ext>
          </c:extLst>
        </c:ser>
        <c:dLbls>
          <c:showLegendKey val="0"/>
          <c:showVal val="0"/>
          <c:showCatName val="0"/>
          <c:showSerName val="0"/>
          <c:showPercent val="0"/>
          <c:showBubbleSize val="0"/>
        </c:dLbls>
        <c:gapWidth val="140"/>
        <c:axId val="1282850671"/>
        <c:axId val="1282849007"/>
      </c:barChart>
      <c:catAx>
        <c:axId val="1282850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50" b="0" i="0" u="none" strike="noStrike" kern="0" spc="0" baseline="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282849007"/>
        <c:crosses val="autoZero"/>
        <c:auto val="1"/>
        <c:lblAlgn val="ctr"/>
        <c:lblOffset val="100"/>
        <c:noMultiLvlLbl val="0"/>
      </c:catAx>
      <c:valAx>
        <c:axId val="1282849007"/>
        <c:scaling>
          <c:orientation val="minMax"/>
          <c:max val="60"/>
          <c:min val="0"/>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700" b="0" i="0" u="none" strike="noStrike" kern="0" spc="0" baseline="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282850671"/>
        <c:crosses val="autoZero"/>
        <c:crossBetween val="between"/>
        <c:majorUnit val="1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4"/>
            <a:ext cx="4302317" cy="333667"/>
          </a:xfrm>
          <a:prstGeom prst="rect">
            <a:avLst/>
          </a:prstGeom>
        </p:spPr>
        <p:txBody>
          <a:bodyPr vert="horz" lIns="90710" tIns="45355" rIns="90710" bIns="45355" rtlCol="0"/>
          <a:lstStyle>
            <a:lvl1pPr algn="l">
              <a:defRPr sz="1200"/>
            </a:lvl1pPr>
          </a:lstStyle>
          <a:p>
            <a:endParaRPr lang="en-US" dirty="0"/>
          </a:p>
        </p:txBody>
      </p:sp>
      <p:sp>
        <p:nvSpPr>
          <p:cNvPr id="3" name="Date Placeholder 2"/>
          <p:cNvSpPr>
            <a:spLocks noGrp="1"/>
          </p:cNvSpPr>
          <p:nvPr>
            <p:ph type="dt" sz="quarter" idx="1"/>
          </p:nvPr>
        </p:nvSpPr>
        <p:spPr>
          <a:xfrm>
            <a:off x="5622008" y="4"/>
            <a:ext cx="4302317" cy="333667"/>
          </a:xfrm>
          <a:prstGeom prst="rect">
            <a:avLst/>
          </a:prstGeom>
        </p:spPr>
        <p:txBody>
          <a:bodyPr vert="horz" lIns="90710" tIns="45355" rIns="90710" bIns="45355" rtlCol="0"/>
          <a:lstStyle>
            <a:lvl1pPr algn="r">
              <a:defRPr sz="1200"/>
            </a:lvl1pPr>
          </a:lstStyle>
          <a:p>
            <a:fld id="{FD4ADFBC-B392-474D-BFD2-23D3BDA66A93}" type="datetimeFigureOut">
              <a:rPr lang="en-US" smtClean="0"/>
              <a:t>9/19/2023</a:t>
            </a:fld>
            <a:endParaRPr lang="en-US" dirty="0"/>
          </a:p>
        </p:txBody>
      </p:sp>
      <p:sp>
        <p:nvSpPr>
          <p:cNvPr id="4" name="Footer Placeholder 3"/>
          <p:cNvSpPr>
            <a:spLocks noGrp="1"/>
          </p:cNvSpPr>
          <p:nvPr>
            <p:ph type="ftr" sz="quarter" idx="2"/>
          </p:nvPr>
        </p:nvSpPr>
        <p:spPr>
          <a:xfrm>
            <a:off x="5" y="6334358"/>
            <a:ext cx="4302317" cy="333667"/>
          </a:xfrm>
          <a:prstGeom prst="rect">
            <a:avLst/>
          </a:prstGeom>
        </p:spPr>
        <p:txBody>
          <a:bodyPr vert="horz" lIns="90710" tIns="45355" rIns="90710" bIns="45355"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2008" y="6334358"/>
            <a:ext cx="4302317" cy="333667"/>
          </a:xfrm>
          <a:prstGeom prst="rect">
            <a:avLst/>
          </a:prstGeom>
        </p:spPr>
        <p:txBody>
          <a:bodyPr vert="horz" lIns="90710" tIns="45355" rIns="90710" bIns="45355" rtlCol="0" anchor="b"/>
          <a:lstStyle>
            <a:lvl1pPr algn="r">
              <a:defRPr sz="1200"/>
            </a:lvl1pPr>
          </a:lstStyle>
          <a:p>
            <a:fld id="{C0AC7954-39B3-A445-8EC5-862700B8B91C}" type="slidenum">
              <a:rPr lang="en-US" smtClean="0"/>
              <a:t>‹#›</a:t>
            </a:fld>
            <a:endParaRPr lang="en-US" dirty="0"/>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5"/>
            <a:ext cx="4301544" cy="334613"/>
          </a:xfrm>
          <a:prstGeom prst="rect">
            <a:avLst/>
          </a:prstGeom>
        </p:spPr>
        <p:txBody>
          <a:bodyPr vert="horz" lIns="90710" tIns="45355" rIns="90710" bIns="45355" rtlCol="0"/>
          <a:lstStyle>
            <a:lvl1pPr algn="l">
              <a:defRPr sz="1200"/>
            </a:lvl1pPr>
          </a:lstStyle>
          <a:p>
            <a:endParaRPr lang="en-AU" dirty="0"/>
          </a:p>
        </p:txBody>
      </p:sp>
      <p:sp>
        <p:nvSpPr>
          <p:cNvPr id="3" name="Date Placeholder 2"/>
          <p:cNvSpPr>
            <a:spLocks noGrp="1"/>
          </p:cNvSpPr>
          <p:nvPr>
            <p:ph type="dt" idx="1"/>
          </p:nvPr>
        </p:nvSpPr>
        <p:spPr>
          <a:xfrm>
            <a:off x="5622804" y="5"/>
            <a:ext cx="4301544" cy="334613"/>
          </a:xfrm>
          <a:prstGeom prst="rect">
            <a:avLst/>
          </a:prstGeom>
        </p:spPr>
        <p:txBody>
          <a:bodyPr vert="horz" lIns="90710" tIns="45355" rIns="90710" bIns="45355" rtlCol="0"/>
          <a:lstStyle>
            <a:lvl1pPr algn="r">
              <a:defRPr sz="1200"/>
            </a:lvl1pPr>
          </a:lstStyle>
          <a:p>
            <a:fld id="{635DF4FA-E8DD-496D-9743-7EF5FC8FAEAE}" type="datetimeFigureOut">
              <a:rPr lang="en-AU" smtClean="0"/>
              <a:pPr/>
              <a:t>19/09/2023</a:t>
            </a:fld>
            <a:endParaRPr lang="en-AU" dirty="0"/>
          </a:p>
        </p:txBody>
      </p:sp>
      <p:sp>
        <p:nvSpPr>
          <p:cNvPr id="4" name="Slide Image Placeholder 3"/>
          <p:cNvSpPr>
            <a:spLocks noGrp="1" noRot="1" noChangeAspect="1"/>
          </p:cNvSpPr>
          <p:nvPr>
            <p:ph type="sldImg" idx="2"/>
          </p:nvPr>
        </p:nvSpPr>
        <p:spPr>
          <a:xfrm>
            <a:off x="4184650" y="833438"/>
            <a:ext cx="1557338" cy="2249487"/>
          </a:xfrm>
          <a:prstGeom prst="rect">
            <a:avLst/>
          </a:prstGeom>
          <a:noFill/>
          <a:ln w="12700">
            <a:solidFill>
              <a:prstClr val="black"/>
            </a:solidFill>
          </a:ln>
        </p:spPr>
        <p:txBody>
          <a:bodyPr vert="horz" lIns="90710" tIns="45355" rIns="90710" bIns="45355" rtlCol="0" anchor="ctr"/>
          <a:lstStyle/>
          <a:p>
            <a:endParaRPr lang="en-AU" dirty="0"/>
          </a:p>
        </p:txBody>
      </p:sp>
      <p:sp>
        <p:nvSpPr>
          <p:cNvPr id="5" name="Notes Placeholder 4"/>
          <p:cNvSpPr>
            <a:spLocks noGrp="1"/>
          </p:cNvSpPr>
          <p:nvPr>
            <p:ph type="body" sz="quarter" idx="3"/>
          </p:nvPr>
        </p:nvSpPr>
        <p:spPr>
          <a:xfrm>
            <a:off x="992665" y="3209503"/>
            <a:ext cx="7941310" cy="2625954"/>
          </a:xfrm>
          <a:prstGeom prst="rect">
            <a:avLst/>
          </a:prstGeom>
        </p:spPr>
        <p:txBody>
          <a:bodyPr vert="horz" lIns="90710" tIns="45355" rIns="90710" bIns="453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4" y="6334477"/>
            <a:ext cx="4301544" cy="334612"/>
          </a:xfrm>
          <a:prstGeom prst="rect">
            <a:avLst/>
          </a:prstGeom>
        </p:spPr>
        <p:txBody>
          <a:bodyPr vert="horz" lIns="90710" tIns="45355" rIns="90710" bIns="45355" rtlCol="0" anchor="b"/>
          <a:lstStyle>
            <a:lvl1pPr algn="l">
              <a:defRPr sz="1200"/>
            </a:lvl1pPr>
          </a:lstStyle>
          <a:p>
            <a:endParaRPr lang="en-AU" dirty="0"/>
          </a:p>
        </p:txBody>
      </p:sp>
      <p:sp>
        <p:nvSpPr>
          <p:cNvPr id="7" name="Slide Number Placeholder 6"/>
          <p:cNvSpPr>
            <a:spLocks noGrp="1"/>
          </p:cNvSpPr>
          <p:nvPr>
            <p:ph type="sldNum" sz="quarter" idx="5"/>
          </p:nvPr>
        </p:nvSpPr>
        <p:spPr>
          <a:xfrm>
            <a:off x="5622804" y="6334477"/>
            <a:ext cx="4301544" cy="334612"/>
          </a:xfrm>
          <a:prstGeom prst="rect">
            <a:avLst/>
          </a:prstGeom>
        </p:spPr>
        <p:txBody>
          <a:bodyPr vert="horz" lIns="90710" tIns="45355" rIns="90710" bIns="45355" rtlCol="0" anchor="b"/>
          <a:lstStyle>
            <a:lvl1pPr algn="r">
              <a:defRPr sz="1200"/>
            </a:lvl1pPr>
          </a:lstStyle>
          <a:p>
            <a:fld id="{ABD96654-91BB-436D-BB65-0EA7A9B36C61}" type="slidenum">
              <a:rPr lang="en-AU" smtClean="0"/>
              <a:pPr/>
              <a:t>‹#›</a:t>
            </a:fld>
            <a:endParaRPr lang="en-AU" dirty="0"/>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KoPub돋움체 Medium" panose="02020603020101020101" pitchFamily="18" charset="-127"/>
            </a:endParaRPr>
          </a:p>
        </p:txBody>
      </p:sp>
    </p:spTree>
    <p:extLst>
      <p:ext uri="{BB962C8B-B14F-4D97-AF65-F5344CB8AC3E}">
        <p14:creationId xmlns:p14="http://schemas.microsoft.com/office/powerpoint/2010/main" val="954115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KoPub돋움체 Medium" panose="02020603020101020101" pitchFamily="18" charset="-127"/>
            </a:endParaRPr>
          </a:p>
        </p:txBody>
      </p:sp>
    </p:spTree>
    <p:extLst>
      <p:ext uri="{BB962C8B-B14F-4D97-AF65-F5344CB8AC3E}">
        <p14:creationId xmlns:p14="http://schemas.microsoft.com/office/powerpoint/2010/main" val="1846298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KoPub돋움체 Medium" panose="02020603020101020101" pitchFamily="18" charset="-127"/>
            </a:endParaRPr>
          </a:p>
        </p:txBody>
      </p:sp>
    </p:spTree>
    <p:extLst>
      <p:ext uri="{BB962C8B-B14F-4D97-AF65-F5344CB8AC3E}">
        <p14:creationId xmlns:p14="http://schemas.microsoft.com/office/powerpoint/2010/main" val="336674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KoPub돋움체 Medium" panose="02020603020101020101" pitchFamily="18" charset="-127"/>
            </a:endParaRPr>
          </a:p>
        </p:txBody>
      </p:sp>
    </p:spTree>
    <p:extLst>
      <p:ext uri="{BB962C8B-B14F-4D97-AF65-F5344CB8AC3E}">
        <p14:creationId xmlns:p14="http://schemas.microsoft.com/office/powerpoint/2010/main" val="1562891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12135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pic>
        <p:nvPicPr>
          <p:cNvPr id="2" name="그림 1" descr="텍스트, 스크린샷, 프로젝터, 음악이(가) 표시된 사진&#10;&#10;자동 생성된 설명">
            <a:extLst>
              <a:ext uri="{FF2B5EF4-FFF2-40B4-BE49-F238E27FC236}">
                <a16:creationId xmlns:a16="http://schemas.microsoft.com/office/drawing/2014/main" id="{22BD1132-76DC-C617-E566-2A4DE3534FE6}"/>
              </a:ext>
            </a:extLst>
          </p:cNvPr>
          <p:cNvPicPr>
            <a:picLocks noChangeAspect="1"/>
          </p:cNvPicPr>
          <p:nvPr userDrawn="1"/>
        </p:nvPicPr>
        <p:blipFill>
          <a:blip r:embed="rId2"/>
          <a:stretch>
            <a:fillRect/>
          </a:stretch>
        </p:blipFill>
        <p:spPr>
          <a:xfrm>
            <a:off x="0" y="0"/>
            <a:ext cx="6858000" cy="9906000"/>
          </a:xfrm>
          <a:prstGeom prst="rect">
            <a:avLst/>
          </a:prstGeom>
        </p:spPr>
      </p:pic>
    </p:spTree>
    <p:extLst>
      <p:ext uri="{BB962C8B-B14F-4D97-AF65-F5344CB8AC3E}">
        <p14:creationId xmlns:p14="http://schemas.microsoft.com/office/powerpoint/2010/main" val="111486666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341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fographic">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DD6C8D66-3FB4-4150-A21E-822217B6441A}"/>
              </a:ext>
            </a:extLst>
          </p:cNvPr>
          <p:cNvPicPr>
            <a:picLocks noChangeAspect="1"/>
          </p:cNvPicPr>
          <p:nvPr userDrawn="1"/>
        </p:nvPicPr>
        <p:blipFill>
          <a:blip r:embed="rId2"/>
          <a:stretch>
            <a:fillRect/>
          </a:stretch>
        </p:blipFill>
        <p:spPr>
          <a:xfrm>
            <a:off x="333375" y="9504333"/>
            <a:ext cx="739950" cy="171849"/>
          </a:xfrm>
          <a:prstGeom prst="rect">
            <a:avLst/>
          </a:prstGeom>
        </p:spPr>
      </p:pic>
      <p:sp>
        <p:nvSpPr>
          <p:cNvPr id="9" name="TextBox 8">
            <a:extLst>
              <a:ext uri="{FF2B5EF4-FFF2-40B4-BE49-F238E27FC236}">
                <a16:creationId xmlns:a16="http://schemas.microsoft.com/office/drawing/2014/main" id="{BE51855B-D1F6-4227-8F2D-01660220B31E}"/>
              </a:ext>
              <a:ext uri="{C183D7F6-B498-43B3-948B-1728B52AA6E4}">
                <adec:decorative xmlns:adec="http://schemas.microsoft.com/office/drawing/2017/decorative" val="1"/>
              </a:ext>
            </a:extLst>
          </p:cNvPr>
          <p:cNvSpPr txBox="1"/>
          <p:nvPr userDrawn="1"/>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32" name="직사각형 31">
            <a:extLst>
              <a:ext uri="{FF2B5EF4-FFF2-40B4-BE49-F238E27FC236}">
                <a16:creationId xmlns:a16="http://schemas.microsoft.com/office/drawing/2014/main" id="{074477E3-349A-40B7-B7FC-EB9CA072E057}"/>
              </a:ext>
            </a:extLst>
          </p:cNvPr>
          <p:cNvSpPr/>
          <p:nvPr userDrawn="1"/>
        </p:nvSpPr>
        <p:spPr>
          <a:xfrm>
            <a:off x="665135" y="156898"/>
            <a:ext cx="4686420" cy="258853"/>
          </a:xfrm>
          <a:prstGeom prst="rect">
            <a:avLst/>
          </a:prstGeom>
        </p:spPr>
        <p:txBody>
          <a:bodyPr wrap="square" lIns="0">
            <a:spAutoFit/>
          </a:bodyPr>
          <a:lstStyle/>
          <a:p>
            <a:pPr algn="l">
              <a:lnSpc>
                <a:spcPct val="130000"/>
              </a:lnSpc>
              <a:spcBef>
                <a:spcPts val="600"/>
              </a:spcBef>
            </a:pP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리테일 테크노믹스 시대</a:t>
            </a: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 </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유통</a:t>
            </a: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소비재 기업의 비즈니스 전략</a:t>
            </a:r>
          </a:p>
        </p:txBody>
      </p:sp>
      <p:sp>
        <p:nvSpPr>
          <p:cNvPr id="33" name="슬라이드 번호 개체 틀 2">
            <a:extLst>
              <a:ext uri="{FF2B5EF4-FFF2-40B4-BE49-F238E27FC236}">
                <a16:creationId xmlns:a16="http://schemas.microsoft.com/office/drawing/2014/main" id="{19A28125-B503-44D8-B053-FF6BA95C3259}"/>
              </a:ext>
            </a:extLst>
          </p:cNvPr>
          <p:cNvSpPr txBox="1">
            <a:spLocks/>
          </p:cNvSpPr>
          <p:nvPr userDrawn="1"/>
        </p:nvSpPr>
        <p:spPr>
          <a:xfrm>
            <a:off x="333375" y="147793"/>
            <a:ext cx="351499" cy="274562"/>
          </a:xfrm>
          <a:prstGeom prst="rect">
            <a:avLst/>
          </a:prstGeom>
        </p:spPr>
        <p:txBody>
          <a:bodyPr wrap="square" lIns="0" anchor="ctr">
            <a:spAutoFit/>
          </a:bodyPr>
          <a:lstStyle>
            <a:defPPr>
              <a:defRPr lang="en-US"/>
            </a:defPPr>
            <a:lvl1pPr>
              <a:lnSpc>
                <a:spcPct val="130000"/>
              </a:lnSpc>
              <a:spcBef>
                <a:spcPts val="600"/>
              </a:spcBef>
              <a:defRPr sz="900" b="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7F33798-A7BC-7449-A4AF-BD92BCC4F2F8}" type="slidenum">
              <a:rPr lang="en-US" sz="1000" b="1" smtClean="0">
                <a:solidFill>
                  <a:schemeClr val="tx2"/>
                </a:solidFill>
                <a:latin typeface="+mn-ea"/>
                <a:ea typeface="+mn-ea"/>
                <a:cs typeface="Arial" panose="020B0604020202020204" pitchFamily="34" charset="0"/>
              </a:rPr>
              <a:pPr lvl="0"/>
              <a:t>‹#›</a:t>
            </a:fld>
            <a:endParaRPr lang="en-US" sz="1000" b="1" dirty="0">
              <a:solidFill>
                <a:schemeClr val="tx2"/>
              </a:solidFill>
              <a:latin typeface="+mn-ea"/>
              <a:ea typeface="+mn-ea"/>
              <a:cs typeface="Arial" panose="020B0604020202020204" pitchFamily="34" charset="0"/>
            </a:endParaRPr>
          </a:p>
        </p:txBody>
      </p:sp>
      <p:cxnSp>
        <p:nvCxnSpPr>
          <p:cNvPr id="34" name="Straight Connector 16">
            <a:extLst>
              <a:ext uri="{FF2B5EF4-FFF2-40B4-BE49-F238E27FC236}">
                <a16:creationId xmlns:a16="http://schemas.microsoft.com/office/drawing/2014/main" id="{74890A51-0158-41DC-AF70-86D05A1B7033}"/>
              </a:ext>
            </a:extLst>
          </p:cNvPr>
          <p:cNvCxnSpPr/>
          <p:nvPr userDrawn="1"/>
        </p:nvCxnSpPr>
        <p:spPr>
          <a:xfrm>
            <a:off x="560369" y="221456"/>
            <a:ext cx="0" cy="149412"/>
          </a:xfrm>
          <a:prstGeom prst="line">
            <a:avLst/>
          </a:prstGeom>
          <a:noFill/>
          <a:ln w="6350" cap="flat" cmpd="sng" algn="ctr">
            <a:solidFill>
              <a:srgbClr val="1E49E2"/>
            </a:solidFill>
            <a:prstDash val="solid"/>
            <a:miter lim="800000"/>
          </a:ln>
          <a:effectLst/>
        </p:spPr>
      </p:cxnSp>
    </p:spTree>
    <p:extLst>
      <p:ext uri="{BB962C8B-B14F-4D97-AF65-F5344CB8AC3E}">
        <p14:creationId xmlns:p14="http://schemas.microsoft.com/office/powerpoint/2010/main" val="2488651041"/>
      </p:ext>
    </p:extLst>
  </p:cSld>
  <p:clrMapOvr>
    <a:masterClrMapping/>
  </p:clrMapOvr>
  <p:extLst>
    <p:ext uri="{DCECCB84-F9BA-43D5-87BE-67443E8EF086}">
      <p15:sldGuideLst xmlns:p15="http://schemas.microsoft.com/office/powerpoint/2012/main">
        <p15:guide id="2" pos="4110">
          <p15:clr>
            <a:srgbClr val="FBAE40"/>
          </p15:clr>
        </p15:guide>
        <p15:guide id="3" orient="horz" pos="807">
          <p15:clr>
            <a:srgbClr val="FBAE40"/>
          </p15:clr>
        </p15:guide>
        <p15:guide id="4" orient="horz" pos="5819" userDrawn="1">
          <p15:clr>
            <a:srgbClr val="FBAE40"/>
          </p15:clr>
        </p15:guide>
        <p15:guide id="5" pos="21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Righ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0F5D824C-4FA0-45E2-8032-5615C7920F84}"/>
              </a:ext>
            </a:extLst>
          </p:cNvPr>
          <p:cNvSpPr/>
          <p:nvPr userDrawn="1"/>
        </p:nvSpPr>
        <p:spPr>
          <a:xfrm>
            <a:off x="4221135" y="156898"/>
            <a:ext cx="2065020" cy="258853"/>
          </a:xfrm>
          <a:prstGeom prst="rect">
            <a:avLst/>
          </a:prstGeom>
        </p:spPr>
        <p:txBody>
          <a:bodyPr wrap="square" lIns="0">
            <a:spAutoFit/>
          </a:bodyPr>
          <a:lstStyle/>
          <a:p>
            <a:pPr algn="r">
              <a:lnSpc>
                <a:spcPct val="130000"/>
              </a:lnSpc>
              <a:spcBef>
                <a:spcPts val="600"/>
              </a:spcBef>
            </a:pPr>
            <a:r>
              <a:rPr lang="en-US" altLang="ko-KR" sz="900" b="0" kern="120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cs typeface="+mn-cs"/>
              </a:rPr>
              <a:t>Issue Monitor · September 2023</a:t>
            </a:r>
          </a:p>
        </p:txBody>
      </p:sp>
      <p:pic>
        <p:nvPicPr>
          <p:cNvPr id="19" name="그림 18">
            <a:extLst>
              <a:ext uri="{FF2B5EF4-FFF2-40B4-BE49-F238E27FC236}">
                <a16:creationId xmlns:a16="http://schemas.microsoft.com/office/drawing/2014/main" id="{8A5EB1C1-1A37-494E-8D34-AFD3C674C679}"/>
              </a:ext>
            </a:extLst>
          </p:cNvPr>
          <p:cNvPicPr>
            <a:picLocks noChangeAspect="1"/>
          </p:cNvPicPr>
          <p:nvPr userDrawn="1"/>
        </p:nvPicPr>
        <p:blipFill>
          <a:blip r:embed="rId2"/>
          <a:stretch>
            <a:fillRect/>
          </a:stretch>
        </p:blipFill>
        <p:spPr>
          <a:xfrm>
            <a:off x="333375" y="9504333"/>
            <a:ext cx="739950" cy="171849"/>
          </a:xfrm>
          <a:prstGeom prst="rect">
            <a:avLst/>
          </a:prstGeom>
        </p:spPr>
      </p:pic>
      <p:sp>
        <p:nvSpPr>
          <p:cNvPr id="20" name="TextBox 19">
            <a:extLst>
              <a:ext uri="{FF2B5EF4-FFF2-40B4-BE49-F238E27FC236}">
                <a16:creationId xmlns:a16="http://schemas.microsoft.com/office/drawing/2014/main" id="{5911E37A-5F5C-4BBC-8677-9F18CACC7CF3}"/>
              </a:ext>
              <a:ext uri="{C183D7F6-B498-43B3-948B-1728B52AA6E4}">
                <adec:decorative xmlns:adec="http://schemas.microsoft.com/office/drawing/2017/decorative" val="1"/>
              </a:ext>
            </a:extLst>
          </p:cNvPr>
          <p:cNvSpPr txBox="1"/>
          <p:nvPr userDrawn="1"/>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23" name="슬라이드 번호 개체 틀 2">
            <a:extLst>
              <a:ext uri="{FF2B5EF4-FFF2-40B4-BE49-F238E27FC236}">
                <a16:creationId xmlns:a16="http://schemas.microsoft.com/office/drawing/2014/main" id="{9CDA5190-1A69-43E6-B58B-D94C5E0104C7}"/>
              </a:ext>
            </a:extLst>
          </p:cNvPr>
          <p:cNvSpPr txBox="1">
            <a:spLocks/>
          </p:cNvSpPr>
          <p:nvPr userDrawn="1"/>
        </p:nvSpPr>
        <p:spPr>
          <a:xfrm>
            <a:off x="6173126" y="147793"/>
            <a:ext cx="351499" cy="274562"/>
          </a:xfrm>
          <a:prstGeom prst="rect">
            <a:avLst/>
          </a:prstGeom>
        </p:spPr>
        <p:txBody>
          <a:bodyPr wrap="square" lIns="0" rIns="0" anchor="ctr">
            <a:spAutoFit/>
          </a:bodyPr>
          <a:lstStyle>
            <a:defPPr>
              <a:defRPr lang="en-US"/>
            </a:defPPr>
            <a:lvl1pPr>
              <a:lnSpc>
                <a:spcPct val="130000"/>
              </a:lnSpc>
              <a:spcBef>
                <a:spcPts val="600"/>
              </a:spcBef>
              <a:defRPr sz="900" b="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fld id="{27F33798-A7BC-7449-A4AF-BD92BCC4F2F8}" type="slidenum">
              <a:rPr lang="en-US" sz="1000" b="1" smtClean="0">
                <a:solidFill>
                  <a:schemeClr val="tx2"/>
                </a:solidFill>
                <a:latin typeface="+mn-ea"/>
                <a:ea typeface="+mn-ea"/>
                <a:cs typeface="Arial" panose="020B0604020202020204" pitchFamily="34" charset="0"/>
              </a:rPr>
              <a:pPr lvl="0" algn="r"/>
              <a:t>‹#›</a:t>
            </a:fld>
            <a:endParaRPr lang="en-US" sz="1000" b="1" dirty="0">
              <a:solidFill>
                <a:schemeClr val="tx2"/>
              </a:solidFill>
              <a:latin typeface="+mn-ea"/>
              <a:ea typeface="+mn-ea"/>
              <a:cs typeface="Arial" panose="020B0604020202020204" pitchFamily="34" charset="0"/>
            </a:endParaRPr>
          </a:p>
        </p:txBody>
      </p:sp>
      <p:cxnSp>
        <p:nvCxnSpPr>
          <p:cNvPr id="24" name="Straight Connector 16">
            <a:extLst>
              <a:ext uri="{FF2B5EF4-FFF2-40B4-BE49-F238E27FC236}">
                <a16:creationId xmlns:a16="http://schemas.microsoft.com/office/drawing/2014/main" id="{93651C9E-88B9-4899-A796-8FDB19CC70D6}"/>
              </a:ext>
            </a:extLst>
          </p:cNvPr>
          <p:cNvCxnSpPr>
            <a:cxnSpLocks/>
          </p:cNvCxnSpPr>
          <p:nvPr userDrawn="1"/>
        </p:nvCxnSpPr>
        <p:spPr>
          <a:xfrm>
            <a:off x="6297634" y="221456"/>
            <a:ext cx="0" cy="149412"/>
          </a:xfrm>
          <a:prstGeom prst="line">
            <a:avLst/>
          </a:prstGeom>
          <a:noFill/>
          <a:ln w="6350" cap="flat" cmpd="sng" algn="ctr">
            <a:solidFill>
              <a:srgbClr val="1E49E2"/>
            </a:solidFill>
            <a:prstDash val="solid"/>
            <a:miter lim="800000"/>
          </a:ln>
          <a:effectLst/>
        </p:spPr>
      </p:cxnSp>
    </p:spTree>
    <p:extLst>
      <p:ext uri="{BB962C8B-B14F-4D97-AF65-F5344CB8AC3E}">
        <p14:creationId xmlns:p14="http://schemas.microsoft.com/office/powerpoint/2010/main" val="2883617875"/>
      </p:ext>
    </p:extLst>
  </p:cSld>
  <p:clrMapOvr>
    <a:masterClrMapping/>
  </p:clrMapOvr>
  <p:extLst>
    <p:ext uri="{DCECCB84-F9BA-43D5-87BE-67443E8EF086}">
      <p15:sldGuideLst xmlns:p15="http://schemas.microsoft.com/office/powerpoint/2012/main">
        <p15:guide id="2" pos="4110">
          <p15:clr>
            <a:srgbClr val="FBAE40"/>
          </p15:clr>
        </p15:guide>
        <p15:guide id="4" orient="horz" pos="5819" userDrawn="1">
          <p15:clr>
            <a:srgbClr val="FBAE40"/>
          </p15:clr>
        </p15:guide>
        <p15:guide id="5" pos="210">
          <p15:clr>
            <a:srgbClr val="FBAE40"/>
          </p15:clr>
        </p15:guide>
        <p15:guide id="7" orient="horz" pos="80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acts2">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2F52AB4-4B6B-409A-84AA-2968C02C5017}"/>
              </a:ext>
            </a:extLst>
          </p:cNvPr>
          <p:cNvPicPr>
            <a:picLocks noChangeAspect="1"/>
          </p:cNvPicPr>
          <p:nvPr userDrawn="1"/>
        </p:nvPicPr>
        <p:blipFill>
          <a:blip r:embed="rId2"/>
          <a:stretch>
            <a:fillRect/>
          </a:stretch>
        </p:blipFill>
        <p:spPr>
          <a:xfrm>
            <a:off x="333375" y="493202"/>
            <a:ext cx="1364079" cy="316800"/>
          </a:xfrm>
          <a:prstGeom prst="rect">
            <a:avLst/>
          </a:prstGeom>
        </p:spPr>
      </p:pic>
      <p:sp>
        <p:nvSpPr>
          <p:cNvPr id="4" name="Rectangle 11">
            <a:hlinkClick r:id="rId3"/>
            <a:extLst>
              <a:ext uri="{FF2B5EF4-FFF2-40B4-BE49-F238E27FC236}">
                <a16:creationId xmlns:a16="http://schemas.microsoft.com/office/drawing/2014/main" id="{AAE67FC1-D07E-4DAA-95BE-94FE67842816}"/>
              </a:ext>
            </a:extLst>
          </p:cNvPr>
          <p:cNvSpPr>
            <a:spLocks noChangeArrowheads="1"/>
          </p:cNvSpPr>
          <p:nvPr userDrawn="1"/>
        </p:nvSpPr>
        <p:spPr bwMode="auto">
          <a:xfrm>
            <a:off x="333375" y="7506023"/>
            <a:ext cx="1954961" cy="200055"/>
          </a:xfrm>
          <a:prstGeom prst="rect">
            <a:avLst/>
          </a:prstGeom>
          <a:noFill/>
          <a:ln w="9525">
            <a:noFill/>
            <a:miter lim="800000"/>
            <a:headEnd/>
            <a:tailEnd/>
          </a:ln>
          <a:effectLst/>
        </p:spPr>
        <p:txBody>
          <a:bodyPr wrap="square" lIns="0" tIns="0" rIns="0" bIns="0" anchor="ctr">
            <a:spAutoFit/>
          </a:bodyPr>
          <a:lstStyle/>
          <a:p>
            <a:pPr>
              <a:defRPr/>
            </a:pPr>
            <a:r>
              <a:rPr lang="en-US" sz="1300" b="1" kern="0" dirty="0">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home.kpmg/kr</a:t>
            </a:r>
            <a:endParaRPr lang="en-GB" sz="1300" b="1" kern="0" dirty="0">
              <a:ln>
                <a:solidFill>
                  <a:schemeClr val="accent1">
                    <a:alpha val="0"/>
                  </a:schemeClr>
                </a:solidFill>
              </a:ln>
              <a:solidFill>
                <a:schemeClr val="bg1"/>
              </a:solidFill>
              <a:latin typeface="Arial" panose="020B0604020202020204" pitchFamily="34" charset="0"/>
              <a:cs typeface="Arial" panose="020B0604020202020204" pitchFamily="34" charset="0"/>
            </a:endParaRPr>
          </a:p>
        </p:txBody>
      </p:sp>
      <p:sp>
        <p:nvSpPr>
          <p:cNvPr id="5" name="Content Placeholder 1">
            <a:extLst>
              <a:ext uri="{FF2B5EF4-FFF2-40B4-BE49-F238E27FC236}">
                <a16:creationId xmlns:a16="http://schemas.microsoft.com/office/drawing/2014/main" id="{16172D9A-8B53-45CC-8580-6CD359FDACFB}"/>
              </a:ext>
            </a:extLst>
          </p:cNvPr>
          <p:cNvSpPr txBox="1">
            <a:spLocks/>
          </p:cNvSpPr>
          <p:nvPr userDrawn="1"/>
        </p:nvSpPr>
        <p:spPr>
          <a:xfrm>
            <a:off x="333375" y="7885679"/>
            <a:ext cx="4956175" cy="1384995"/>
          </a:xfrm>
          <a:prstGeom prst="rect">
            <a:avLst/>
          </a:prstGeom>
        </p:spPr>
        <p:txBody>
          <a:bodyPr wrap="square" lIns="0" tIns="0" rIns="0" bIns="0">
            <a:sp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 </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KPMG name and logo are trademarks used under license by the independent member firms of the KPMG global organization.</a:t>
            </a:r>
          </a:p>
        </p:txBody>
      </p:sp>
    </p:spTree>
    <p:extLst>
      <p:ext uri="{BB962C8B-B14F-4D97-AF65-F5344CB8AC3E}">
        <p14:creationId xmlns:p14="http://schemas.microsoft.com/office/powerpoint/2010/main" val="932972248"/>
      </p:ext>
    </p:extLst>
  </p:cSld>
  <p:clrMapOvr>
    <a:masterClrMapping/>
  </p:clrMapOvr>
  <p:extLst>
    <p:ext uri="{DCECCB84-F9BA-43D5-87BE-67443E8EF086}">
      <p15:sldGuideLst xmlns:p15="http://schemas.microsoft.com/office/powerpoint/2012/main">
        <p15:guide id="2" pos="4110">
          <p15:clr>
            <a:srgbClr val="FBAE40"/>
          </p15:clr>
        </p15:guide>
        <p15:guide id="3" orient="horz" pos="897">
          <p15:clr>
            <a:srgbClr val="FBAE40"/>
          </p15:clr>
        </p15:guide>
        <p15:guide id="4" orient="horz" pos="5819">
          <p15:clr>
            <a:srgbClr val="FBAE40"/>
          </p15:clr>
        </p15:guide>
        <p15:guide id="5" pos="21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659233"/>
      </p:ext>
    </p:extLst>
  </p:cSld>
  <p:clrMap bg1="lt1" tx1="dk1" bg2="lt2" tx2="dk2" accent1="accent1" accent2="accent2" accent3="accent3" accent4="accent4" accent5="accent5" accent6="accent6" hlink="hlink" folHlink="folHlink"/>
  <p:sldLayoutIdLst>
    <p:sldLayoutId id="2147484246" r:id="rId1"/>
    <p:sldLayoutId id="2147484259" r:id="rId2"/>
    <p:sldLayoutId id="2147484251" r:id="rId3"/>
    <p:sldLayoutId id="2147484249" r:id="rId4"/>
    <p:sldLayoutId id="2147484253" r:id="rId5"/>
  </p:sldLayoutIdLst>
  <p:hf hdr="0" ftr="0" dt="0"/>
  <p:txStyles>
    <p:titleStyle>
      <a:lvl1pPr algn="l" defTabSz="495285" rtl="0" eaLnBrk="1" latinLnBrk="1" hangingPunct="1">
        <a:spcBef>
          <a:spcPct val="0"/>
        </a:spcBef>
        <a:buNone/>
        <a:defRPr sz="3900" kern="1200">
          <a:solidFill>
            <a:srgbClr val="00338D"/>
          </a:solidFill>
          <a:latin typeface="KPMG Extralight"/>
          <a:ea typeface="KoPub돋움체 Medium" panose="02020603020101020101" pitchFamily="18" charset="-127"/>
          <a:cs typeface="KPMG Extralight"/>
        </a:defRPr>
      </a:lvl1pPr>
    </p:titleStyle>
    <p:bodyStyle>
      <a:lvl1pPr marL="0" indent="0" algn="l" defTabSz="495285" rtl="0" eaLnBrk="1" latinLnBrk="1" hangingPunct="1">
        <a:spcBef>
          <a:spcPts val="0"/>
        </a:spcBef>
        <a:spcAft>
          <a:spcPts val="650"/>
        </a:spcAft>
        <a:buFontTx/>
        <a:buNone/>
        <a:defRPr sz="1083" b="1" i="0" kern="1200">
          <a:solidFill>
            <a:srgbClr val="00338D"/>
          </a:solidFill>
          <a:latin typeface="Univers for KPMG"/>
          <a:ea typeface="KoPub돋움체 Medium" panose="02020603020101020101" pitchFamily="18" charset="-127"/>
          <a:cs typeface="Univers for KPMG"/>
        </a:defRPr>
      </a:lvl1pPr>
      <a:lvl2pPr marL="0" indent="0" algn="l" defTabSz="495285" rtl="0" eaLnBrk="1" latinLnBrk="1" hangingPunct="1">
        <a:spcBef>
          <a:spcPts val="0"/>
        </a:spcBef>
        <a:spcAft>
          <a:spcPts val="650"/>
        </a:spcAft>
        <a:buFontTx/>
        <a:buNone/>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2pPr>
      <a:lvl3pPr marL="307077" indent="-307077" algn="l" defTabSz="495285"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3pPr>
      <a:lvl4pPr marL="624059" indent="-247642" algn="l" defTabSz="558916"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4pPr>
      <a:lvl5pPr marL="5160" indent="0" algn="l" defTabSz="495285" rtl="0" eaLnBrk="1" latinLnBrk="1" hangingPunct="1">
        <a:spcBef>
          <a:spcPts val="0"/>
        </a:spcBef>
        <a:spcAft>
          <a:spcPts val="650"/>
        </a:spcAft>
        <a:buFontTx/>
        <a:buNone/>
        <a:defRPr sz="1083" kern="1200">
          <a:solidFill>
            <a:srgbClr val="00A3A1"/>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5pPr>
      <a:lvl6pPr marL="2724066" indent="-247642" algn="l" defTabSz="495285" rtl="0" eaLnBrk="1" latinLnBrk="1" hangingPunct="1">
        <a:spcBef>
          <a:spcPct val="20000"/>
        </a:spcBef>
        <a:buFont typeface="Arial"/>
        <a:buChar char="•"/>
        <a:defRPr sz="2167" kern="1200">
          <a:solidFill>
            <a:schemeClr val="tx1"/>
          </a:solidFill>
          <a:latin typeface="+mn-lt"/>
          <a:ea typeface="+mn-ea"/>
          <a:cs typeface="+mn-cs"/>
        </a:defRPr>
      </a:lvl6pPr>
      <a:lvl7pPr marL="3219351" indent="-247642" algn="l" defTabSz="495285" rtl="0" eaLnBrk="1" latinLnBrk="1" hangingPunct="1">
        <a:spcBef>
          <a:spcPct val="20000"/>
        </a:spcBef>
        <a:buFont typeface="Arial"/>
        <a:buChar char="•"/>
        <a:defRPr sz="2167" kern="1200">
          <a:solidFill>
            <a:schemeClr val="tx1"/>
          </a:solidFill>
          <a:latin typeface="+mn-lt"/>
          <a:ea typeface="+mn-ea"/>
          <a:cs typeface="+mn-cs"/>
        </a:defRPr>
      </a:lvl7pPr>
      <a:lvl8pPr marL="3714636" indent="-247642" algn="l" defTabSz="495285" rtl="0" eaLnBrk="1" latinLnBrk="1" hangingPunct="1">
        <a:spcBef>
          <a:spcPct val="20000"/>
        </a:spcBef>
        <a:buFont typeface="Arial"/>
        <a:buChar char="•"/>
        <a:defRPr sz="2167" kern="1200">
          <a:solidFill>
            <a:schemeClr val="tx1"/>
          </a:solidFill>
          <a:latin typeface="+mn-lt"/>
          <a:ea typeface="+mn-ea"/>
          <a:cs typeface="+mn-cs"/>
        </a:defRPr>
      </a:lvl8pPr>
      <a:lvl9pPr marL="4209920" indent="-247642" algn="l" defTabSz="495285" rtl="0" eaLnBrk="1" latinLnBrk="1" hangingPunct="1">
        <a:spcBef>
          <a:spcPct val="20000"/>
        </a:spcBef>
        <a:buFont typeface="Arial"/>
        <a:buChar char="•"/>
        <a:defRPr sz="2167" kern="1200">
          <a:solidFill>
            <a:schemeClr val="tx1"/>
          </a:solidFill>
          <a:latin typeface="+mn-lt"/>
          <a:ea typeface="+mn-ea"/>
          <a:cs typeface="+mn-cs"/>
        </a:defRPr>
      </a:lvl9pPr>
    </p:bodyStyle>
    <p:otherStyle>
      <a:defPPr>
        <a:defRPr lang="en-US"/>
      </a:defPPr>
      <a:lvl1pPr marL="0" algn="l" defTabSz="495285" rtl="0" eaLnBrk="1" latinLnBrk="1" hangingPunct="1">
        <a:defRPr sz="1950" kern="1200">
          <a:solidFill>
            <a:schemeClr val="tx1"/>
          </a:solidFill>
          <a:latin typeface="+mn-lt"/>
          <a:ea typeface="+mn-ea"/>
          <a:cs typeface="+mn-cs"/>
        </a:defRPr>
      </a:lvl1pPr>
      <a:lvl2pPr marL="495285" algn="l" defTabSz="495285" rtl="0" eaLnBrk="1" latinLnBrk="1" hangingPunct="1">
        <a:defRPr sz="1950" kern="1200">
          <a:solidFill>
            <a:schemeClr val="tx1"/>
          </a:solidFill>
          <a:latin typeface="+mn-lt"/>
          <a:ea typeface="+mn-ea"/>
          <a:cs typeface="+mn-cs"/>
        </a:defRPr>
      </a:lvl2pPr>
      <a:lvl3pPr marL="990570" algn="l" defTabSz="495285" rtl="0" eaLnBrk="1" latinLnBrk="1" hangingPunct="1">
        <a:defRPr sz="1950" kern="1200">
          <a:solidFill>
            <a:schemeClr val="tx1"/>
          </a:solidFill>
          <a:latin typeface="+mn-lt"/>
          <a:ea typeface="+mn-ea"/>
          <a:cs typeface="+mn-cs"/>
        </a:defRPr>
      </a:lvl3pPr>
      <a:lvl4pPr marL="1485854" algn="l" defTabSz="495285" rtl="0" eaLnBrk="1" latinLnBrk="1" hangingPunct="1">
        <a:defRPr sz="1950" kern="1200">
          <a:solidFill>
            <a:schemeClr val="tx1"/>
          </a:solidFill>
          <a:latin typeface="+mn-lt"/>
          <a:ea typeface="+mn-ea"/>
          <a:cs typeface="+mn-cs"/>
        </a:defRPr>
      </a:lvl4pPr>
      <a:lvl5pPr marL="1981139" algn="l" defTabSz="495285" rtl="0" eaLnBrk="1" latinLnBrk="1" hangingPunct="1">
        <a:defRPr sz="1950" kern="1200">
          <a:solidFill>
            <a:schemeClr val="tx1"/>
          </a:solidFill>
          <a:latin typeface="+mn-lt"/>
          <a:ea typeface="+mn-ea"/>
          <a:cs typeface="+mn-cs"/>
        </a:defRPr>
      </a:lvl5pPr>
      <a:lvl6pPr marL="2476424" algn="l" defTabSz="495285" rtl="0" eaLnBrk="1" latinLnBrk="1" hangingPunct="1">
        <a:defRPr sz="1950" kern="1200">
          <a:solidFill>
            <a:schemeClr val="tx1"/>
          </a:solidFill>
          <a:latin typeface="+mn-lt"/>
          <a:ea typeface="+mn-ea"/>
          <a:cs typeface="+mn-cs"/>
        </a:defRPr>
      </a:lvl6pPr>
      <a:lvl7pPr marL="2971709" algn="l" defTabSz="495285" rtl="0" eaLnBrk="1" latinLnBrk="1" hangingPunct="1">
        <a:defRPr sz="1950" kern="1200">
          <a:solidFill>
            <a:schemeClr val="tx1"/>
          </a:solidFill>
          <a:latin typeface="+mn-lt"/>
          <a:ea typeface="+mn-ea"/>
          <a:cs typeface="+mn-cs"/>
        </a:defRPr>
      </a:lvl7pPr>
      <a:lvl8pPr marL="3466993" algn="l" defTabSz="495285" rtl="0" eaLnBrk="1" latinLnBrk="1" hangingPunct="1">
        <a:defRPr sz="1950" kern="1200">
          <a:solidFill>
            <a:schemeClr val="tx1"/>
          </a:solidFill>
          <a:latin typeface="+mn-lt"/>
          <a:ea typeface="+mn-ea"/>
          <a:cs typeface="+mn-cs"/>
        </a:defRPr>
      </a:lvl8pPr>
      <a:lvl9pPr marL="3962278" algn="l" defTabSz="495285" rtl="0" eaLnBrk="1" latinLnBrk="1" hangingPunct="1">
        <a:defRPr sz="19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0" userDrawn="1">
          <p15:clr>
            <a:srgbClr val="F26B43"/>
          </p15:clr>
        </p15:guide>
        <p15:guide id="2" pos="4110" userDrawn="1">
          <p15:clr>
            <a:srgbClr val="F26B43"/>
          </p15:clr>
        </p15:guide>
        <p15:guide id="3" orient="horz" pos="308" userDrawn="1">
          <p15:clr>
            <a:srgbClr val="F26B43"/>
          </p15:clr>
        </p15:guide>
        <p15:guide id="4" orient="horz" pos="597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CD0C329-C68B-0550-1104-1653C4CDD7EB}"/>
              </a:ext>
            </a:extLst>
          </p:cNvPr>
          <p:cNvGrpSpPr/>
          <p:nvPr/>
        </p:nvGrpSpPr>
        <p:grpSpPr>
          <a:xfrm>
            <a:off x="591359" y="1367116"/>
            <a:ext cx="5933266" cy="7566748"/>
            <a:chOff x="591359" y="1367116"/>
            <a:chExt cx="5933266" cy="7566748"/>
          </a:xfrm>
        </p:grpSpPr>
        <p:sp>
          <p:nvSpPr>
            <p:cNvPr id="25" name="TextBox 24">
              <a:extLst>
                <a:ext uri="{FF2B5EF4-FFF2-40B4-BE49-F238E27FC236}">
                  <a16:creationId xmlns:a16="http://schemas.microsoft.com/office/drawing/2014/main" id="{52416FFD-778E-451B-983B-C7C2CA4527DE}"/>
                </a:ext>
              </a:extLst>
            </p:cNvPr>
            <p:cNvSpPr txBox="1"/>
            <p:nvPr/>
          </p:nvSpPr>
          <p:spPr>
            <a:xfrm>
              <a:off x="603884" y="3885313"/>
              <a:ext cx="5920741" cy="1732013"/>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2000"/>
                </a:spcAft>
                <a:buClrTx/>
                <a:buSzTx/>
                <a:buFontTx/>
                <a:buNone/>
                <a:tabLst/>
                <a:defRPr/>
              </a:pPr>
              <a:r>
                <a:rPr kumimoji="0" lang="ko-KR" altLang="en-US" sz="2200" b="0" i="0" u="none" strike="noStrike" kern="1200" cap="none" spc="-50" normalizeH="0" baseline="0" noProof="0" dirty="0">
                  <a:ln>
                    <a:solidFill>
                      <a:srgbClr val="FFFFFF">
                        <a:alpha val="0"/>
                      </a:srgbClr>
                    </a:solidFill>
                  </a:ln>
                  <a:solidFill>
                    <a:schemeClr val="tx2"/>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리테일 테크노믹스 시대</a:t>
              </a:r>
              <a:r>
                <a:rPr kumimoji="0" lang="en-US" altLang="ko-KR" sz="2200" b="0" i="0" u="none" strike="noStrike" kern="1200" cap="none" spc="-50" normalizeH="0" baseline="0" noProof="0" dirty="0">
                  <a:ln>
                    <a:solidFill>
                      <a:srgbClr val="FFFFFF">
                        <a:alpha val="0"/>
                      </a:srgbClr>
                    </a:solidFill>
                  </a:ln>
                  <a:solidFill>
                    <a:schemeClr val="tx2"/>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a:t>
              </a:r>
              <a:br>
                <a:rPr kumimoji="0" lang="en-US" altLang="ko-KR" sz="2200" b="0" i="0" u="none" strike="noStrike" kern="1200" cap="none" spc="-50" normalizeH="0" baseline="0" noProof="0" dirty="0">
                  <a:ln>
                    <a:solidFill>
                      <a:srgbClr val="FFFFFF">
                        <a:alpha val="0"/>
                      </a:srgbClr>
                    </a:solidFill>
                  </a:ln>
                  <a:solidFill>
                    <a:schemeClr val="tx2"/>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br>
              <a:r>
                <a:rPr kumimoji="0" lang="ko-KR" altLang="en-US" sz="2200" b="0" i="0" u="none" strike="noStrike" kern="1200" cap="none" spc="-50" normalizeH="0" baseline="0" noProof="0" dirty="0">
                  <a:ln>
                    <a:solidFill>
                      <a:srgbClr val="FFFFFF">
                        <a:alpha val="0"/>
                      </a:srgbClr>
                    </a:solidFill>
                  </a:ln>
                  <a:solidFill>
                    <a:schemeClr val="tx2"/>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유통</a:t>
              </a:r>
              <a:r>
                <a:rPr kumimoji="0" lang="en-US" altLang="ko-KR" sz="2200" b="0" i="0" u="none" strike="noStrike" kern="1200" cap="none" spc="-50" normalizeH="0" baseline="0" noProof="0" dirty="0">
                  <a:ln>
                    <a:solidFill>
                      <a:srgbClr val="FFFFFF">
                        <a:alpha val="0"/>
                      </a:srgbClr>
                    </a:solidFill>
                  </a:ln>
                  <a:solidFill>
                    <a:schemeClr val="tx2"/>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a:t>
              </a:r>
              <a:r>
                <a:rPr kumimoji="0" lang="ko-KR" altLang="en-US" sz="2200" b="0" i="0" u="none" strike="noStrike" kern="1200" cap="none" spc="-50" normalizeH="0" baseline="0" noProof="0" dirty="0">
                  <a:ln>
                    <a:solidFill>
                      <a:srgbClr val="FFFFFF">
                        <a:alpha val="0"/>
                      </a:srgbClr>
                    </a:solidFill>
                  </a:ln>
                  <a:solidFill>
                    <a:schemeClr val="tx2"/>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소비재 기업의 비즈니스 전략</a:t>
              </a:r>
              <a:endParaRPr kumimoji="0" lang="en-US" altLang="ko-KR" sz="2200" b="0" i="0" u="none" strike="noStrike" kern="1200" cap="none" spc="-50" normalizeH="0" baseline="0" noProof="0" dirty="0">
                <a:ln>
                  <a:solidFill>
                    <a:srgbClr val="FFFFFF">
                      <a:alpha val="0"/>
                    </a:srgbClr>
                  </a:solidFill>
                </a:ln>
                <a:solidFill>
                  <a:schemeClr val="tx2"/>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altLang="ko-KR" sz="1600" b="0" i="0" u="none" strike="noStrike" kern="1200" cap="none" spc="-20" normalizeH="0" baseline="0" noProof="0" dirty="0">
                  <a:ln>
                    <a:solidFill>
                      <a:srgbClr val="FFFFFF">
                        <a:alpha val="0"/>
                      </a:srgbClr>
                    </a:solidFill>
                  </a:ln>
                  <a:solidFill>
                    <a:srgbClr val="003592"/>
                  </a:solidFill>
                  <a:effectLst/>
                  <a:uLnTx/>
                  <a:uFillTx/>
                  <a:latin typeface="KoPub돋움체 Medium"/>
                  <a:ea typeface="KoPub돋움체 Medium"/>
                  <a:cs typeface="Arial" panose="020B0604020202020204" pitchFamily="34" charset="0"/>
                </a:rPr>
                <a:t>September 2023 | </a:t>
              </a:r>
              <a:r>
                <a:rPr kumimoji="0" lang="ko-KR" altLang="en-US" sz="1600" b="0" i="0" u="none" strike="noStrike" kern="1200" cap="none" spc="-20" normalizeH="0" baseline="0" noProof="0" dirty="0">
                  <a:ln>
                    <a:solidFill>
                      <a:srgbClr val="FFFFFF">
                        <a:alpha val="0"/>
                      </a:srgbClr>
                    </a:solidFill>
                  </a:ln>
                  <a:solidFill>
                    <a:srgbClr val="003592"/>
                  </a:solidFill>
                  <a:effectLst/>
                  <a:uLnTx/>
                  <a:uFillTx/>
                  <a:latin typeface="KoPub돋움체 Medium"/>
                  <a:ea typeface="KoPub돋움체 Medium"/>
                  <a:cs typeface="Arial" panose="020B0604020202020204" pitchFamily="34" charset="0"/>
                </a:rPr>
                <a:t>제</a:t>
              </a:r>
              <a:r>
                <a:rPr kumimoji="0" lang="en-US" altLang="ko-KR" sz="1600" b="0" i="0" u="none" strike="noStrike" kern="1200" cap="none" spc="-20" normalizeH="0" baseline="0" noProof="0" dirty="0">
                  <a:ln>
                    <a:solidFill>
                      <a:srgbClr val="FFFFFF">
                        <a:alpha val="0"/>
                      </a:srgbClr>
                    </a:solidFill>
                  </a:ln>
                  <a:solidFill>
                    <a:srgbClr val="003592"/>
                  </a:solidFill>
                  <a:effectLst/>
                  <a:uLnTx/>
                  <a:uFillTx/>
                  <a:latin typeface="KoPub돋움체 Medium"/>
                  <a:ea typeface="KoPub돋움체 Medium"/>
                  <a:cs typeface="Arial" panose="020B0604020202020204" pitchFamily="34" charset="0"/>
                </a:rPr>
                <a:t>158</a:t>
              </a:r>
              <a:r>
                <a:rPr kumimoji="0" lang="ko-KR" altLang="en-US" sz="1600" b="0" i="0" u="none" strike="noStrike" kern="1200" cap="none" spc="-20" normalizeH="0" baseline="0" noProof="0" dirty="0">
                  <a:ln>
                    <a:solidFill>
                      <a:srgbClr val="FFFFFF">
                        <a:alpha val="0"/>
                      </a:srgbClr>
                    </a:solidFill>
                  </a:ln>
                  <a:solidFill>
                    <a:srgbClr val="003592"/>
                  </a:solidFill>
                  <a:effectLst/>
                  <a:uLnTx/>
                  <a:uFillTx/>
                  <a:latin typeface="KoPub돋움체 Medium"/>
                  <a:ea typeface="KoPub돋움체 Medium"/>
                  <a:cs typeface="Arial" panose="020B0604020202020204" pitchFamily="34" charset="0"/>
                </a:rPr>
                <a:t>호</a:t>
              </a:r>
              <a:endParaRPr kumimoji="0" lang="en-US" altLang="ko-KR" sz="2200" b="0" i="0" u="none" strike="noStrike" kern="1200" cap="none" spc="-50" normalizeH="0" baseline="0" noProof="0" dirty="0">
                <a:ln>
                  <a:solidFill>
                    <a:srgbClr val="FFFFFF">
                      <a:alpha val="0"/>
                    </a:srgbClr>
                  </a:solidFill>
                </a:ln>
                <a:solidFill>
                  <a:schemeClr val="tx2"/>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a:p>
              <a:pPr marL="0" marR="0" lvl="0" indent="0" algn="l" defTabSz="914400" rtl="0" eaLnBrk="1" fontAlgn="auto" latinLnBrk="0" hangingPunct="1">
                <a:lnSpc>
                  <a:spcPct val="110000"/>
                </a:lnSpc>
                <a:spcBef>
                  <a:spcPts val="0"/>
                </a:spcBef>
                <a:spcAft>
                  <a:spcPts val="2000"/>
                </a:spcAft>
                <a:buClrTx/>
                <a:buSzTx/>
                <a:buFontTx/>
                <a:buNone/>
                <a:tabLst/>
                <a:defRPr/>
              </a:pPr>
              <a:endParaRPr kumimoji="0" lang="en-US" altLang="ko-KR" sz="2200" b="0" i="0" u="none" strike="noStrike" kern="1200" cap="none" spc="-50" normalizeH="0" baseline="0" noProof="0" dirty="0">
                <a:ln>
                  <a:solidFill>
                    <a:srgbClr val="FFFFFF">
                      <a:alpha val="0"/>
                    </a:srgbClr>
                  </a:solidFill>
                </a:ln>
                <a:solidFill>
                  <a:schemeClr val="tx2"/>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p:txBody>
        </p:sp>
        <p:grpSp>
          <p:nvGrpSpPr>
            <p:cNvPr id="6" name="그룹 5">
              <a:extLst>
                <a:ext uri="{FF2B5EF4-FFF2-40B4-BE49-F238E27FC236}">
                  <a16:creationId xmlns:a16="http://schemas.microsoft.com/office/drawing/2014/main" id="{A2732131-E50B-3797-5C00-5DD6A9D1421B}"/>
                </a:ext>
              </a:extLst>
            </p:cNvPr>
            <p:cNvGrpSpPr/>
            <p:nvPr/>
          </p:nvGrpSpPr>
          <p:grpSpPr>
            <a:xfrm>
              <a:off x="591359" y="1367116"/>
              <a:ext cx="4713834" cy="7566748"/>
              <a:chOff x="591359" y="1367116"/>
              <a:chExt cx="4713834" cy="7566748"/>
            </a:xfrm>
          </p:grpSpPr>
          <p:sp>
            <p:nvSpPr>
              <p:cNvPr id="20" name="TextBox 19">
                <a:extLst>
                  <a:ext uri="{FF2B5EF4-FFF2-40B4-BE49-F238E27FC236}">
                    <a16:creationId xmlns:a16="http://schemas.microsoft.com/office/drawing/2014/main" id="{F39C60BA-14DB-44FB-BA09-3F5E5297F32E}"/>
                  </a:ext>
                </a:extLst>
              </p:cNvPr>
              <p:cNvSpPr txBox="1"/>
              <p:nvPr/>
            </p:nvSpPr>
            <p:spPr>
              <a:xfrm>
                <a:off x="622933" y="8143904"/>
                <a:ext cx="2893201" cy="7899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ko-KR" altLang="en-US" sz="1400" b="0" i="0" u="none" strike="noStrike" kern="1200" cap="none" spc="0" normalizeH="0" baseline="0" noProof="0" dirty="0">
                    <a:ln>
                      <a:solidFill>
                        <a:srgbClr val="FFFFFF">
                          <a:alpha val="0"/>
                        </a:srgbClr>
                      </a:solidFill>
                    </a:ln>
                    <a:solidFill>
                      <a:schemeClr val="tx2"/>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1400" b="0" i="0" u="none" strike="noStrike" kern="1200" cap="none" spc="0" normalizeH="0" baseline="0" noProof="0" dirty="0">
                    <a:ln>
                      <a:solidFill>
                        <a:srgbClr val="FFFFFF">
                          <a:alpha val="0"/>
                        </a:srgbClr>
                      </a:solidFill>
                    </a:ln>
                    <a:solidFill>
                      <a:schemeClr val="tx2"/>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1400" b="0" i="0" u="none" strike="noStrike" kern="1200" cap="none" spc="0" normalizeH="0" baseline="0" noProof="0" dirty="0">
                    <a:ln>
                      <a:solidFill>
                        <a:srgbClr val="FFFFFF">
                          <a:alpha val="0"/>
                        </a:srgbClr>
                      </a:solidFill>
                    </a:ln>
                    <a:solidFill>
                      <a:schemeClr val="tx2"/>
                    </a:solidFill>
                    <a:effectLst/>
                    <a:uLnTx/>
                    <a:uFillTx/>
                    <a:latin typeface="KoPub돋움체 Medium" panose="02020603020101020101" pitchFamily="18" charset="-127"/>
                    <a:ea typeface="KoPub돋움체 Medium" panose="02020603020101020101" pitchFamily="18" charset="-127"/>
                    <a:cs typeface="+mn-cs"/>
                  </a:rPr>
                  <a:t>경제연구원</a:t>
                </a:r>
                <a:endParaRPr kumimoji="0" lang="en-US" altLang="ko-KR" sz="1400" b="0" i="0" u="none" strike="noStrike" kern="1200" cap="none" spc="0" normalizeH="0" baseline="0" noProof="0" dirty="0">
                  <a:ln>
                    <a:solidFill>
                      <a:srgbClr val="FFFFFF">
                        <a:alpha val="0"/>
                      </a:srgbClr>
                    </a:solidFill>
                  </a:ln>
                  <a:solidFill>
                    <a:schemeClr val="tx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400" b="1" i="0" u="none" strike="noStrike" kern="1200" cap="none" spc="0" normalizeH="0" baseline="0" noProof="0" dirty="0">
                    <a:ln>
                      <a:solidFill>
                        <a:srgbClr val="FFFFFF">
                          <a:alpha val="0"/>
                        </a:srgbClr>
                      </a:solidFill>
                    </a:ln>
                    <a:solidFill>
                      <a:schemeClr val="tx2"/>
                    </a:solidFill>
                    <a:effectLst/>
                    <a:uLnTx/>
                    <a:uFillTx/>
                    <a:latin typeface="KoPub돋움체 Medium" panose="02020603020101020101" pitchFamily="18" charset="-127"/>
                    <a:ea typeface="KoPub돋움체 Medium" panose="02020603020101020101" pitchFamily="18" charset="-127"/>
                    <a:cs typeface="+mn-cs"/>
                  </a:rPr>
                  <a:t>—</a:t>
                </a:r>
                <a:br>
                  <a:rPr kumimoji="0" lang="en-US" altLang="ko-KR" sz="1400" b="1" i="0" u="none" strike="noStrike" kern="1200" cap="none" spc="0" normalizeH="0" baseline="0" noProof="0" dirty="0">
                    <a:ln>
                      <a:solidFill>
                        <a:srgbClr val="FFFFFF">
                          <a:alpha val="0"/>
                        </a:srgbClr>
                      </a:solidFill>
                    </a:ln>
                    <a:solidFill>
                      <a:schemeClr val="tx2"/>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1400" b="0" i="0" u="none" strike="noStrike" kern="1200" cap="none" spc="0" normalizeH="0" baseline="0" noProof="0" dirty="0">
                    <a:ln>
                      <a:solidFill>
                        <a:srgbClr val="FFFFFF">
                          <a:alpha val="0"/>
                        </a:srgbClr>
                      </a:solidFill>
                    </a:ln>
                    <a:solidFill>
                      <a:schemeClr val="tx2"/>
                    </a:solidFill>
                    <a:effectLst/>
                    <a:uLnTx/>
                    <a:uFillTx/>
                    <a:latin typeface="KoPub돋움체 Medium" panose="02020603020101020101" pitchFamily="18" charset="-127"/>
                    <a:ea typeface="KoPub돋움체 Medium" panose="02020603020101020101" pitchFamily="18" charset="-127"/>
                    <a:cs typeface="+mn-cs"/>
                  </a:rPr>
                  <a:t>home.kpmg/kr</a:t>
                </a:r>
                <a:endParaRPr kumimoji="0" lang="ko-KR" altLang="en-US" sz="1400" b="0" i="0" u="none" strike="noStrike" kern="1200" cap="none" spc="0" normalizeH="0" baseline="0" noProof="0" dirty="0">
                  <a:ln>
                    <a:solidFill>
                      <a:srgbClr val="FFFFFF">
                        <a:alpha val="0"/>
                      </a:srgbClr>
                    </a:solidFill>
                  </a:ln>
                  <a:solidFill>
                    <a:schemeClr val="tx2"/>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텍스트 개체 틀 1">
                <a:extLst>
                  <a:ext uri="{FF2B5EF4-FFF2-40B4-BE49-F238E27FC236}">
                    <a16:creationId xmlns:a16="http://schemas.microsoft.com/office/drawing/2014/main" id="{7DA0D2E0-D019-4E39-B321-A65C04440204}"/>
                  </a:ext>
                </a:extLst>
              </p:cNvPr>
              <p:cNvSpPr txBox="1">
                <a:spLocks/>
              </p:cNvSpPr>
              <p:nvPr/>
            </p:nvSpPr>
            <p:spPr>
              <a:xfrm>
                <a:off x="591359" y="1367116"/>
                <a:ext cx="4713834" cy="2144177"/>
              </a:xfrm>
              <a:prstGeom prst="rect">
                <a:avLst/>
              </a:prstGeom>
            </p:spPr>
            <p:txBody>
              <a:bodyPr lIns="0">
                <a:spAutoFit/>
              </a:bodyPr>
              <a:lstStyle>
                <a:lvl1pPr marL="0" indent="0" algn="l" defTabSz="495285" rtl="0" eaLnBrk="1" latinLnBrk="1" hangingPunct="1">
                  <a:spcBef>
                    <a:spcPts val="0"/>
                  </a:spcBef>
                  <a:spcAft>
                    <a:spcPts val="650"/>
                  </a:spcAft>
                  <a:buFontTx/>
                  <a:buNone/>
                  <a:defRPr sz="1083" b="1" i="0" kern="1200">
                    <a:solidFill>
                      <a:srgbClr val="00338D"/>
                    </a:solidFill>
                    <a:latin typeface="Univers for KPMG"/>
                    <a:ea typeface="KoPub돋움체 Medium" panose="02020603020101020101" pitchFamily="18" charset="-127"/>
                    <a:cs typeface="Univers for KPMG"/>
                  </a:defRPr>
                </a:lvl1pPr>
                <a:lvl2pPr marL="0" indent="0" algn="l" defTabSz="495285" rtl="0" eaLnBrk="1" latinLnBrk="1" hangingPunct="1">
                  <a:spcBef>
                    <a:spcPts val="0"/>
                  </a:spcBef>
                  <a:spcAft>
                    <a:spcPts val="650"/>
                  </a:spcAft>
                  <a:buFontTx/>
                  <a:buNone/>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2pPr>
                <a:lvl3pPr marL="307077" indent="-307077" algn="l" defTabSz="495285"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3pPr>
                <a:lvl4pPr marL="624059" indent="-247642" algn="l" defTabSz="558916"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4pPr>
                <a:lvl5pPr marL="5160" indent="0" algn="l" defTabSz="495285" rtl="0" eaLnBrk="1" latinLnBrk="1" hangingPunct="1">
                  <a:spcBef>
                    <a:spcPts val="0"/>
                  </a:spcBef>
                  <a:spcAft>
                    <a:spcPts val="650"/>
                  </a:spcAft>
                  <a:buFontTx/>
                  <a:buNone/>
                  <a:defRPr sz="1083" kern="1200">
                    <a:solidFill>
                      <a:srgbClr val="00A3A1"/>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5pPr>
                <a:lvl6pPr marL="2724066" indent="-247642" algn="l" defTabSz="495285" rtl="0" eaLnBrk="1" latinLnBrk="1" hangingPunct="1">
                  <a:spcBef>
                    <a:spcPct val="20000"/>
                  </a:spcBef>
                  <a:buFont typeface="Arial"/>
                  <a:buChar char="•"/>
                  <a:defRPr sz="2167" kern="1200">
                    <a:solidFill>
                      <a:schemeClr val="tx1"/>
                    </a:solidFill>
                    <a:latin typeface="+mn-lt"/>
                    <a:ea typeface="+mn-ea"/>
                    <a:cs typeface="+mn-cs"/>
                  </a:defRPr>
                </a:lvl6pPr>
                <a:lvl7pPr marL="3219351" indent="-247642" algn="l" defTabSz="495285" rtl="0" eaLnBrk="1" latinLnBrk="1" hangingPunct="1">
                  <a:spcBef>
                    <a:spcPct val="20000"/>
                  </a:spcBef>
                  <a:buFont typeface="Arial"/>
                  <a:buChar char="•"/>
                  <a:defRPr sz="2167" kern="1200">
                    <a:solidFill>
                      <a:schemeClr val="tx1"/>
                    </a:solidFill>
                    <a:latin typeface="+mn-lt"/>
                    <a:ea typeface="+mn-ea"/>
                    <a:cs typeface="+mn-cs"/>
                  </a:defRPr>
                </a:lvl7pPr>
                <a:lvl8pPr marL="3714636" indent="-247642" algn="l" defTabSz="495285" rtl="0" eaLnBrk="1" latinLnBrk="1" hangingPunct="1">
                  <a:spcBef>
                    <a:spcPct val="20000"/>
                  </a:spcBef>
                  <a:buFont typeface="Arial"/>
                  <a:buChar char="•"/>
                  <a:defRPr sz="2167" kern="1200">
                    <a:solidFill>
                      <a:schemeClr val="tx1"/>
                    </a:solidFill>
                    <a:latin typeface="+mn-lt"/>
                    <a:ea typeface="+mn-ea"/>
                    <a:cs typeface="+mn-cs"/>
                  </a:defRPr>
                </a:lvl8pPr>
                <a:lvl9pPr marL="4209920" indent="-247642" algn="l" defTabSz="495285" rtl="0" eaLnBrk="1" latinLnBrk="1" hangingPunct="1">
                  <a:spcBef>
                    <a:spcPct val="20000"/>
                  </a:spcBef>
                  <a:buFont typeface="Arial"/>
                  <a:buChar char="•"/>
                  <a:defRPr sz="2167" kern="1200">
                    <a:solidFill>
                      <a:schemeClr val="tx1"/>
                    </a:solidFill>
                    <a:latin typeface="+mn-lt"/>
                    <a:ea typeface="+mn-ea"/>
                    <a:cs typeface="+mn-cs"/>
                  </a:defRPr>
                </a:lvl9pPr>
              </a:lstStyle>
              <a:p>
                <a:pPr marL="0" marR="0" lvl="0" indent="0" algn="l" defTabSz="495285" rtl="0" eaLnBrk="1" fontAlgn="auto" latinLnBrk="1" hangingPunct="1">
                  <a:lnSpc>
                    <a:spcPts val="8000"/>
                  </a:lnSpc>
                  <a:spcBef>
                    <a:spcPts val="0"/>
                  </a:spcBef>
                  <a:spcAft>
                    <a:spcPts val="650"/>
                  </a:spcAft>
                  <a:buClrTx/>
                  <a:buSzTx/>
                  <a:buFontTx/>
                  <a:buNone/>
                  <a:tabLst/>
                  <a:defRPr/>
                </a:pPr>
                <a:r>
                  <a:rPr kumimoji="0" lang="en-US" altLang="ko-KR" sz="9600" b="0" i="0" u="none" strike="noStrike" kern="1200" cap="none" spc="0" normalizeH="0" baseline="0" noProof="0" dirty="0">
                    <a:ln>
                      <a:solidFill>
                        <a:srgbClr val="1E49E2">
                          <a:alpha val="0"/>
                        </a:srgbClr>
                      </a:solidFill>
                    </a:ln>
                    <a:solidFill>
                      <a:schemeClr val="tx2"/>
                    </a:solidFill>
                    <a:effectLst/>
                    <a:uLnTx/>
                    <a:uFillTx/>
                    <a:latin typeface="KPMG Bold" panose="020B0803030202040204" pitchFamily="34" charset="0"/>
                    <a:ea typeface="KoPub돋움체 Medium" panose="02020603020101020101" pitchFamily="18" charset="-127"/>
                  </a:rPr>
                  <a:t>Issue</a:t>
                </a:r>
                <a:br>
                  <a:rPr kumimoji="0" lang="en-US" altLang="ko-KR" sz="9600" b="0" i="0" u="none" strike="noStrike" kern="1200" cap="none" spc="0" normalizeH="0" baseline="0" noProof="0" dirty="0">
                    <a:ln>
                      <a:solidFill>
                        <a:srgbClr val="1E49E2">
                          <a:alpha val="0"/>
                        </a:srgbClr>
                      </a:solidFill>
                    </a:ln>
                    <a:solidFill>
                      <a:schemeClr val="tx2"/>
                    </a:solidFill>
                    <a:effectLst/>
                    <a:uLnTx/>
                    <a:uFillTx/>
                    <a:latin typeface="KPMG Bold" panose="020B0803030202040204" pitchFamily="34" charset="0"/>
                    <a:ea typeface="KoPub돋움체 Medium" panose="02020603020101020101" pitchFamily="18" charset="-127"/>
                  </a:rPr>
                </a:br>
                <a:r>
                  <a:rPr kumimoji="0" lang="en-US" altLang="ko-KR" sz="9600" b="0" i="0" u="none" strike="noStrike" kern="1200" cap="none" spc="0" normalizeH="0" baseline="0" noProof="0" dirty="0">
                    <a:ln>
                      <a:solidFill>
                        <a:srgbClr val="1E49E2">
                          <a:alpha val="0"/>
                        </a:srgbClr>
                      </a:solidFill>
                    </a:ln>
                    <a:solidFill>
                      <a:schemeClr val="tx2"/>
                    </a:solidFill>
                    <a:effectLst/>
                    <a:uLnTx/>
                    <a:uFillTx/>
                    <a:latin typeface="KPMG Bold" panose="020B0803030202040204" pitchFamily="34" charset="0"/>
                    <a:ea typeface="KoPub돋움체 Medium" panose="02020603020101020101" pitchFamily="18" charset="-127"/>
                  </a:rPr>
                  <a:t>Monitor</a:t>
                </a:r>
                <a:endParaRPr kumimoji="0" lang="ko-KR" altLang="en-US" sz="9600" b="0" i="0" u="none" strike="noStrike" kern="1200" cap="none" spc="0" normalizeH="0" baseline="0" noProof="0" dirty="0">
                  <a:ln>
                    <a:solidFill>
                      <a:srgbClr val="1E49E2">
                        <a:alpha val="0"/>
                      </a:srgbClr>
                    </a:solidFill>
                  </a:ln>
                  <a:solidFill>
                    <a:schemeClr val="tx2"/>
                  </a:solidFill>
                  <a:effectLst/>
                  <a:uLnTx/>
                  <a:uFillTx/>
                  <a:latin typeface="KPMG Bold" panose="020B0803030202040204" pitchFamily="34" charset="0"/>
                  <a:ea typeface="KoPub돋움체 Medium" panose="02020603020101020101" pitchFamily="18" charset="-127"/>
                </a:endParaRPr>
              </a:p>
            </p:txBody>
          </p:sp>
        </p:grpSp>
      </p:grpSp>
      <p:pic>
        <p:nvPicPr>
          <p:cNvPr id="7" name="그림 6" descr="폰트, 그래픽, 그래픽 디자인, 타이포그래피이(가) 표시된 사진&#10;&#10;자동 생성된 설명">
            <a:extLst>
              <a:ext uri="{FF2B5EF4-FFF2-40B4-BE49-F238E27FC236}">
                <a16:creationId xmlns:a16="http://schemas.microsoft.com/office/drawing/2014/main" id="{1709FE9C-581D-EEFB-38A5-3EAF63AC1EF2}"/>
              </a:ext>
            </a:extLst>
          </p:cNvPr>
          <p:cNvPicPr>
            <a:picLocks noChangeAspect="1"/>
          </p:cNvPicPr>
          <p:nvPr/>
        </p:nvPicPr>
        <p:blipFill>
          <a:blip r:embed="rId3"/>
          <a:stretch>
            <a:fillRect/>
          </a:stretch>
        </p:blipFill>
        <p:spPr>
          <a:xfrm>
            <a:off x="603884" y="480738"/>
            <a:ext cx="1424941" cy="348592"/>
          </a:xfrm>
          <a:prstGeom prst="rect">
            <a:avLst/>
          </a:prstGeom>
        </p:spPr>
      </p:pic>
    </p:spTree>
    <p:extLst>
      <p:ext uri="{BB962C8B-B14F-4D97-AF65-F5344CB8AC3E}">
        <p14:creationId xmlns:p14="http://schemas.microsoft.com/office/powerpoint/2010/main" val="211343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92EE1BD6-E288-4D70-B1A3-E43FB60D60E3}"/>
              </a:ext>
            </a:extLst>
          </p:cNvPr>
          <p:cNvSpPr>
            <a:spLocks noChangeArrowheads="1"/>
          </p:cNvSpPr>
          <p:nvPr/>
        </p:nvSpPr>
        <p:spPr bwMode="auto">
          <a:xfrm>
            <a:off x="2097088" y="1243534"/>
            <a:ext cx="4427537" cy="6824141"/>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효율성을 가늠할 수 있는 중요한 척도로서</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플렌티는 노지농업 혹은 온실 등 전통적 실내농업에 비해서도 상당한 경쟁력을 가진 것으로 평가된다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플렌티와 함께 유망 수직농업 기업으로 평가되는 미국의 보워리파밍</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(Bowery Farming)</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도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플렌티가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LED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조명을 기반으로 실내 공장 시스템을 구축해두고 있는 반면</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보워리파밍은 태양열 재생에너지를 일부 활용한다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에너지 가격 급등과 같은 리스크 관리 및 비용 효율을 개선하기 위함이다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최근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보워리파밍과 플렌티는 그린 작물 위주에서 딸기 등 고부가가치 위주 작물로 다변화하는 행보를 보이고 있는데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보워리파밍의 경우 작물 생산 효율을 높고자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2022</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월</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컴퓨터 비전</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AI,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로봇팔로 딸기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포도</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토마토 등 섬세한 작물까지 수확할 수 있는 로봇 기술업체</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트랩틱</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(Traptic)</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인수로 기술도 보완했다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수직농업 구조적 특성상 특수작물 등으로 재배 작물을 다양화하기 위해서는 고도의 기술과 인프라가 보완되어야 하는데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보워리파밍은 이를 염두에 둔 것으로 보인다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상업화에 나선 식물공장 기업이 늘어나고 있지만 일각에서는 아직 수직농업의 수익성에 의문을 제기하기도 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기본적으로 초기 투자 비용이 높은 데다가 작물 생산과 운영 비용이 높아 수익 창출에 고충을 겪는 기업이 적지 않게 관찰되기 때문이다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그러나 폭염</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폭설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사막화 등 기후 위기 징조가 계속적으로 나타나고 농업 환경이 악화되는 상황에서 식물공장은 향후 그 중요성이 높아질 것으로 전망된다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아울러 기술의 발달은 식물공장의 지속적인 생산성 혁신을 가능하게 할 것이며</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수익성 개선의 여지 역시 남아있다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농경지 확보가 여의치 않은 남미 일부 국가</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중동 지역 등으로 식물공장 시스템을 수출하는 것도 식물공장 기업이 수익성을 확보할 수 있는 하나의 방안이 될 수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아직 여러 도전 과제가 남아있는 수직농업이 미래 농업의 대안으로 자리매김할 수 있을지 가능성과 잠재력에 대한 기업의 냉철하고 세밀한 분석 및 평가가 필요할 것이다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endPar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p:txBody>
      </p:sp>
      <p:cxnSp>
        <p:nvCxnSpPr>
          <p:cNvPr id="39" name="직선 연결선 38">
            <a:extLst>
              <a:ext uri="{FF2B5EF4-FFF2-40B4-BE49-F238E27FC236}">
                <a16:creationId xmlns:a16="http://schemas.microsoft.com/office/drawing/2014/main" id="{391D333D-B6E6-427D-AAF9-AA5D8C1FFA1D}"/>
              </a:ext>
            </a:extLst>
          </p:cNvPr>
          <p:cNvCxnSpPr>
            <a:cxnSpLocks/>
          </p:cNvCxnSpPr>
          <p:nvPr/>
        </p:nvCxnSpPr>
        <p:spPr>
          <a:xfrm>
            <a:off x="1957388" y="1281113"/>
            <a:ext cx="0" cy="489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직사각형 8">
            <a:extLst>
              <a:ext uri="{FF2B5EF4-FFF2-40B4-BE49-F238E27FC236}">
                <a16:creationId xmlns:a16="http://schemas.microsoft.com/office/drawing/2014/main" id="{3151C522-96AD-479A-ABA1-0C46C5DF63C6}"/>
              </a:ext>
            </a:extLst>
          </p:cNvPr>
          <p:cNvSpPr/>
          <p:nvPr/>
        </p:nvSpPr>
        <p:spPr>
          <a:xfrm>
            <a:off x="333376" y="8876037"/>
            <a:ext cx="6191249"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CB Insights,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기업별 자금조달 총액</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(Total Funding)</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은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2023</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8</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월 조회 기준 </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2" name="TextBox 1">
            <a:extLst>
              <a:ext uri="{FF2B5EF4-FFF2-40B4-BE49-F238E27FC236}">
                <a16:creationId xmlns:a16="http://schemas.microsoft.com/office/drawing/2014/main" id="{60ADD994-9B52-5AB1-76CC-9B73C5C19D5C}"/>
              </a:ext>
            </a:extLst>
          </p:cNvPr>
          <p:cNvSpPr txBox="1"/>
          <p:nvPr/>
        </p:nvSpPr>
        <p:spPr>
          <a:xfrm>
            <a:off x="333375" y="6334165"/>
            <a:ext cx="3400609"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r>
              <a:rPr lang="en-US" altLang="ko-KR" dirty="0"/>
              <a:t>[ </a:t>
            </a:r>
            <a:r>
              <a:rPr lang="ko-KR" altLang="en-US" dirty="0"/>
              <a:t>주요 수직농업 기업 투자 유치 현황 </a:t>
            </a:r>
            <a:r>
              <a:rPr lang="en-US" altLang="ko-KR" dirty="0"/>
              <a:t>(</a:t>
            </a:r>
            <a:r>
              <a:rPr lang="ko-KR" altLang="en-US" dirty="0"/>
              <a:t>참고</a:t>
            </a:r>
            <a:r>
              <a:rPr lang="en-US" altLang="ko-KR" dirty="0"/>
              <a:t>)</a:t>
            </a:r>
            <a:r>
              <a:rPr lang="ko-KR" altLang="en-US" dirty="0"/>
              <a:t> </a:t>
            </a:r>
            <a:r>
              <a:rPr lang="en-US" altLang="ko-KR" dirty="0"/>
              <a:t>]</a:t>
            </a:r>
          </a:p>
        </p:txBody>
      </p:sp>
      <p:graphicFrame>
        <p:nvGraphicFramePr>
          <p:cNvPr id="4" name="표 9">
            <a:extLst>
              <a:ext uri="{FF2B5EF4-FFF2-40B4-BE49-F238E27FC236}">
                <a16:creationId xmlns:a16="http://schemas.microsoft.com/office/drawing/2014/main" id="{F0E4DD3D-4E90-7B9F-02C7-DDDE25BFEFCB}"/>
              </a:ext>
            </a:extLst>
          </p:cNvPr>
          <p:cNvGraphicFramePr>
            <a:graphicFrameLocks noGrp="1"/>
          </p:cNvGraphicFramePr>
          <p:nvPr>
            <p:extLst>
              <p:ext uri="{D42A27DB-BD31-4B8C-83A1-F6EECF244321}">
                <p14:modId xmlns:p14="http://schemas.microsoft.com/office/powerpoint/2010/main" val="2534958272"/>
              </p:ext>
            </p:extLst>
          </p:nvPr>
        </p:nvGraphicFramePr>
        <p:xfrm>
          <a:off x="333374" y="6841508"/>
          <a:ext cx="6209094" cy="2038320"/>
        </p:xfrm>
        <a:graphic>
          <a:graphicData uri="http://schemas.openxmlformats.org/drawingml/2006/table">
            <a:tbl>
              <a:tblPr firstRow="1" bandRow="1"/>
              <a:tblGrid>
                <a:gridCol w="977153">
                  <a:extLst>
                    <a:ext uri="{9D8B030D-6E8A-4147-A177-3AD203B41FA5}">
                      <a16:colId xmlns:a16="http://schemas.microsoft.com/office/drawing/2014/main" val="574495497"/>
                    </a:ext>
                  </a:extLst>
                </a:gridCol>
                <a:gridCol w="714073">
                  <a:extLst>
                    <a:ext uri="{9D8B030D-6E8A-4147-A177-3AD203B41FA5}">
                      <a16:colId xmlns:a16="http://schemas.microsoft.com/office/drawing/2014/main" val="1213576886"/>
                    </a:ext>
                  </a:extLst>
                </a:gridCol>
                <a:gridCol w="4517868">
                  <a:extLst>
                    <a:ext uri="{9D8B030D-6E8A-4147-A177-3AD203B41FA5}">
                      <a16:colId xmlns:a16="http://schemas.microsoft.com/office/drawing/2014/main" val="2907725953"/>
                    </a:ext>
                  </a:extLst>
                </a:gridCol>
              </a:tblGrid>
              <a:tr h="195581">
                <a:tc>
                  <a:txBody>
                    <a:bodyPr/>
                    <a:lstStyle>
                      <a:lvl1pPr marL="0" algn="l" defTabSz="495285" rtl="0" eaLnBrk="1" latinLnBrk="1" hangingPunct="1">
                        <a:defRPr sz="1950" b="1" kern="1200">
                          <a:solidFill>
                            <a:schemeClr val="lt1"/>
                          </a:solidFill>
                          <a:latin typeface="KoPub돋움체 Medium"/>
                          <a:ea typeface="KoPub돋움체 Medium"/>
                        </a:defRPr>
                      </a:lvl1pPr>
                      <a:lvl2pPr marL="495285" algn="l" defTabSz="495285" rtl="0" eaLnBrk="1" latinLnBrk="1" hangingPunct="1">
                        <a:defRPr sz="1950" b="1" kern="1200">
                          <a:solidFill>
                            <a:schemeClr val="lt1"/>
                          </a:solidFill>
                          <a:latin typeface="KoPub돋움체 Medium"/>
                          <a:ea typeface="KoPub돋움체 Medium"/>
                        </a:defRPr>
                      </a:lvl2pPr>
                      <a:lvl3pPr marL="990570" algn="l" defTabSz="495285" rtl="0" eaLnBrk="1" latinLnBrk="1" hangingPunct="1">
                        <a:defRPr sz="1950" b="1" kern="1200">
                          <a:solidFill>
                            <a:schemeClr val="lt1"/>
                          </a:solidFill>
                          <a:latin typeface="KoPub돋움체 Medium"/>
                          <a:ea typeface="KoPub돋움체 Medium"/>
                        </a:defRPr>
                      </a:lvl3pPr>
                      <a:lvl4pPr marL="1485854" algn="l" defTabSz="495285" rtl="0" eaLnBrk="1" latinLnBrk="1" hangingPunct="1">
                        <a:defRPr sz="1950" b="1" kern="1200">
                          <a:solidFill>
                            <a:schemeClr val="lt1"/>
                          </a:solidFill>
                          <a:latin typeface="KoPub돋움체 Medium"/>
                          <a:ea typeface="KoPub돋움체 Medium"/>
                        </a:defRPr>
                      </a:lvl4pPr>
                      <a:lvl5pPr marL="1981139" algn="l" defTabSz="495285" rtl="0" eaLnBrk="1" latinLnBrk="1" hangingPunct="1">
                        <a:defRPr sz="1950" b="1" kern="1200">
                          <a:solidFill>
                            <a:schemeClr val="lt1"/>
                          </a:solidFill>
                          <a:latin typeface="KoPub돋움체 Medium"/>
                          <a:ea typeface="KoPub돋움체 Medium"/>
                        </a:defRPr>
                      </a:lvl5pPr>
                      <a:lvl6pPr marL="2476424" algn="l" defTabSz="495285" rtl="0" eaLnBrk="1" latinLnBrk="1" hangingPunct="1">
                        <a:defRPr sz="1950" b="1" kern="1200">
                          <a:solidFill>
                            <a:schemeClr val="lt1"/>
                          </a:solidFill>
                          <a:latin typeface="KoPub돋움체 Medium"/>
                          <a:ea typeface="KoPub돋움체 Medium"/>
                        </a:defRPr>
                      </a:lvl6pPr>
                      <a:lvl7pPr marL="2971709" algn="l" defTabSz="495285" rtl="0" eaLnBrk="1" latinLnBrk="1" hangingPunct="1">
                        <a:defRPr sz="1950" b="1" kern="1200">
                          <a:solidFill>
                            <a:schemeClr val="lt1"/>
                          </a:solidFill>
                          <a:latin typeface="KoPub돋움체 Medium"/>
                          <a:ea typeface="KoPub돋움체 Medium"/>
                        </a:defRPr>
                      </a:lvl7pPr>
                      <a:lvl8pPr marL="3466993" algn="l" defTabSz="495285" rtl="0" eaLnBrk="1" latinLnBrk="1" hangingPunct="1">
                        <a:defRPr sz="1950" b="1" kern="1200">
                          <a:solidFill>
                            <a:schemeClr val="lt1"/>
                          </a:solidFill>
                          <a:latin typeface="KoPub돋움체 Medium"/>
                          <a:ea typeface="KoPub돋움체 Medium"/>
                        </a:defRPr>
                      </a:lvl8pPr>
                      <a:lvl9pPr marL="3962278" algn="l" defTabSz="495285" rtl="0" eaLnBrk="1" latinLnBrk="1" hangingPunct="1">
                        <a:defRPr sz="1950" b="1" kern="1200">
                          <a:solidFill>
                            <a:schemeClr val="lt1"/>
                          </a:solidFill>
                          <a:latin typeface="KoPub돋움체 Medium"/>
                          <a:ea typeface="KoPub돋움체 Medium"/>
                        </a:defRPr>
                      </a:lvl9pPr>
                    </a:lstStyle>
                    <a:p>
                      <a:pPr algn="ctr" latinLnBrk="1"/>
                      <a:r>
                        <a:rPr lang="ko-KR" altLang="en-US"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기업명</a:t>
                      </a:r>
                    </a:p>
                  </a:txBody>
                  <a:tcPr marL="25200" marR="25200" marT="18000" marB="18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AADEEC"/>
                    </a:solidFill>
                  </a:tcPr>
                </a:tc>
                <a:tc>
                  <a:txBody>
                    <a:bodyPr/>
                    <a:lstStyle/>
                    <a:p>
                      <a:pPr algn="ctr" latinLnBrk="1"/>
                      <a:r>
                        <a:rPr lang="ko-KR" altLang="en-US"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자금조달 총액</a:t>
                      </a:r>
                      <a:endPar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p>
                      <a:pPr algn="ctr" latinLnBrk="1"/>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r>
                        <a:rPr lang="ko-KR" altLang="en-US"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백만 달러</a:t>
                      </a: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endParaRPr lang="ko-KR" altLang="en-US"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marL="25200" marR="25200" marT="18000" marB="18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AADEEC"/>
                    </a:solidFill>
                  </a:tcPr>
                </a:tc>
                <a:tc>
                  <a:txBody>
                    <a:bodyPr/>
                    <a:lstStyle/>
                    <a:p>
                      <a:pPr algn="ctr" latinLnBrk="1"/>
                      <a:r>
                        <a:rPr lang="ko-KR" altLang="en-US"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내용</a:t>
                      </a:r>
                    </a:p>
                  </a:txBody>
                  <a:tcPr marL="108000" marR="108000" marT="18000" marB="18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AADEEC"/>
                    </a:solidFill>
                  </a:tcPr>
                </a:tc>
                <a:extLst>
                  <a:ext uri="{0D108BD9-81ED-4DB2-BD59-A6C34878D82A}">
                    <a16:rowId xmlns:a16="http://schemas.microsoft.com/office/drawing/2014/main" val="440376140"/>
                  </a:ext>
                </a:extLst>
              </a:tr>
              <a:tr h="432000">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indent="0" algn="ctr" defTabSz="495285" rtl="0" eaLnBrk="1" latinLnBrk="0" hangingPunct="0">
                        <a:lnSpc>
                          <a:spcPct val="105000"/>
                        </a:lnSpc>
                        <a:buFontTx/>
                        <a:buNone/>
                      </a:pP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Plenty</a:t>
                      </a:r>
                      <a:b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b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r>
                        <a:rPr lang="ko-KR" altLang="en-US"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미국</a:t>
                      </a: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p>
                  </a:txBody>
                  <a:tcPr marL="25200" marR="25200" marT="21600" marB="216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r" defTabSz="495285" rtl="0" eaLnBrk="1" fontAlgn="auto" latinLnBrk="0" hangingPunct="0">
                        <a:lnSpc>
                          <a:spcPct val="105000"/>
                        </a:lnSpc>
                        <a:spcBef>
                          <a:spcPts val="0"/>
                        </a:spcBef>
                        <a:spcAft>
                          <a:spcPts val="0"/>
                        </a:spcAft>
                        <a:buClrTx/>
                        <a:buSzTx/>
                        <a:buFont typeface="Arial" panose="020B0604020202020204" pitchFamily="34" charset="0"/>
                        <a:buNone/>
                        <a:tabLst/>
                        <a:defRPr/>
                      </a:pPr>
                      <a:r>
                        <a:rPr lang="en-US" altLang="ko-KR" sz="900" b="0"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941</a:t>
                      </a:r>
                      <a:endParaRPr lang="ko-KR" altLang="en-US" sz="900" b="0"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endParaRPr>
                    </a:p>
                  </a:txBody>
                  <a:tcPr marL="36000" marR="54000" marT="21600" marB="216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495285" rtl="0" eaLnBrk="1" fontAlgn="auto" latinLnBrk="0" hangingPunct="0">
                        <a:lnSpc>
                          <a:spcPct val="105000"/>
                        </a:lnSpc>
                        <a:spcBef>
                          <a:spcPts val="0"/>
                        </a:spcBef>
                        <a:spcAft>
                          <a:spcPts val="100"/>
                        </a:spcAft>
                        <a:buClrTx/>
                        <a:buSzTx/>
                        <a:buFont typeface="KoPub돋움체 Medium" panose="00000600000000000000" pitchFamily="2" charset="-127"/>
                        <a:buChar char="-"/>
                        <a:tabLst/>
                        <a:defRPr/>
                      </a:pP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월마트</a:t>
                      </a:r>
                      <a:r>
                        <a:rPr kumimoji="0" lang="en-US" altLang="ko-KR"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소프트뱅크</a:t>
                      </a:r>
                      <a:r>
                        <a:rPr kumimoji="0" lang="en-US" altLang="ko-KR"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아마존 제프 베조스</a:t>
                      </a:r>
                      <a:r>
                        <a:rPr kumimoji="0" lang="en-US" altLang="ko-KR"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구글의 에릭 슈미트 등이 투자자로 참여한 시리즈</a:t>
                      </a:r>
                      <a:r>
                        <a:rPr kumimoji="0" lang="en-US" altLang="ko-KR"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E </a:t>
                      </a:r>
                      <a:r>
                        <a:rPr kumimoji="0" lang="ko-KR" altLang="en-US"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라운드에서 </a:t>
                      </a:r>
                      <a:r>
                        <a:rPr kumimoji="0" lang="en-US" altLang="ko-KR"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a:t>
                      </a:r>
                      <a:r>
                        <a:rPr kumimoji="0" lang="ko-KR" altLang="en-US"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달러 투자금을 유치하고</a:t>
                      </a:r>
                      <a:r>
                        <a:rPr kumimoji="0" lang="en-US" altLang="ko-KR"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18</a:t>
                      </a:r>
                      <a:r>
                        <a:rPr kumimoji="0" lang="ko-KR" altLang="en-US"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달러 이상의 기업가치를 인정 받음</a:t>
                      </a:r>
                      <a:endParaRPr kumimoji="0" lang="en-US" altLang="ko-KR" sz="900" b="0" i="0" u="none" strike="noStrike" kern="0" cap="none" spc="0" normalizeH="0" baseline="0" noProof="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L="108000" marR="36000" marT="21600" marB="216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4893411"/>
                  </a:ext>
                </a:extLst>
              </a:tr>
              <a:tr h="432000">
                <a:tc>
                  <a:txBody>
                    <a:bodyPr/>
                    <a:lstStyle/>
                    <a:p>
                      <a:pPr marL="0" indent="0" algn="ctr" defTabSz="495285" rtl="0" eaLnBrk="1" latinLnBrk="0" hangingPunct="0">
                        <a:lnSpc>
                          <a:spcPct val="105000"/>
                        </a:lnSpc>
                        <a:buFontTx/>
                        <a:buNone/>
                      </a:pP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Bowery Farming</a:t>
                      </a:r>
                    </a:p>
                    <a:p>
                      <a:pPr marL="0" indent="0" algn="ctr" defTabSz="495285" rtl="0" eaLnBrk="1" latinLnBrk="0" hangingPunct="0">
                        <a:lnSpc>
                          <a:spcPct val="105000"/>
                        </a:lnSpc>
                        <a:buFontTx/>
                        <a:buNone/>
                      </a:pP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r>
                        <a:rPr lang="ko-KR" altLang="en-US"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미국</a:t>
                      </a: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p>
                  </a:txBody>
                  <a:tcPr marL="25200" marR="25200" marT="21600" marB="216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r" defTabSz="495285" rtl="0" eaLnBrk="1" fontAlgn="auto" latinLnBrk="0" hangingPunct="0">
                        <a:lnSpc>
                          <a:spcPct val="105000"/>
                        </a:lnSpc>
                        <a:spcBef>
                          <a:spcPts val="0"/>
                        </a:spcBef>
                        <a:spcAft>
                          <a:spcPts val="0"/>
                        </a:spcAft>
                        <a:buClrTx/>
                        <a:buSzTx/>
                        <a:buFont typeface="Arial" panose="020B0604020202020204" pitchFamily="34" charset="0"/>
                        <a:buNone/>
                        <a:tabLst/>
                        <a:defRPr/>
                      </a:pPr>
                      <a:r>
                        <a:rPr lang="en-US" altLang="ko-KR" sz="900" b="0"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631</a:t>
                      </a:r>
                    </a:p>
                  </a:txBody>
                  <a:tcPr marL="36000" marR="54000" marT="21600" marB="216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495285" rtl="0" eaLnBrk="1" fontAlgn="auto" latinLnBrk="0" hangingPunct="0">
                        <a:lnSpc>
                          <a:spcPct val="105000"/>
                        </a:lnSpc>
                        <a:spcBef>
                          <a:spcPts val="0"/>
                        </a:spcBef>
                        <a:spcAft>
                          <a:spcPts val="100"/>
                        </a:spcAft>
                        <a:buClrTx/>
                        <a:buSzTx/>
                        <a:buFont typeface="KoPub돋움체 Medium" panose="00000600000000000000" pitchFamily="2" charset="-127"/>
                        <a:buChar char="-"/>
                        <a:tabLst/>
                        <a:defRPr/>
                      </a:pP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5,000</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달러</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같은 해 </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월에는 구글벤처스</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및 </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GGV </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캐피털 등으로부터 </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840</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달러를 유치</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’21</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시리즈</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 </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단계에서 </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달러의 기업가치를 평가 받음</a:t>
                      </a:r>
                      <a:endPar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L="108000" marR="36000" marT="21600" marB="216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6746269"/>
                  </a:ext>
                </a:extLst>
              </a:tr>
              <a:tr h="432000">
                <a:tc>
                  <a:txBody>
                    <a:bodyPr/>
                    <a:lstStyle/>
                    <a:p>
                      <a:pPr marL="0" indent="0" algn="ctr" defTabSz="495285" rtl="0" eaLnBrk="1" latinLnBrk="0" hangingPunct="0">
                        <a:lnSpc>
                          <a:spcPct val="105000"/>
                        </a:lnSpc>
                        <a:buFontTx/>
                        <a:buNone/>
                      </a:pP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Infarm</a:t>
                      </a:r>
                    </a:p>
                    <a:p>
                      <a:pPr marL="0" indent="0" algn="ctr" defTabSz="495285" rtl="0" eaLnBrk="1" latinLnBrk="0" hangingPunct="0">
                        <a:lnSpc>
                          <a:spcPct val="105000"/>
                        </a:lnSpc>
                        <a:buFontTx/>
                        <a:buNone/>
                      </a:pP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r>
                        <a:rPr lang="ko-KR" altLang="en-US"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독일</a:t>
                      </a: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p>
                  </a:txBody>
                  <a:tcPr marL="25200" marR="25200" marT="21600" marB="216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r" defTabSz="495285" rtl="0" eaLnBrk="1" fontAlgn="auto" latinLnBrk="0" hangingPunct="0">
                        <a:lnSpc>
                          <a:spcPct val="105000"/>
                        </a:lnSpc>
                        <a:spcBef>
                          <a:spcPts val="0"/>
                        </a:spcBef>
                        <a:spcAft>
                          <a:spcPts val="0"/>
                        </a:spcAft>
                        <a:buClrTx/>
                        <a:buSzTx/>
                        <a:buFont typeface="Arial" panose="020B0604020202020204" pitchFamily="34" charset="0"/>
                        <a:buNone/>
                        <a:tabLst/>
                        <a:defRPr/>
                      </a:pPr>
                      <a:r>
                        <a:rPr lang="en-US" altLang="ko-KR" sz="900" b="0"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602</a:t>
                      </a:r>
                    </a:p>
                  </a:txBody>
                  <a:tcPr marL="36000" marR="54000" marT="21600" marB="216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495285" rtl="0" eaLnBrk="1" fontAlgn="auto" latinLnBrk="0" hangingPunct="0">
                        <a:lnSpc>
                          <a:spcPct val="105000"/>
                        </a:lnSpc>
                        <a:spcBef>
                          <a:spcPts val="0"/>
                        </a:spcBef>
                        <a:spcAft>
                          <a:spcPts val="100"/>
                        </a:spcAft>
                        <a:buClrTx/>
                        <a:buSzTx/>
                        <a:buFont typeface="KoPub돋움체 Medium" panose="00000600000000000000" pitchFamily="2" charset="-127"/>
                        <a:buChar char="-"/>
                        <a:tabLst/>
                        <a:defRPr/>
                      </a:pP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’21</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12</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시리즈</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D </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단계에서 </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달러 수준의 자금을 조달한 가운데</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10</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달러 이상의 기업가치를 인정 받음 </a:t>
                      </a:r>
                    </a:p>
                  </a:txBody>
                  <a:tcPr marL="108000" marR="36000" marT="21600" marB="216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0308972"/>
                  </a:ext>
                </a:extLst>
              </a:tr>
              <a:tr h="432000">
                <a:tc>
                  <a:txBody>
                    <a:bodyPr/>
                    <a:lstStyle/>
                    <a:p>
                      <a:pPr marL="0" indent="0" algn="ctr" defTabSz="495285" rtl="0" eaLnBrk="1" latinLnBrk="0" hangingPunct="0">
                        <a:lnSpc>
                          <a:spcPct val="105000"/>
                        </a:lnSpc>
                        <a:buFontTx/>
                        <a:buNone/>
                      </a:pP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Gotham</a:t>
                      </a:r>
                      <a:r>
                        <a:rPr lang="ko-KR" altLang="en-US"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 </a:t>
                      </a: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Greens</a:t>
                      </a:r>
                    </a:p>
                    <a:p>
                      <a:pPr marL="0" indent="0" algn="ctr" defTabSz="495285" rtl="0" eaLnBrk="1" latinLnBrk="0" hangingPunct="0">
                        <a:lnSpc>
                          <a:spcPct val="105000"/>
                        </a:lnSpc>
                        <a:buFontTx/>
                        <a:buNone/>
                      </a:pP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r>
                        <a:rPr lang="ko-KR" altLang="en-US"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미국</a:t>
                      </a:r>
                      <a:r>
                        <a:rPr lang="en-US" altLang="ko-KR" sz="900" b="1"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a:t>
                      </a:r>
                    </a:p>
                  </a:txBody>
                  <a:tcPr marL="25200" marR="25200" marT="21600" marB="216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r" defTabSz="495285" rtl="0" eaLnBrk="1" fontAlgn="auto" latinLnBrk="0" hangingPunct="0">
                        <a:lnSpc>
                          <a:spcPct val="105000"/>
                        </a:lnSpc>
                        <a:spcBef>
                          <a:spcPts val="0"/>
                        </a:spcBef>
                        <a:spcAft>
                          <a:spcPts val="0"/>
                        </a:spcAft>
                        <a:buClrTx/>
                        <a:buSzTx/>
                        <a:buFont typeface="Arial" panose="020B0604020202020204" pitchFamily="34" charset="0"/>
                        <a:buNone/>
                        <a:tabLst/>
                        <a:defRPr/>
                      </a:pPr>
                      <a:r>
                        <a:rPr lang="en-US" altLang="ko-KR" sz="900" b="0" i="0" kern="0" cap="none" spc="0" baseline="0" dirty="0">
                          <a:ln>
                            <a:solidFill>
                              <a:srgbClr val="C5A6C9">
                                <a:alpha val="0"/>
                              </a:srgb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cs typeface="+mn-cs"/>
                        </a:rPr>
                        <a:t>443</a:t>
                      </a:r>
                    </a:p>
                  </a:txBody>
                  <a:tcPr marL="36000" marR="54000" marT="21600" marB="216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495285" rtl="0" eaLnBrk="1" fontAlgn="auto" latinLnBrk="0" hangingPunct="0">
                        <a:lnSpc>
                          <a:spcPct val="105000"/>
                        </a:lnSpc>
                        <a:spcBef>
                          <a:spcPts val="0"/>
                        </a:spcBef>
                        <a:spcAft>
                          <a:spcPts val="100"/>
                        </a:spcAft>
                        <a:buClrTx/>
                        <a:buSzTx/>
                        <a:buFont typeface="KoPub돋움체 Medium" panose="00000600000000000000" pitchFamily="2" charset="-127"/>
                        <a:buChar char="-"/>
                        <a:tabLst/>
                        <a:defRPr/>
                      </a:pP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9</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3</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억 </a:t>
                      </a:r>
                      <a:r>
                        <a:rPr kumimoji="0" lang="en-US" altLang="ko-KR"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1,000</a:t>
                      </a:r>
                      <a:r>
                        <a:rPr kumimoji="0" lang="ko-KR" altLang="en-US" sz="900" b="0" i="0" u="none" strike="noStrike" kern="0" cap="none" spc="0" normalizeH="0" baseline="0" dirty="0">
                          <a:ln>
                            <a:solidFill>
                              <a:srgbClr val="C5A6C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달러 투자를 유치</a:t>
                      </a:r>
                    </a:p>
                  </a:txBody>
                  <a:tcPr marL="108000" marR="36000" marT="21600" marB="216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4872564"/>
                  </a:ext>
                </a:extLst>
              </a:tr>
            </a:tbl>
          </a:graphicData>
        </a:graphic>
      </p:graphicFrame>
      <p:grpSp>
        <p:nvGrpSpPr>
          <p:cNvPr id="16" name="그룹 15">
            <a:extLst>
              <a:ext uri="{FF2B5EF4-FFF2-40B4-BE49-F238E27FC236}">
                <a16:creationId xmlns:a16="http://schemas.microsoft.com/office/drawing/2014/main" id="{475FAAA6-7B64-A9A6-8A82-54293098852B}"/>
              </a:ext>
            </a:extLst>
          </p:cNvPr>
          <p:cNvGrpSpPr/>
          <p:nvPr/>
        </p:nvGrpSpPr>
        <p:grpSpPr>
          <a:xfrm>
            <a:off x="162169" y="3654587"/>
            <a:ext cx="1661869" cy="1933611"/>
            <a:chOff x="162169" y="1816262"/>
            <a:chExt cx="1661869" cy="1933611"/>
          </a:xfrm>
        </p:grpSpPr>
        <p:sp>
          <p:nvSpPr>
            <p:cNvPr id="17" name="TextBox 16">
              <a:extLst>
                <a:ext uri="{FF2B5EF4-FFF2-40B4-BE49-F238E27FC236}">
                  <a16:creationId xmlns:a16="http://schemas.microsoft.com/office/drawing/2014/main" id="{60ECB699-F95E-8736-2F62-323243C23242}"/>
                </a:ext>
              </a:extLst>
            </p:cNvPr>
            <p:cNvSpPr txBox="1"/>
            <p:nvPr/>
          </p:nvSpPr>
          <p:spPr>
            <a:xfrm>
              <a:off x="1294493" y="313787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18" name="TextBox 17">
              <a:extLst>
                <a:ext uri="{FF2B5EF4-FFF2-40B4-BE49-F238E27FC236}">
                  <a16:creationId xmlns:a16="http://schemas.microsoft.com/office/drawing/2014/main" id="{1B91DF60-DF61-34E1-8951-3E10EC17C6A3}"/>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19" name="TextBox 18">
              <a:extLst>
                <a:ext uri="{FF2B5EF4-FFF2-40B4-BE49-F238E27FC236}">
                  <a16:creationId xmlns:a16="http://schemas.microsoft.com/office/drawing/2014/main" id="{3209B7C1-DFB8-8C42-5C1F-8A933E4D0C9A}"/>
                </a:ext>
              </a:extLst>
            </p:cNvPr>
            <p:cNvSpPr txBox="1"/>
            <p:nvPr/>
          </p:nvSpPr>
          <p:spPr>
            <a:xfrm>
              <a:off x="405765" y="2248598"/>
              <a:ext cx="1411923"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높은 초기 투자 비용에 따른 수익성 및 고부가가치 작물 다변화 등은 해결해야 할 과제</a:t>
              </a:r>
              <a:endParaRPr lang="en-US" altLang="ko-KR" spc="-20" dirty="0">
                <a:solidFill>
                  <a:schemeClr val="accent4"/>
                </a:solidFill>
              </a:endParaRPr>
            </a:p>
          </p:txBody>
        </p:sp>
      </p:grpSp>
      <p:grpSp>
        <p:nvGrpSpPr>
          <p:cNvPr id="42" name="그룹 41">
            <a:extLst>
              <a:ext uri="{FF2B5EF4-FFF2-40B4-BE49-F238E27FC236}">
                <a16:creationId xmlns:a16="http://schemas.microsoft.com/office/drawing/2014/main" id="{0746E5C9-0941-1085-A192-3D7B1561DD9D}"/>
              </a:ext>
            </a:extLst>
          </p:cNvPr>
          <p:cNvGrpSpPr/>
          <p:nvPr/>
        </p:nvGrpSpPr>
        <p:grpSpPr>
          <a:xfrm>
            <a:off x="4043704" y="483367"/>
            <a:ext cx="2485203" cy="141605"/>
            <a:chOff x="323851" y="483367"/>
            <a:chExt cx="2485203" cy="141605"/>
          </a:xfrm>
        </p:grpSpPr>
        <p:grpSp>
          <p:nvGrpSpPr>
            <p:cNvPr id="43" name="그룹 42">
              <a:extLst>
                <a:ext uri="{FF2B5EF4-FFF2-40B4-BE49-F238E27FC236}">
                  <a16:creationId xmlns:a16="http://schemas.microsoft.com/office/drawing/2014/main" id="{EC97A6B8-605F-EDFF-F0A2-C13F78B4DCDF}"/>
                </a:ext>
              </a:extLst>
            </p:cNvPr>
            <p:cNvGrpSpPr/>
            <p:nvPr/>
          </p:nvGrpSpPr>
          <p:grpSpPr>
            <a:xfrm>
              <a:off x="323851" y="483367"/>
              <a:ext cx="622667" cy="141605"/>
              <a:chOff x="1719989" y="637987"/>
              <a:chExt cx="622667" cy="141605"/>
            </a:xfrm>
          </p:grpSpPr>
          <p:sp>
            <p:nvSpPr>
              <p:cNvPr id="51" name="object 25">
                <a:extLst>
                  <a:ext uri="{FF2B5EF4-FFF2-40B4-BE49-F238E27FC236}">
                    <a16:creationId xmlns:a16="http://schemas.microsoft.com/office/drawing/2014/main" id="{A4FE8988-E475-FBC8-FF7D-98B22F6F62CF}"/>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52" name="object 22">
                <a:extLst>
                  <a:ext uri="{FF2B5EF4-FFF2-40B4-BE49-F238E27FC236}">
                    <a16:creationId xmlns:a16="http://schemas.microsoft.com/office/drawing/2014/main" id="{594E63C0-466D-CC01-69AF-AE2CE80EA76F}"/>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nvGrpSpPr>
            <p:cNvPr id="44" name="그룹 43">
              <a:extLst>
                <a:ext uri="{FF2B5EF4-FFF2-40B4-BE49-F238E27FC236}">
                  <a16:creationId xmlns:a16="http://schemas.microsoft.com/office/drawing/2014/main" id="{B395C860-16B3-CEE0-3A5B-AC7674369E08}"/>
                </a:ext>
              </a:extLst>
            </p:cNvPr>
            <p:cNvGrpSpPr/>
            <p:nvPr/>
          </p:nvGrpSpPr>
          <p:grpSpPr>
            <a:xfrm>
              <a:off x="952173" y="483367"/>
              <a:ext cx="1856881" cy="141605"/>
              <a:chOff x="1159698" y="939005"/>
              <a:chExt cx="1856881" cy="141605"/>
            </a:xfrm>
          </p:grpSpPr>
          <p:sp>
            <p:nvSpPr>
              <p:cNvPr id="45" name="object 23">
                <a:extLst>
                  <a:ext uri="{FF2B5EF4-FFF2-40B4-BE49-F238E27FC236}">
                    <a16:creationId xmlns:a16="http://schemas.microsoft.com/office/drawing/2014/main" id="{3EB178F2-4175-B42E-7801-AB9DB0651639}"/>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46" name="object 25">
                <a:extLst>
                  <a:ext uri="{FF2B5EF4-FFF2-40B4-BE49-F238E27FC236}">
                    <a16:creationId xmlns:a16="http://schemas.microsoft.com/office/drawing/2014/main" id="{D2A92D32-53B3-108B-4546-DED0B8697274}"/>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47" name="object 26">
                <a:extLst>
                  <a:ext uri="{FF2B5EF4-FFF2-40B4-BE49-F238E27FC236}">
                    <a16:creationId xmlns:a16="http://schemas.microsoft.com/office/drawing/2014/main" id="{6381413F-343B-9EFC-F803-E8BC08CA0541}"/>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48" name="object 22">
                <a:extLst>
                  <a:ext uri="{FF2B5EF4-FFF2-40B4-BE49-F238E27FC236}">
                    <a16:creationId xmlns:a16="http://schemas.microsoft.com/office/drawing/2014/main" id="{90419418-3A8F-DCB4-135B-8E485DD7D9AE}"/>
                  </a:ext>
                </a:extLst>
              </p:cNvPr>
              <p:cNvSpPr txBox="1"/>
              <p:nvPr/>
            </p:nvSpPr>
            <p:spPr>
              <a:xfrm>
                <a:off x="1162154" y="956427"/>
                <a:ext cx="591275" cy="107722"/>
              </a:xfrm>
              <a:prstGeom prst="rect">
                <a:avLst/>
              </a:prstGeom>
              <a:noFill/>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49" name="object 22">
                <a:extLst>
                  <a:ext uri="{FF2B5EF4-FFF2-40B4-BE49-F238E27FC236}">
                    <a16:creationId xmlns:a16="http://schemas.microsoft.com/office/drawing/2014/main" id="{191850B5-BA8E-9CE1-7587-1BC514686289}"/>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50" name="object 22">
                <a:extLst>
                  <a:ext uri="{FF2B5EF4-FFF2-40B4-BE49-F238E27FC236}">
                    <a16:creationId xmlns:a16="http://schemas.microsoft.com/office/drawing/2014/main" id="{D7B43814-8A78-0F2A-1BA6-FA1B93BCA102}"/>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spTree>
    <p:extLst>
      <p:ext uri="{BB962C8B-B14F-4D97-AF65-F5344CB8AC3E}">
        <p14:creationId xmlns:p14="http://schemas.microsoft.com/office/powerpoint/2010/main" val="986101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3C7C80A-BD1E-073E-1DEE-C176FBEDC0BC}"/>
              </a:ext>
            </a:extLst>
          </p:cNvPr>
          <p:cNvSpPr>
            <a:spLocks noChangeArrowheads="1"/>
          </p:cNvSpPr>
          <p:nvPr/>
        </p:nvSpPr>
        <p:spPr bwMode="auto">
          <a:xfrm>
            <a:off x="2097088" y="1243534"/>
            <a:ext cx="4427537" cy="4861579"/>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(2) </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식품부터 럭셔리까지 </a:t>
            </a:r>
            <a:r>
              <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3D </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프린팅이 주도하는 소비재 생산</a:t>
            </a:r>
            <a:r>
              <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제조 혁신 </a:t>
            </a:r>
            <a:endPar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제조업이 빠른 속도로 발달할 수 있었던 계기를 만들어준 대량생산</a:t>
            </a:r>
            <a:r>
              <a:rPr kumimoji="0" lang="en-US" altLang="ko-KR"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시대가 가고</a:t>
            </a:r>
            <a:r>
              <a:rPr kumimoji="0" lang="en-US" altLang="ko-KR"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다품종 소량생산 체제로 넘어온 지도 오래다</a:t>
            </a:r>
            <a:r>
              <a:rPr kumimoji="0" lang="en-US" altLang="ko-KR"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유통</a:t>
            </a:r>
            <a:r>
              <a:rPr kumimoji="0" lang="en-US" altLang="ko-KR"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소비재업계는 기존 불특정 다수를 대상으로 한 제품 생산에 주력하던 데서 개별 고객 요구사항을 반영한 맞춤형 제품을 생산하는 방면으로 전략적 방향을 틀었다</a:t>
            </a:r>
            <a:r>
              <a:rPr kumimoji="0" lang="en-US" altLang="ko-KR"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기업들은 다양한 기술 중에서도 디지털 디자인 데이터와 다양한 소재를 활용해 맞춤형 제품을 생산할 수 있는 </a:t>
            </a:r>
            <a:r>
              <a:rPr kumimoji="0" lang="en-US" altLang="ko-KR"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3D </a:t>
            </a:r>
            <a:r>
              <a:rPr kumimoji="0" lang="ko-KR" altLang="en-US"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프린팅에 집중한다</a:t>
            </a:r>
            <a:r>
              <a:rPr kumimoji="0" lang="en-US" altLang="ko-KR"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 3D </a:t>
            </a:r>
            <a:r>
              <a:rPr kumimoji="0" lang="ko-KR" altLang="en-US"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프린팅 기술로 자사 제조 과정에 혁신을 더하며 초개인화 대응에 몰두하고 있다</a:t>
            </a:r>
            <a:r>
              <a:rPr kumimoji="0" lang="en-US" altLang="ko-KR"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 3D </a:t>
            </a:r>
            <a:r>
              <a:rPr kumimoji="0" lang="ko-KR" altLang="en-US"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프린팅은 복잡한 모양이나 개별 고객에 따른 세밀한 요구사항에 맞춘 제품 제작에 유용하게 쓰일 수 있어 대량 맞춤 생산</a:t>
            </a:r>
            <a:r>
              <a:rPr kumimoji="0" lang="en-US" altLang="ko-KR"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(Mass Customization)</a:t>
            </a:r>
            <a:r>
              <a:rPr kumimoji="0" lang="ko-KR" altLang="en-US"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을 실현시킬 기술로 큰 관심을 받고 있는 기술이기도 하다</a:t>
            </a:r>
            <a:r>
              <a:rPr kumimoji="0" lang="en-US" altLang="ko-KR"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식품업계에서는 일반 식품보다는 배양육</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곤충식품 등 대체식품과</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고령자</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환자</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유아동 등 특수 용도로 활용되는 케어푸드</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 우주식품과 같은 차세대 식품을 제조하는 데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3D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프린팅을 활용 중이다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독일에서는 고령자의 저작력을 고려한 젤리 형태의 스무스 푸드</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(Smooth Food)</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를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3D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프린터로 제조하고 있으며</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갖가지 채소를 혼합한 분쇄물을 소재로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3D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프린터를 이용해 당근과 유사한 형태의 새로운 식품으로 복원</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재가공하는 사례도 존재한다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아울러 혐오감을 제공할 가능성이 큰 식용 곤충을 적합한 형태의 곤충식품으로 가공하는 데에도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3D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프린팅이 유용하게 활용되고 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특수목적식품의 경우 일반적으로 개개인의 컨디션과 영양상태에 따라 수요자</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용도별 맛과 영양이 조절되어야 하는데</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3D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프린팅은 수요자 맞춤형 식품 제조가 용이하다는 점에서 특수목적식품 제조에 기여할 수 있는 부분이 있을 것으로 기대된다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endPar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sym typeface="Wingdings" panose="05000000000000000000" pitchFamily="2" charset="2"/>
            </a:endParaRPr>
          </a:p>
        </p:txBody>
      </p:sp>
      <p:grpSp>
        <p:nvGrpSpPr>
          <p:cNvPr id="42" name="그룹 41">
            <a:extLst>
              <a:ext uri="{FF2B5EF4-FFF2-40B4-BE49-F238E27FC236}">
                <a16:creationId xmlns:a16="http://schemas.microsoft.com/office/drawing/2014/main" id="{A481865A-3EEA-CCD6-CDF3-7815B92688E3}"/>
              </a:ext>
            </a:extLst>
          </p:cNvPr>
          <p:cNvGrpSpPr/>
          <p:nvPr/>
        </p:nvGrpSpPr>
        <p:grpSpPr>
          <a:xfrm>
            <a:off x="162169" y="1890907"/>
            <a:ext cx="1813778" cy="1699931"/>
            <a:chOff x="162169" y="1816262"/>
            <a:chExt cx="1813778" cy="1699931"/>
          </a:xfrm>
        </p:grpSpPr>
        <p:sp>
          <p:nvSpPr>
            <p:cNvPr id="43" name="TextBox 42">
              <a:extLst>
                <a:ext uri="{FF2B5EF4-FFF2-40B4-BE49-F238E27FC236}">
                  <a16:creationId xmlns:a16="http://schemas.microsoft.com/office/drawing/2014/main" id="{210DB556-327B-F8DF-F8DF-B2AD4CDD4E90}"/>
                </a:ext>
              </a:extLst>
            </p:cNvPr>
            <p:cNvSpPr txBox="1"/>
            <p:nvPr/>
          </p:nvSpPr>
          <p:spPr>
            <a:xfrm>
              <a:off x="1427843" y="290419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44" name="TextBox 43">
              <a:extLst>
                <a:ext uri="{FF2B5EF4-FFF2-40B4-BE49-F238E27FC236}">
                  <a16:creationId xmlns:a16="http://schemas.microsoft.com/office/drawing/2014/main" id="{2C928A96-A099-2B79-8D03-A59AAF93961B}"/>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45" name="TextBox 44">
              <a:extLst>
                <a:ext uri="{FF2B5EF4-FFF2-40B4-BE49-F238E27FC236}">
                  <a16:creationId xmlns:a16="http://schemas.microsoft.com/office/drawing/2014/main" id="{CFD0A082-EF1B-17B7-EE47-F59B56A6CD31}"/>
                </a:ext>
              </a:extLst>
            </p:cNvPr>
            <p:cNvSpPr txBox="1"/>
            <p:nvPr/>
          </p:nvSpPr>
          <p:spPr>
            <a:xfrm>
              <a:off x="405765" y="2248598"/>
              <a:ext cx="1570182" cy="76206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en-US" altLang="ko-KR" spc="-20" dirty="0">
                  <a:solidFill>
                    <a:schemeClr val="accent4"/>
                  </a:solidFill>
                  <a:latin typeface="KoPub돋움체 Medium" panose="00000600000000000000" pitchFamily="2" charset="-127"/>
                  <a:ea typeface="KoPub돋움체 Medium" panose="00000600000000000000" pitchFamily="2" charset="-127"/>
                </a:rPr>
                <a:t>3D </a:t>
              </a:r>
              <a:r>
                <a:rPr lang="ko-KR" altLang="en-US" spc="-20" dirty="0">
                  <a:solidFill>
                    <a:schemeClr val="accent4"/>
                  </a:solidFill>
                  <a:latin typeface="KoPub돋움체 Medium" panose="00000600000000000000" pitchFamily="2" charset="-127"/>
                  <a:ea typeface="KoPub돋움체 Medium" panose="00000600000000000000" pitchFamily="2" charset="-127"/>
                </a:rPr>
                <a:t>프린팅 기술로</a:t>
              </a:r>
              <a:endParaRPr lang="en-US" altLang="ko-KR" spc="-20" dirty="0">
                <a:solidFill>
                  <a:schemeClr val="accent4"/>
                </a:solidFill>
                <a:latin typeface="KoPub돋움체 Medium" panose="00000600000000000000" pitchFamily="2" charset="-127"/>
                <a:ea typeface="KoPub돋움체 Medium" panose="00000600000000000000" pitchFamily="2" charset="-127"/>
              </a:endParaRPr>
            </a:p>
            <a:p>
              <a:r>
                <a:rPr lang="ko-KR" altLang="en-US" spc="-20" dirty="0">
                  <a:solidFill>
                    <a:schemeClr val="accent4"/>
                  </a:solidFill>
                  <a:latin typeface="KoPub돋움체 Medium" panose="00000600000000000000" pitchFamily="2" charset="-127"/>
                  <a:ea typeface="KoPub돋움체 Medium" panose="00000600000000000000" pitchFamily="2" charset="-127"/>
                </a:rPr>
                <a:t>전통적</a:t>
              </a:r>
              <a:r>
                <a:rPr lang="en-US" altLang="ko-KR" spc="-20" dirty="0">
                  <a:solidFill>
                    <a:schemeClr val="accent4"/>
                  </a:solidFill>
                  <a:latin typeface="KoPub돋움체 Medium" panose="00000600000000000000" pitchFamily="2" charset="-127"/>
                  <a:ea typeface="KoPub돋움체 Medium" panose="00000600000000000000" pitchFamily="2" charset="-127"/>
                </a:rPr>
                <a:t> </a:t>
              </a:r>
              <a:r>
                <a:rPr lang="ko-KR" altLang="en-US" spc="-20" dirty="0">
                  <a:solidFill>
                    <a:schemeClr val="accent4"/>
                  </a:solidFill>
                  <a:latin typeface="KoPub돋움체 Medium" panose="00000600000000000000" pitchFamily="2" charset="-127"/>
                  <a:ea typeface="KoPub돋움체 Medium" panose="00000600000000000000" pitchFamily="2" charset="-127"/>
                </a:rPr>
                <a:t>제조 공정의 혁신에 속도 내는 소비재업계</a:t>
              </a:r>
              <a:endParaRPr lang="en-US" altLang="ko-KR" spc="-20" dirty="0">
                <a:solidFill>
                  <a:schemeClr val="accent4"/>
                </a:solidFill>
                <a:latin typeface="KoPub돋움체 Medium" panose="00000600000000000000" pitchFamily="2" charset="-127"/>
                <a:ea typeface="KoPub돋움체 Medium" panose="00000600000000000000" pitchFamily="2" charset="-127"/>
              </a:endParaRPr>
            </a:p>
          </p:txBody>
        </p:sp>
      </p:grpSp>
      <p:cxnSp>
        <p:nvCxnSpPr>
          <p:cNvPr id="12" name="직선 연결선 11">
            <a:extLst>
              <a:ext uri="{FF2B5EF4-FFF2-40B4-BE49-F238E27FC236}">
                <a16:creationId xmlns:a16="http://schemas.microsoft.com/office/drawing/2014/main" id="{44A3EF04-D2CA-2385-FECE-E218D806B2F0}"/>
              </a:ext>
            </a:extLst>
          </p:cNvPr>
          <p:cNvCxnSpPr>
            <a:cxnSpLocks/>
          </p:cNvCxnSpPr>
          <p:nvPr/>
        </p:nvCxnSpPr>
        <p:spPr>
          <a:xfrm>
            <a:off x="1957388" y="1281113"/>
            <a:ext cx="0" cy="478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직사각형 6">
            <a:extLst>
              <a:ext uri="{FF2B5EF4-FFF2-40B4-BE49-F238E27FC236}">
                <a16:creationId xmlns:a16="http://schemas.microsoft.com/office/drawing/2014/main" id="{D6DA55CB-E4A8-017F-C09F-4E14648D3DD4}"/>
              </a:ext>
            </a:extLst>
          </p:cNvPr>
          <p:cNvSpPr/>
          <p:nvPr/>
        </p:nvSpPr>
        <p:spPr>
          <a:xfrm>
            <a:off x="333376" y="8999148"/>
            <a:ext cx="3185079"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p>
        </p:txBody>
      </p:sp>
      <p:sp>
        <p:nvSpPr>
          <p:cNvPr id="8" name="TextBox 7">
            <a:extLst>
              <a:ext uri="{FF2B5EF4-FFF2-40B4-BE49-F238E27FC236}">
                <a16:creationId xmlns:a16="http://schemas.microsoft.com/office/drawing/2014/main" id="{8ECF1DC8-1E5E-60E8-88E1-57F9C475E51A}"/>
              </a:ext>
            </a:extLst>
          </p:cNvPr>
          <p:cNvSpPr txBox="1"/>
          <p:nvPr/>
        </p:nvSpPr>
        <p:spPr>
          <a:xfrm>
            <a:off x="333375" y="6275140"/>
            <a:ext cx="3644263"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r>
              <a:rPr lang="en-US" altLang="ko-KR" dirty="0"/>
              <a:t>[ </a:t>
            </a:r>
            <a:r>
              <a:rPr lang="ko-KR" altLang="en-US" dirty="0"/>
              <a:t>대량 맞춤 생산</a:t>
            </a:r>
            <a:r>
              <a:rPr lang="en-US" altLang="ko-KR" dirty="0"/>
              <a:t>(Mass Customization)</a:t>
            </a:r>
            <a:r>
              <a:rPr lang="ko-KR" altLang="en-US" dirty="0"/>
              <a:t>의</a:t>
            </a:r>
            <a:r>
              <a:rPr lang="en-US" altLang="ko-KR" dirty="0"/>
              <a:t> </a:t>
            </a:r>
            <a:r>
              <a:rPr lang="ko-KR" altLang="en-US" dirty="0"/>
              <a:t>부상 배경과 개념 </a:t>
            </a:r>
            <a:r>
              <a:rPr lang="en-US" altLang="ko-KR" dirty="0"/>
              <a:t>]</a:t>
            </a:r>
          </a:p>
        </p:txBody>
      </p:sp>
      <p:grpSp>
        <p:nvGrpSpPr>
          <p:cNvPr id="91" name="그룹 90">
            <a:extLst>
              <a:ext uri="{FF2B5EF4-FFF2-40B4-BE49-F238E27FC236}">
                <a16:creationId xmlns:a16="http://schemas.microsoft.com/office/drawing/2014/main" id="{0CAC699C-5882-13A4-57FA-935E88FAEFD2}"/>
              </a:ext>
            </a:extLst>
          </p:cNvPr>
          <p:cNvGrpSpPr/>
          <p:nvPr/>
        </p:nvGrpSpPr>
        <p:grpSpPr>
          <a:xfrm>
            <a:off x="333375" y="483367"/>
            <a:ext cx="2485203" cy="141605"/>
            <a:chOff x="323851" y="483367"/>
            <a:chExt cx="2485203" cy="141605"/>
          </a:xfrm>
        </p:grpSpPr>
        <p:grpSp>
          <p:nvGrpSpPr>
            <p:cNvPr id="92" name="그룹 91">
              <a:extLst>
                <a:ext uri="{FF2B5EF4-FFF2-40B4-BE49-F238E27FC236}">
                  <a16:creationId xmlns:a16="http://schemas.microsoft.com/office/drawing/2014/main" id="{A5EEFF66-E21D-D724-1E7F-918250B7718A}"/>
                </a:ext>
              </a:extLst>
            </p:cNvPr>
            <p:cNvGrpSpPr/>
            <p:nvPr/>
          </p:nvGrpSpPr>
          <p:grpSpPr>
            <a:xfrm>
              <a:off x="323851" y="483367"/>
              <a:ext cx="622667" cy="141605"/>
              <a:chOff x="1719989" y="637987"/>
              <a:chExt cx="622667" cy="141605"/>
            </a:xfrm>
          </p:grpSpPr>
          <p:sp>
            <p:nvSpPr>
              <p:cNvPr id="100" name="object 25">
                <a:extLst>
                  <a:ext uri="{FF2B5EF4-FFF2-40B4-BE49-F238E27FC236}">
                    <a16:creationId xmlns:a16="http://schemas.microsoft.com/office/drawing/2014/main" id="{B99A2BB8-1D34-0C7C-344A-CD06E710F6B9}"/>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101" name="object 22">
                <a:extLst>
                  <a:ext uri="{FF2B5EF4-FFF2-40B4-BE49-F238E27FC236}">
                    <a16:creationId xmlns:a16="http://schemas.microsoft.com/office/drawing/2014/main" id="{69DBAB56-C131-5AD7-1A86-DEB235334815}"/>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nvGrpSpPr>
            <p:cNvPr id="93" name="그룹 92">
              <a:extLst>
                <a:ext uri="{FF2B5EF4-FFF2-40B4-BE49-F238E27FC236}">
                  <a16:creationId xmlns:a16="http://schemas.microsoft.com/office/drawing/2014/main" id="{697A7EA5-DF10-376E-7665-3E6E48A39D79}"/>
                </a:ext>
              </a:extLst>
            </p:cNvPr>
            <p:cNvGrpSpPr/>
            <p:nvPr/>
          </p:nvGrpSpPr>
          <p:grpSpPr>
            <a:xfrm>
              <a:off x="952173" y="483367"/>
              <a:ext cx="1856881" cy="141605"/>
              <a:chOff x="1159698" y="939005"/>
              <a:chExt cx="1856881" cy="141605"/>
            </a:xfrm>
          </p:grpSpPr>
          <p:sp>
            <p:nvSpPr>
              <p:cNvPr id="94" name="object 23">
                <a:extLst>
                  <a:ext uri="{FF2B5EF4-FFF2-40B4-BE49-F238E27FC236}">
                    <a16:creationId xmlns:a16="http://schemas.microsoft.com/office/drawing/2014/main" id="{D2B5FD38-3925-F9CA-7891-9DDE498B8EA2}"/>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95" name="object 25">
                <a:extLst>
                  <a:ext uri="{FF2B5EF4-FFF2-40B4-BE49-F238E27FC236}">
                    <a16:creationId xmlns:a16="http://schemas.microsoft.com/office/drawing/2014/main" id="{B6A176F4-EFCB-E79D-31F9-42462E1603FF}"/>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96" name="object 26">
                <a:extLst>
                  <a:ext uri="{FF2B5EF4-FFF2-40B4-BE49-F238E27FC236}">
                    <a16:creationId xmlns:a16="http://schemas.microsoft.com/office/drawing/2014/main" id="{83E47F6E-C83C-8251-1365-931E62973F91}"/>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97" name="object 22">
                <a:extLst>
                  <a:ext uri="{FF2B5EF4-FFF2-40B4-BE49-F238E27FC236}">
                    <a16:creationId xmlns:a16="http://schemas.microsoft.com/office/drawing/2014/main" id="{B927ED11-86E6-AB49-3C23-F104FDA901B4}"/>
                  </a:ext>
                </a:extLst>
              </p:cNvPr>
              <p:cNvSpPr txBox="1"/>
              <p:nvPr/>
            </p:nvSpPr>
            <p:spPr>
              <a:xfrm>
                <a:off x="1162154" y="956427"/>
                <a:ext cx="591275" cy="107722"/>
              </a:xfrm>
              <a:prstGeom prst="rect">
                <a:avLst/>
              </a:prstGeom>
              <a:noFill/>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98" name="object 22">
                <a:extLst>
                  <a:ext uri="{FF2B5EF4-FFF2-40B4-BE49-F238E27FC236}">
                    <a16:creationId xmlns:a16="http://schemas.microsoft.com/office/drawing/2014/main" id="{3DB95E0E-B284-2DED-9013-CBA5A9EF9DEB}"/>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99" name="object 22">
                <a:extLst>
                  <a:ext uri="{FF2B5EF4-FFF2-40B4-BE49-F238E27FC236}">
                    <a16:creationId xmlns:a16="http://schemas.microsoft.com/office/drawing/2014/main" id="{CADA77D1-C496-A2A0-EAFD-69D4A70F0A9C}"/>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sp>
        <p:nvSpPr>
          <p:cNvPr id="49" name="TextBox 48">
            <a:extLst>
              <a:ext uri="{FF2B5EF4-FFF2-40B4-BE49-F238E27FC236}">
                <a16:creationId xmlns:a16="http://schemas.microsoft.com/office/drawing/2014/main" id="{939FB40F-204D-9169-2195-29299C33A147}"/>
              </a:ext>
            </a:extLst>
          </p:cNvPr>
          <p:cNvSpPr txBox="1"/>
          <p:nvPr/>
        </p:nvSpPr>
        <p:spPr>
          <a:xfrm>
            <a:off x="4756150" y="6275140"/>
            <a:ext cx="1768471"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r>
              <a:rPr lang="en-US" altLang="ko-KR" dirty="0"/>
              <a:t>[ 3D </a:t>
            </a:r>
            <a:r>
              <a:rPr lang="ko-KR" altLang="en-US" dirty="0"/>
              <a:t>프린팅이란 </a:t>
            </a:r>
            <a:r>
              <a:rPr lang="en-US" altLang="ko-KR" dirty="0"/>
              <a:t>]</a:t>
            </a:r>
          </a:p>
        </p:txBody>
      </p:sp>
      <p:sp>
        <p:nvSpPr>
          <p:cNvPr id="28" name="사각형: 잘린 대각선 방향 모서리 27">
            <a:extLst>
              <a:ext uri="{FF2B5EF4-FFF2-40B4-BE49-F238E27FC236}">
                <a16:creationId xmlns:a16="http://schemas.microsoft.com/office/drawing/2014/main" id="{43FF5FB0-03ED-E4F1-4592-693CD8D3C555}"/>
              </a:ext>
            </a:extLst>
          </p:cNvPr>
          <p:cNvSpPr/>
          <p:nvPr/>
        </p:nvSpPr>
        <p:spPr>
          <a:xfrm flipH="1">
            <a:off x="4756150" y="6791739"/>
            <a:ext cx="1768472" cy="2184131"/>
          </a:xfrm>
          <a:prstGeom prst="snip2DiagRect">
            <a:avLst>
              <a:gd name="adj1" fmla="val 0"/>
              <a:gd name="adj2" fmla="val 6606"/>
            </a:avLst>
          </a:prstGeom>
          <a:solidFill>
            <a:schemeClr val="bg1">
              <a:lumMod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914400" rtl="0" eaLnBrk="1" fontAlgn="auto" latinLnBrk="0" hangingPunct="1">
              <a:lnSpc>
                <a:spcPct val="110000"/>
              </a:lnSpc>
              <a:spcBef>
                <a:spcPts val="0"/>
              </a:spcBef>
              <a:spcAft>
                <a:spcPts val="600"/>
              </a:spcAft>
              <a:buClrTx/>
              <a:buSzTx/>
              <a:buFontTx/>
              <a:buNone/>
              <a:tabLst/>
              <a:defRPr/>
            </a:pPr>
            <a:r>
              <a:rPr lang="en-US" altLang="ko-KR" sz="1100" b="1" dirty="0">
                <a:ln>
                  <a:solidFill>
                    <a:srgbClr val="1E49E2">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3D </a:t>
            </a:r>
            <a:r>
              <a:rPr lang="ko-KR" altLang="en-US" sz="1100" b="1" dirty="0">
                <a:ln>
                  <a:solidFill>
                    <a:srgbClr val="1E49E2">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프린팅</a:t>
            </a:r>
            <a:endParaRPr lang="en-US" altLang="ko-KR" sz="1100" b="1" dirty="0">
              <a:ln>
                <a:solidFill>
                  <a:srgbClr val="1E49E2">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0" marR="0" lvl="0" indent="0" algn="l" defTabSz="914400" rtl="0" eaLnBrk="1" fontAlgn="auto" latinLnBrk="0" hangingPunct="1">
              <a:lnSpc>
                <a:spcPct val="110000"/>
              </a:lnSpc>
              <a:spcBef>
                <a:spcPts val="0"/>
              </a:spcBef>
              <a:spcAft>
                <a:spcPts val="600"/>
              </a:spcAft>
              <a:buClrTx/>
              <a:buSzTx/>
              <a:buFontTx/>
              <a:buNone/>
              <a:tabLst/>
              <a:defRPr/>
            </a:pPr>
            <a:r>
              <a:rPr kumimoji="0" lang="ko-KR" altLang="en-US" sz="9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디지털 디자인 데이터와 다양한 소재를 이용해 재료를 겹겹이 쌓아 올리는 적층 방식으로 </a:t>
            </a:r>
            <a:r>
              <a:rPr kumimoji="0" lang="en-US" altLang="ko-KR" sz="9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3</a:t>
            </a:r>
            <a:r>
              <a:rPr kumimoji="0" lang="ko-KR" altLang="en-US" sz="9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차원 객체를 만드는 제조 기술</a:t>
            </a:r>
            <a:endParaRPr kumimoji="0" lang="en-US" altLang="ko-KR" sz="9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10000"/>
              </a:lnSpc>
              <a:spcBef>
                <a:spcPts val="0"/>
              </a:spcBef>
              <a:spcAft>
                <a:spcPts val="600"/>
              </a:spcAft>
              <a:buClrTx/>
              <a:buSzTx/>
              <a:buFontTx/>
              <a:buNone/>
              <a:tabLst/>
              <a:defRPr/>
            </a:pPr>
            <a:r>
              <a:rPr lang="ko-KR" altLang="en-US" sz="950" dirty="0">
                <a:ln>
                  <a:solidFill>
                    <a:srgbClr val="1E49E2">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미리 재고를 확보할 필요없이 </a:t>
            </a:r>
            <a:r>
              <a:rPr kumimoji="0" lang="ko-KR" altLang="en-US" sz="9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디지털 방식을 바탕으로 </a:t>
            </a:r>
            <a:r>
              <a:rPr lang="ko-KR" altLang="en-US" sz="950" dirty="0">
                <a:ln>
                  <a:solidFill>
                    <a:srgbClr val="1E49E2">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개별 고객의 세밀한 요구사항에 따른 맞춤 생산이 가능하며</a:t>
            </a:r>
            <a:r>
              <a:rPr lang="en-US" altLang="ko-KR" sz="950" dirty="0">
                <a:ln>
                  <a:solidFill>
                    <a:srgbClr val="1E49E2">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50" dirty="0">
                <a:ln>
                  <a:solidFill>
                    <a:srgbClr val="1E49E2">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시간</a:t>
            </a:r>
            <a:r>
              <a:rPr kumimoji="0" lang="en-US" altLang="ko-KR" sz="9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비용 절감을 실현할 수 있다는 이점이 있음</a:t>
            </a:r>
          </a:p>
        </p:txBody>
      </p:sp>
      <p:grpSp>
        <p:nvGrpSpPr>
          <p:cNvPr id="4" name="그룹 3">
            <a:extLst>
              <a:ext uri="{FF2B5EF4-FFF2-40B4-BE49-F238E27FC236}">
                <a16:creationId xmlns:a16="http://schemas.microsoft.com/office/drawing/2014/main" id="{2FCE7D09-10E4-5FF4-F4F6-8C0EC53A4153}"/>
              </a:ext>
            </a:extLst>
          </p:cNvPr>
          <p:cNvGrpSpPr/>
          <p:nvPr/>
        </p:nvGrpSpPr>
        <p:grpSpPr>
          <a:xfrm>
            <a:off x="331886" y="6791738"/>
            <a:ext cx="2133980" cy="2184132"/>
            <a:chOff x="331885" y="6806677"/>
            <a:chExt cx="2176365" cy="2184132"/>
          </a:xfrm>
        </p:grpSpPr>
        <p:sp>
          <p:nvSpPr>
            <p:cNvPr id="9" name="자유형: 도형 8">
              <a:extLst>
                <a:ext uri="{FF2B5EF4-FFF2-40B4-BE49-F238E27FC236}">
                  <a16:creationId xmlns:a16="http://schemas.microsoft.com/office/drawing/2014/main" id="{A1155047-7F73-22A2-8517-01EBD2A72D8D}"/>
                </a:ext>
              </a:extLst>
            </p:cNvPr>
            <p:cNvSpPr/>
            <p:nvPr/>
          </p:nvSpPr>
          <p:spPr>
            <a:xfrm rot="5400000">
              <a:off x="328748" y="6811307"/>
              <a:ext cx="2184132" cy="2174872"/>
            </a:xfrm>
            <a:custGeom>
              <a:avLst/>
              <a:gdLst>
                <a:gd name="connsiteX0" fmla="*/ 0 w 2115757"/>
                <a:gd name="connsiteY0" fmla="*/ 2254408 h 2254408"/>
                <a:gd name="connsiteX1" fmla="*/ 0 w 2115757"/>
                <a:gd name="connsiteY1" fmla="*/ 187590 h 2254408"/>
                <a:gd name="connsiteX2" fmla="*/ 920772 w 2115757"/>
                <a:gd name="connsiteY2" fmla="*/ 187590 h 2254408"/>
                <a:gd name="connsiteX3" fmla="*/ 1057878 w 2115757"/>
                <a:gd name="connsiteY3" fmla="*/ 0 h 2254408"/>
                <a:gd name="connsiteX4" fmla="*/ 1194984 w 2115757"/>
                <a:gd name="connsiteY4" fmla="*/ 187590 h 2254408"/>
                <a:gd name="connsiteX5" fmla="*/ 2115757 w 2115757"/>
                <a:gd name="connsiteY5" fmla="*/ 187590 h 2254408"/>
                <a:gd name="connsiteX6" fmla="*/ 2115757 w 2115757"/>
                <a:gd name="connsiteY6" fmla="*/ 2254408 h 225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5757" h="2254408">
                  <a:moveTo>
                    <a:pt x="0" y="2254408"/>
                  </a:moveTo>
                  <a:lnTo>
                    <a:pt x="0" y="187590"/>
                  </a:lnTo>
                  <a:lnTo>
                    <a:pt x="920772" y="187590"/>
                  </a:lnTo>
                  <a:lnTo>
                    <a:pt x="1057878" y="0"/>
                  </a:lnTo>
                  <a:lnTo>
                    <a:pt x="1194984" y="187590"/>
                  </a:lnTo>
                  <a:lnTo>
                    <a:pt x="2115757" y="187590"/>
                  </a:lnTo>
                  <a:lnTo>
                    <a:pt x="2115757" y="2254408"/>
                  </a:lnTo>
                  <a:close/>
                </a:path>
              </a:pathLst>
            </a:custGeom>
            <a:solidFill>
              <a:srgbClr val="E0F3F8"/>
            </a:solidFill>
            <a:ln w="6350">
              <a:solidFill>
                <a:srgbClr val="AADEEC"/>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직사각형 4">
              <a:extLst>
                <a:ext uri="{FF2B5EF4-FFF2-40B4-BE49-F238E27FC236}">
                  <a16:creationId xmlns:a16="http://schemas.microsoft.com/office/drawing/2014/main" id="{C7CD9A3B-E6B5-1233-7AE9-5E4C9509AA59}"/>
                </a:ext>
              </a:extLst>
            </p:cNvPr>
            <p:cNvSpPr/>
            <p:nvPr/>
          </p:nvSpPr>
          <p:spPr>
            <a:xfrm>
              <a:off x="331885" y="6844535"/>
              <a:ext cx="1966815" cy="2108418"/>
            </a:xfrm>
            <a:prstGeom prst="rect">
              <a:avLst/>
            </a:prstGeom>
            <a:noFill/>
            <a:ln>
              <a:noFill/>
              <a:prstDash val="solid"/>
            </a:ln>
            <a:effectLst/>
          </p:spPr>
          <p:style>
            <a:lnRef idx="1">
              <a:schemeClr val="accent1"/>
            </a:lnRef>
            <a:fillRef idx="3">
              <a:schemeClr val="accent1"/>
            </a:fillRef>
            <a:effectRef idx="2">
              <a:schemeClr val="accent1"/>
            </a:effectRef>
            <a:fontRef idx="minor">
              <a:schemeClr val="lt1"/>
            </a:fontRef>
          </p:style>
          <p:txBody>
            <a:bodyPr lIns="108000" tIns="90000" rIns="108000" bIns="90000" rtlCol="0" anchor="ctr"/>
            <a:lstStyle/>
            <a:p>
              <a:pPr marL="180975" marR="0" lvl="0" indent="-180975" algn="l" defTabSz="520700" rtl="0" eaLnBrk="0" fontAlgn="auto" latinLnBrk="0" hangingPunct="0">
                <a:lnSpc>
                  <a:spcPct val="114000"/>
                </a:lnSpc>
                <a:spcBef>
                  <a:spcPts val="150"/>
                </a:spcBef>
                <a:spcAft>
                  <a:spcPts val="150"/>
                </a:spcAft>
                <a:buClrTx/>
                <a:buSzTx/>
                <a:buFont typeface="Arial" panose="020B0604020202020204" pitchFamily="34" charset="0"/>
                <a:buChar char="•"/>
                <a:tabLst/>
                <a:defRPr/>
              </a:pPr>
              <a:r>
                <a:rPr kumimoji="0" lang="ko-KR" altLang="en-US" sz="95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대중 중심에서 개인 소비자 중심으로 시장 재편이 지속되며 다양한 요구에 대응해야 할 필요성이 확대</a:t>
              </a:r>
              <a:endParaRPr kumimoji="0" lang="en-US" altLang="ko-KR" sz="95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marL="361950" marR="0" lvl="0" indent="-180975" algn="l" defTabSz="520700" rtl="0" eaLnBrk="0" fontAlgn="auto" latinLnBrk="0" hangingPunct="0">
                <a:lnSpc>
                  <a:spcPct val="114000"/>
                </a:lnSpc>
                <a:spcBef>
                  <a:spcPts val="150"/>
                </a:spcBef>
                <a:spcAft>
                  <a:spcPts val="150"/>
                </a:spcAft>
                <a:buClrTx/>
                <a:buSzTx/>
                <a:buFont typeface="KoPub돋움체 Medium" panose="00000600000000000000" pitchFamily="2" charset="-127"/>
                <a:buChar char="-"/>
                <a:tabLst/>
                <a:defRPr/>
              </a:pPr>
              <a:r>
                <a:rPr lang="ko-KR" altLang="en-US" sz="9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대량생산</a:t>
              </a:r>
              <a:r>
                <a:rPr lang="en-US" altLang="ko-KR" sz="9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9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체제 한계가 부각되며 대량 맞춤 생산 체제 전환이 가속화</a:t>
              </a:r>
              <a:endParaRPr lang="en-US" altLang="ko-KR" sz="9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endParaRPr>
            </a:p>
            <a:p>
              <a:pPr marL="361950" marR="0" lvl="0" indent="-180975" algn="l" defTabSz="520700" rtl="0" eaLnBrk="0" fontAlgn="auto" latinLnBrk="0" hangingPunct="0">
                <a:lnSpc>
                  <a:spcPct val="114000"/>
                </a:lnSpc>
                <a:spcBef>
                  <a:spcPts val="150"/>
                </a:spcBef>
                <a:spcAft>
                  <a:spcPts val="150"/>
                </a:spcAft>
                <a:buClrTx/>
                <a:buSzTx/>
                <a:buFont typeface="KoPub돋움체 Medium" panose="00000600000000000000" pitchFamily="2" charset="-127"/>
                <a:buChar char="-"/>
                <a:tabLst/>
                <a:defRPr/>
              </a:pPr>
              <a:r>
                <a:rPr lang="ko-KR" altLang="en-US" sz="9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생산의 디지털화가 진전되면서 기업들은 다양한 제품 생산 및 생산 비용을 감축하기 위한 해결책 모색</a:t>
              </a:r>
              <a:endParaRPr lang="en-US" altLang="ko-KR" sz="9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endParaRPr>
            </a:p>
          </p:txBody>
        </p:sp>
      </p:grpSp>
      <p:sp>
        <p:nvSpPr>
          <p:cNvPr id="3" name="직사각형 2">
            <a:extLst>
              <a:ext uri="{FF2B5EF4-FFF2-40B4-BE49-F238E27FC236}">
                <a16:creationId xmlns:a16="http://schemas.microsoft.com/office/drawing/2014/main" id="{25A6A573-7ABA-F351-3583-FC281CADD90E}"/>
              </a:ext>
            </a:extLst>
          </p:cNvPr>
          <p:cNvSpPr/>
          <p:nvPr/>
        </p:nvSpPr>
        <p:spPr>
          <a:xfrm>
            <a:off x="4756150" y="8999148"/>
            <a:ext cx="1589338"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p>
        </p:txBody>
      </p:sp>
      <p:grpSp>
        <p:nvGrpSpPr>
          <p:cNvPr id="33" name="그룹 32">
            <a:extLst>
              <a:ext uri="{FF2B5EF4-FFF2-40B4-BE49-F238E27FC236}">
                <a16:creationId xmlns:a16="http://schemas.microsoft.com/office/drawing/2014/main" id="{5CD7FF54-B427-B0A9-AAD3-92C7CE939061}"/>
              </a:ext>
            </a:extLst>
          </p:cNvPr>
          <p:cNvGrpSpPr/>
          <p:nvPr/>
        </p:nvGrpSpPr>
        <p:grpSpPr>
          <a:xfrm>
            <a:off x="2574484" y="6791738"/>
            <a:ext cx="1929842" cy="2207409"/>
            <a:chOff x="2593534" y="6791738"/>
            <a:chExt cx="1929842" cy="2207409"/>
          </a:xfrm>
        </p:grpSpPr>
        <p:sp>
          <p:nvSpPr>
            <p:cNvPr id="53" name="화살표: 아래쪽 52">
              <a:extLst>
                <a:ext uri="{FF2B5EF4-FFF2-40B4-BE49-F238E27FC236}">
                  <a16:creationId xmlns:a16="http://schemas.microsoft.com/office/drawing/2014/main" id="{632C187F-9243-B246-DDFF-929DC1DB5F98}"/>
                </a:ext>
              </a:extLst>
            </p:cNvPr>
            <p:cNvSpPr/>
            <p:nvPr/>
          </p:nvSpPr>
          <p:spPr>
            <a:xfrm>
              <a:off x="2593534" y="6791738"/>
              <a:ext cx="108000" cy="220740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grpSp>
          <p:nvGrpSpPr>
            <p:cNvPr id="32" name="그룹 31">
              <a:extLst>
                <a:ext uri="{FF2B5EF4-FFF2-40B4-BE49-F238E27FC236}">
                  <a16:creationId xmlns:a16="http://schemas.microsoft.com/office/drawing/2014/main" id="{7AF9A362-A17B-A7F5-C184-29DED52BE96A}"/>
                </a:ext>
              </a:extLst>
            </p:cNvPr>
            <p:cNvGrpSpPr/>
            <p:nvPr/>
          </p:nvGrpSpPr>
          <p:grpSpPr>
            <a:xfrm>
              <a:off x="2601484" y="6811757"/>
              <a:ext cx="1921892" cy="2128247"/>
              <a:chOff x="2601484" y="6811757"/>
              <a:chExt cx="1921892" cy="2128247"/>
            </a:xfrm>
          </p:grpSpPr>
          <p:grpSp>
            <p:nvGrpSpPr>
              <p:cNvPr id="14" name="그룹 13">
                <a:extLst>
                  <a:ext uri="{FF2B5EF4-FFF2-40B4-BE49-F238E27FC236}">
                    <a16:creationId xmlns:a16="http://schemas.microsoft.com/office/drawing/2014/main" id="{6F0947E0-FD44-EE64-50D9-1D4EC663E551}"/>
                  </a:ext>
                </a:extLst>
              </p:cNvPr>
              <p:cNvGrpSpPr/>
              <p:nvPr/>
            </p:nvGrpSpPr>
            <p:grpSpPr>
              <a:xfrm>
                <a:off x="2601484" y="7233424"/>
                <a:ext cx="1867513" cy="319813"/>
                <a:chOff x="2601484" y="7291785"/>
                <a:chExt cx="1867513" cy="319813"/>
              </a:xfrm>
            </p:grpSpPr>
            <p:sp>
              <p:nvSpPr>
                <p:cNvPr id="6" name="사각형: 둥근 대각선 방향 모서리 5">
                  <a:extLst>
                    <a:ext uri="{FF2B5EF4-FFF2-40B4-BE49-F238E27FC236}">
                      <a16:creationId xmlns:a16="http://schemas.microsoft.com/office/drawing/2014/main" id="{85ABF291-B71B-945A-9708-3764A11107AE}"/>
                    </a:ext>
                  </a:extLst>
                </p:cNvPr>
                <p:cNvSpPr/>
                <p:nvPr/>
              </p:nvSpPr>
              <p:spPr>
                <a:xfrm>
                  <a:off x="2775938" y="7291785"/>
                  <a:ext cx="1693059" cy="319813"/>
                </a:xfrm>
                <a:prstGeom prst="round2DiagRect">
                  <a:avLst>
                    <a:gd name="adj1" fmla="val 0"/>
                    <a:gd name="adj2" fmla="val 0"/>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lIns="18000" rIns="18000" rtlCol="0" anchor="ctr"/>
                <a:lstStyle/>
                <a:p>
                  <a:pPr algn="ctr">
                    <a:spcAft>
                      <a:spcPts val="50"/>
                    </a:spcAft>
                  </a:pPr>
                  <a:r>
                    <a:rPr lang="ko-KR" altLang="en-US" sz="1000" b="1" cap="all" dirty="0">
                      <a:ln>
                        <a:solidFill>
                          <a:srgbClr val="1E49E2">
                            <a:alpha val="0"/>
                          </a:srgbClr>
                        </a:solidFill>
                      </a:ln>
                      <a:solidFill>
                        <a:schemeClr val="tx2"/>
                      </a:solidFill>
                      <a:latin typeface="KoPub돋움체 Medium" panose="02020603020101020101" pitchFamily="18" charset="-127"/>
                      <a:ea typeface="KoPub돋움체 Medium" panose="02020603020101020101" pitchFamily="18" charset="-127"/>
                    </a:rPr>
                    <a:t>다품종 소량생산</a:t>
                  </a:r>
                </a:p>
              </p:txBody>
            </p:sp>
            <p:sp>
              <p:nvSpPr>
                <p:cNvPr id="10" name="타원 9">
                  <a:extLst>
                    <a:ext uri="{FF2B5EF4-FFF2-40B4-BE49-F238E27FC236}">
                      <a16:creationId xmlns:a16="http://schemas.microsoft.com/office/drawing/2014/main" id="{5ECC0050-7367-FC0C-3228-70285956C7B1}"/>
                    </a:ext>
                  </a:extLst>
                </p:cNvPr>
                <p:cNvSpPr/>
                <p:nvPr/>
              </p:nvSpPr>
              <p:spPr>
                <a:xfrm>
                  <a:off x="2601484" y="7406691"/>
                  <a:ext cx="90000" cy="90000"/>
                </a:xfrm>
                <a:prstGeom prst="ellipse">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cxnSp>
              <p:nvCxnSpPr>
                <p:cNvPr id="11" name="직선 연결선 10">
                  <a:extLst>
                    <a:ext uri="{FF2B5EF4-FFF2-40B4-BE49-F238E27FC236}">
                      <a16:creationId xmlns:a16="http://schemas.microsoft.com/office/drawing/2014/main" id="{20BC4ACD-0C26-CB0C-6245-05BF9ABD84AA}"/>
                    </a:ext>
                  </a:extLst>
                </p:cNvPr>
                <p:cNvCxnSpPr>
                  <a:cxnSpLocks/>
                </p:cNvCxnSpPr>
                <p:nvPr/>
              </p:nvCxnSpPr>
              <p:spPr>
                <a:xfrm>
                  <a:off x="2691484" y="7451691"/>
                  <a:ext cx="84454" cy="0"/>
                </a:xfrm>
                <a:prstGeom prst="line">
                  <a:avLst/>
                </a:prstGeom>
                <a:ln w="12700">
                  <a:solidFill>
                    <a:schemeClr val="tx2"/>
                  </a:solidFill>
                </a:ln>
                <a:effectLst/>
              </p:spPr>
              <p:style>
                <a:lnRef idx="2">
                  <a:schemeClr val="accent3"/>
                </a:lnRef>
                <a:fillRef idx="0">
                  <a:schemeClr val="accent3"/>
                </a:fillRef>
                <a:effectRef idx="1">
                  <a:schemeClr val="accent3"/>
                </a:effectRef>
                <a:fontRef idx="minor">
                  <a:schemeClr val="tx1"/>
                </a:fontRef>
              </p:style>
            </p:cxnSp>
          </p:grpSp>
          <p:grpSp>
            <p:nvGrpSpPr>
              <p:cNvPr id="18" name="그룹 17">
                <a:extLst>
                  <a:ext uri="{FF2B5EF4-FFF2-40B4-BE49-F238E27FC236}">
                    <a16:creationId xmlns:a16="http://schemas.microsoft.com/office/drawing/2014/main" id="{F1A9F0B0-8FCF-79DD-99D9-D5A2D63CF6AA}"/>
                  </a:ext>
                </a:extLst>
              </p:cNvPr>
              <p:cNvGrpSpPr/>
              <p:nvPr/>
            </p:nvGrpSpPr>
            <p:grpSpPr>
              <a:xfrm>
                <a:off x="2601484" y="6811757"/>
                <a:ext cx="1867513" cy="319814"/>
                <a:chOff x="2601484" y="6837157"/>
                <a:chExt cx="1867513" cy="319814"/>
              </a:xfrm>
            </p:grpSpPr>
            <p:sp>
              <p:nvSpPr>
                <p:cNvPr id="15" name="사각형: 둥근 대각선 방향 모서리 14">
                  <a:extLst>
                    <a:ext uri="{FF2B5EF4-FFF2-40B4-BE49-F238E27FC236}">
                      <a16:creationId xmlns:a16="http://schemas.microsoft.com/office/drawing/2014/main" id="{46F60C3E-DAA6-5106-9EFA-35F2BB2212E5}"/>
                    </a:ext>
                  </a:extLst>
                </p:cNvPr>
                <p:cNvSpPr/>
                <p:nvPr/>
              </p:nvSpPr>
              <p:spPr>
                <a:xfrm>
                  <a:off x="2775938" y="6837157"/>
                  <a:ext cx="1693059" cy="319814"/>
                </a:xfrm>
                <a:prstGeom prst="round2DiagRect">
                  <a:avLst>
                    <a:gd name="adj1" fmla="val 0"/>
                    <a:gd name="adj2" fmla="val 0"/>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lIns="18000" rIns="18000" rtlCol="0" anchor="ctr"/>
                <a:lstStyle/>
                <a:p>
                  <a:pPr algn="ctr">
                    <a:spcAft>
                      <a:spcPts val="50"/>
                    </a:spcAft>
                  </a:pPr>
                  <a:r>
                    <a:rPr lang="ko-KR" altLang="en-US" sz="1000" b="1" cap="all" dirty="0">
                      <a:ln>
                        <a:solidFill>
                          <a:srgbClr val="1E49E2">
                            <a:alpha val="0"/>
                          </a:srgbClr>
                        </a:solidFill>
                      </a:ln>
                      <a:solidFill>
                        <a:schemeClr val="tx2"/>
                      </a:solidFill>
                      <a:latin typeface="KoPub돋움체 Medium" panose="02020603020101020101" pitchFamily="18" charset="-127"/>
                      <a:ea typeface="KoPub돋움체 Medium" panose="02020603020101020101" pitchFamily="18" charset="-127"/>
                    </a:rPr>
                    <a:t>대량생산</a:t>
                  </a:r>
                  <a:endParaRPr lang="en-US" altLang="ko-KR" sz="1000" b="1" cap="all" dirty="0">
                    <a:ln>
                      <a:solidFill>
                        <a:srgbClr val="1E49E2">
                          <a:alpha val="0"/>
                        </a:srgb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16" name="타원 15">
                  <a:extLst>
                    <a:ext uri="{FF2B5EF4-FFF2-40B4-BE49-F238E27FC236}">
                      <a16:creationId xmlns:a16="http://schemas.microsoft.com/office/drawing/2014/main" id="{52C1FA05-1EF8-54CE-B9D7-970BE4455DE9}"/>
                    </a:ext>
                  </a:extLst>
                </p:cNvPr>
                <p:cNvSpPr/>
                <p:nvPr/>
              </p:nvSpPr>
              <p:spPr>
                <a:xfrm>
                  <a:off x="2601484" y="6952064"/>
                  <a:ext cx="90000" cy="90000"/>
                </a:xfrm>
                <a:prstGeom prst="ellipse">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cxnSp>
              <p:nvCxnSpPr>
                <p:cNvPr id="17" name="직선 연결선 16">
                  <a:extLst>
                    <a:ext uri="{FF2B5EF4-FFF2-40B4-BE49-F238E27FC236}">
                      <a16:creationId xmlns:a16="http://schemas.microsoft.com/office/drawing/2014/main" id="{742C8E96-20DB-45C6-3941-CD98257FEDB0}"/>
                    </a:ext>
                  </a:extLst>
                </p:cNvPr>
                <p:cNvCxnSpPr>
                  <a:cxnSpLocks/>
                </p:cNvCxnSpPr>
                <p:nvPr/>
              </p:nvCxnSpPr>
              <p:spPr>
                <a:xfrm>
                  <a:off x="2691484" y="6994938"/>
                  <a:ext cx="84454" cy="0"/>
                </a:xfrm>
                <a:prstGeom prst="line">
                  <a:avLst/>
                </a:prstGeom>
                <a:ln w="12700">
                  <a:solidFill>
                    <a:schemeClr val="tx2"/>
                  </a:solidFill>
                </a:ln>
                <a:effectLst/>
              </p:spPr>
              <p:style>
                <a:lnRef idx="2">
                  <a:schemeClr val="accent3"/>
                </a:lnRef>
                <a:fillRef idx="0">
                  <a:schemeClr val="accent3"/>
                </a:fillRef>
                <a:effectRef idx="1">
                  <a:schemeClr val="accent3"/>
                </a:effectRef>
                <a:fontRef idx="minor">
                  <a:schemeClr val="tx1"/>
                </a:fontRef>
              </p:style>
            </p:cxnSp>
          </p:grpSp>
          <p:grpSp>
            <p:nvGrpSpPr>
              <p:cNvPr id="31" name="그룹 30">
                <a:extLst>
                  <a:ext uri="{FF2B5EF4-FFF2-40B4-BE49-F238E27FC236}">
                    <a16:creationId xmlns:a16="http://schemas.microsoft.com/office/drawing/2014/main" id="{37D93709-AF28-4790-CB7A-5D44716A583E}"/>
                  </a:ext>
                </a:extLst>
              </p:cNvPr>
              <p:cNvGrpSpPr/>
              <p:nvPr/>
            </p:nvGrpSpPr>
            <p:grpSpPr>
              <a:xfrm>
                <a:off x="2601484" y="7655091"/>
                <a:ext cx="1921892" cy="1284913"/>
                <a:chOff x="2601484" y="7705891"/>
                <a:chExt cx="1921892" cy="1284913"/>
              </a:xfrm>
            </p:grpSpPr>
            <p:grpSp>
              <p:nvGrpSpPr>
                <p:cNvPr id="27" name="그룹 26">
                  <a:extLst>
                    <a:ext uri="{FF2B5EF4-FFF2-40B4-BE49-F238E27FC236}">
                      <a16:creationId xmlns:a16="http://schemas.microsoft.com/office/drawing/2014/main" id="{1F64FB89-6DF0-9EF4-B2CD-37EA475B71B7}"/>
                    </a:ext>
                  </a:extLst>
                </p:cNvPr>
                <p:cNvGrpSpPr/>
                <p:nvPr/>
              </p:nvGrpSpPr>
              <p:grpSpPr>
                <a:xfrm>
                  <a:off x="2601484" y="7705891"/>
                  <a:ext cx="1867513" cy="1284913"/>
                  <a:chOff x="2601484" y="7705891"/>
                  <a:chExt cx="1867513" cy="1284913"/>
                </a:xfrm>
              </p:grpSpPr>
              <p:sp>
                <p:nvSpPr>
                  <p:cNvPr id="19" name="사각형: 둥근 대각선 방향 모서리 18">
                    <a:extLst>
                      <a:ext uri="{FF2B5EF4-FFF2-40B4-BE49-F238E27FC236}">
                        <a16:creationId xmlns:a16="http://schemas.microsoft.com/office/drawing/2014/main" id="{B5B6A20D-67BA-A072-2C30-86C35E0A4113}"/>
                      </a:ext>
                    </a:extLst>
                  </p:cNvPr>
                  <p:cNvSpPr/>
                  <p:nvPr/>
                </p:nvSpPr>
                <p:spPr>
                  <a:xfrm>
                    <a:off x="2777430" y="7705891"/>
                    <a:ext cx="1691567" cy="1284913"/>
                  </a:xfrm>
                  <a:prstGeom prst="round2DiagRect">
                    <a:avLst>
                      <a:gd name="adj1" fmla="val 0"/>
                      <a:gd name="adj2"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000" rIns="18000" rtlCol="0" anchor="t"/>
                  <a:lstStyle/>
                  <a:p>
                    <a:pPr algn="ctr"/>
                    <a:r>
                      <a:rPr lang="ko-KR" altLang="en-US" sz="1000" b="1"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대량 맞춤 생산</a:t>
                    </a:r>
                  </a:p>
                  <a:p>
                    <a:pPr algn="ctr"/>
                    <a:r>
                      <a:rPr lang="en-US" altLang="ko-KR" sz="900" spc="-30" dirty="0">
                        <a:ln>
                          <a:solidFill>
                            <a:srgbClr val="1E49E2">
                              <a:alpha val="0"/>
                            </a:srgbClr>
                          </a:solidFill>
                        </a:ln>
                        <a:solidFill>
                          <a:schemeClr val="bg1"/>
                        </a:solidFill>
                        <a:latin typeface="KoPub돋움체 Light" panose="00000300000000000000" pitchFamily="2" charset="-127"/>
                        <a:ea typeface="KoPub돋움체 Light" panose="00000300000000000000" pitchFamily="2" charset="-127"/>
                      </a:rPr>
                      <a:t>(Mass Customization)</a:t>
                    </a:r>
                  </a:p>
                </p:txBody>
              </p:sp>
              <p:sp>
                <p:nvSpPr>
                  <p:cNvPr id="21" name="타원 20">
                    <a:extLst>
                      <a:ext uri="{FF2B5EF4-FFF2-40B4-BE49-F238E27FC236}">
                        <a16:creationId xmlns:a16="http://schemas.microsoft.com/office/drawing/2014/main" id="{B2F2713C-F36B-A4EE-2A74-0387A33674C4}"/>
                      </a:ext>
                    </a:extLst>
                  </p:cNvPr>
                  <p:cNvSpPr/>
                  <p:nvPr/>
                </p:nvSpPr>
                <p:spPr>
                  <a:xfrm>
                    <a:off x="2601484" y="7866168"/>
                    <a:ext cx="90000" cy="90000"/>
                  </a:xfrm>
                  <a:prstGeom prst="ellipse">
                    <a:avLst/>
                  </a:pr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cxnSp>
                <p:nvCxnSpPr>
                  <p:cNvPr id="24" name="직선 연결선 23">
                    <a:extLst>
                      <a:ext uri="{FF2B5EF4-FFF2-40B4-BE49-F238E27FC236}">
                        <a16:creationId xmlns:a16="http://schemas.microsoft.com/office/drawing/2014/main" id="{85727361-C96F-AE48-F3BC-B4ABD6075905}"/>
                      </a:ext>
                    </a:extLst>
                  </p:cNvPr>
                  <p:cNvCxnSpPr>
                    <a:cxnSpLocks/>
                  </p:cNvCxnSpPr>
                  <p:nvPr/>
                </p:nvCxnSpPr>
                <p:spPr>
                  <a:xfrm>
                    <a:off x="2691484" y="7915420"/>
                    <a:ext cx="84454" cy="0"/>
                  </a:xfrm>
                  <a:prstGeom prst="line">
                    <a:avLst/>
                  </a:prstGeom>
                  <a:ln w="12700">
                    <a:solidFill>
                      <a:schemeClr val="tx2"/>
                    </a:solidFill>
                  </a:ln>
                  <a:effectLst/>
                </p:spPr>
                <p:style>
                  <a:lnRef idx="2">
                    <a:schemeClr val="accent3"/>
                  </a:lnRef>
                  <a:fillRef idx="0">
                    <a:schemeClr val="accent3"/>
                  </a:fillRef>
                  <a:effectRef idx="1">
                    <a:schemeClr val="accent3"/>
                  </a:effectRef>
                  <a:fontRef idx="minor">
                    <a:schemeClr val="tx1"/>
                  </a:fontRef>
                </p:style>
              </p:cxnSp>
              <p:cxnSp>
                <p:nvCxnSpPr>
                  <p:cNvPr id="26" name="직선 연결선 25">
                    <a:extLst>
                      <a:ext uri="{FF2B5EF4-FFF2-40B4-BE49-F238E27FC236}">
                        <a16:creationId xmlns:a16="http://schemas.microsoft.com/office/drawing/2014/main" id="{0F2AA901-5562-03E3-FD54-EFAE3831D066}"/>
                      </a:ext>
                    </a:extLst>
                  </p:cNvPr>
                  <p:cNvCxnSpPr>
                    <a:cxnSpLocks/>
                  </p:cNvCxnSpPr>
                  <p:nvPr/>
                </p:nvCxnSpPr>
                <p:spPr>
                  <a:xfrm>
                    <a:off x="2835810" y="8113941"/>
                    <a:ext cx="1573029" cy="0"/>
                  </a:xfrm>
                  <a:prstGeom prst="line">
                    <a:avLst/>
                  </a:prstGeom>
                  <a:ln w="6350">
                    <a:solidFill>
                      <a:srgbClr val="F2F2F2">
                        <a:alpha val="60000"/>
                      </a:srgbClr>
                    </a:solidFill>
                  </a:ln>
                  <a:effectLst/>
                </p:spPr>
                <p:style>
                  <a:lnRef idx="2">
                    <a:schemeClr val="accent3"/>
                  </a:lnRef>
                  <a:fillRef idx="0">
                    <a:schemeClr val="accent3"/>
                  </a:fillRef>
                  <a:effectRef idx="1">
                    <a:schemeClr val="accent3"/>
                  </a:effectRef>
                  <a:fontRef idx="minor">
                    <a:schemeClr val="tx1"/>
                  </a:fontRef>
                </p:style>
              </p:cxnSp>
            </p:grpSp>
            <p:sp>
              <p:nvSpPr>
                <p:cNvPr id="30" name="직사각형 29">
                  <a:extLst>
                    <a:ext uri="{FF2B5EF4-FFF2-40B4-BE49-F238E27FC236}">
                      <a16:creationId xmlns:a16="http://schemas.microsoft.com/office/drawing/2014/main" id="{E3035C0C-A182-E3FB-C37D-A938DE537617}"/>
                    </a:ext>
                  </a:extLst>
                </p:cNvPr>
                <p:cNvSpPr/>
                <p:nvPr/>
              </p:nvSpPr>
              <p:spPr>
                <a:xfrm>
                  <a:off x="2823777" y="8128924"/>
                  <a:ext cx="1699599" cy="831838"/>
                </a:xfrm>
                <a:prstGeom prst="rect">
                  <a:avLst/>
                </a:prstGeom>
                <a:noFill/>
                <a:ln>
                  <a:noFill/>
                  <a:prstDash val="solid"/>
                </a:ln>
                <a:effectLst/>
              </p:spPr>
              <p:style>
                <a:lnRef idx="1">
                  <a:schemeClr val="accent1"/>
                </a:lnRef>
                <a:fillRef idx="3">
                  <a:schemeClr val="accent1"/>
                </a:fillRef>
                <a:effectRef idx="2">
                  <a:schemeClr val="accent1"/>
                </a:effectRef>
                <a:fontRef idx="minor">
                  <a:schemeClr val="lt1"/>
                </a:fontRef>
              </p:style>
              <p:txBody>
                <a:bodyPr lIns="36000" tIns="7200" rIns="36000" bIns="7200" rtlCol="0" anchor="ctr"/>
                <a:lstStyle/>
                <a:p>
                  <a:pPr marL="85725" indent="-85725" defTabSz="520700" eaLnBrk="0" hangingPunct="0">
                    <a:lnSpc>
                      <a:spcPct val="110000"/>
                    </a:lnSpc>
                    <a:spcBef>
                      <a:spcPts val="100"/>
                    </a:spcBef>
                    <a:buFont typeface="KoPub돋움체 Medium" panose="00000600000000000000" pitchFamily="2" charset="-127"/>
                    <a:buChar char="­"/>
                    <a:defRPr/>
                  </a:pPr>
                  <a:r>
                    <a:rPr lang="ko-KR" altLang="en-US"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대다수 요구에 부합하는 제품</a:t>
                  </a:r>
                  <a:r>
                    <a:rPr lang="en-US" altLang="ko-KR"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서비스를 대량생산 방식을</a:t>
                  </a:r>
                  <a:r>
                    <a:rPr lang="en-US" altLang="ko-KR"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 </a:t>
                  </a:r>
                  <a:r>
                    <a:rPr lang="ko-KR" altLang="en-US"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통해 개발</a:t>
                  </a:r>
                  <a:r>
                    <a:rPr lang="en-US" altLang="ko-KR"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생산</a:t>
                  </a:r>
                  <a:r>
                    <a:rPr lang="en-US" altLang="ko-KR"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a:t>
                  </a:r>
                  <a:r>
                    <a:rPr lang="ko-KR" altLang="en-US"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판매하는 일련의 과정</a:t>
                  </a:r>
                  <a:endParaRPr lang="en-US" altLang="ko-KR"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a:p>
                  <a:pPr marL="85725" indent="-85725" defTabSz="520700" eaLnBrk="0" hangingPunct="0">
                    <a:lnSpc>
                      <a:spcPct val="110000"/>
                    </a:lnSpc>
                    <a:spcBef>
                      <a:spcPts val="100"/>
                    </a:spcBef>
                    <a:buFont typeface="KoPub돋움체 Medium" panose="00000600000000000000" pitchFamily="2" charset="-127"/>
                    <a:buChar char="­"/>
                    <a:defRPr/>
                  </a:pPr>
                  <a:r>
                    <a:rPr lang="ko-KR" altLang="en-US"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대량생산과 개인 맞춤화의 이점을 결합한 점이 특징</a:t>
                  </a:r>
                  <a:endParaRPr lang="en-US" altLang="ko-KR" sz="850" spc="-3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grpSp>
        </p:grpSp>
      </p:grpSp>
    </p:spTree>
    <p:extLst>
      <p:ext uri="{BB962C8B-B14F-4D97-AF65-F5344CB8AC3E}">
        <p14:creationId xmlns:p14="http://schemas.microsoft.com/office/powerpoint/2010/main" val="1562735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F78C617-3711-1588-63C6-20E9B95A1CC6}"/>
              </a:ext>
            </a:extLst>
          </p:cNvPr>
          <p:cNvSpPr/>
          <p:nvPr/>
        </p:nvSpPr>
        <p:spPr>
          <a:xfrm>
            <a:off x="333376" y="8999148"/>
            <a:ext cx="3185079"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p>
        </p:txBody>
      </p:sp>
      <p:sp>
        <p:nvSpPr>
          <p:cNvPr id="5" name="TextBox 4">
            <a:extLst>
              <a:ext uri="{FF2B5EF4-FFF2-40B4-BE49-F238E27FC236}">
                <a16:creationId xmlns:a16="http://schemas.microsoft.com/office/drawing/2014/main" id="{160343E8-0243-5F82-4174-321DCFFE5BCD}"/>
              </a:ext>
            </a:extLst>
          </p:cNvPr>
          <p:cNvSpPr txBox="1"/>
          <p:nvPr/>
        </p:nvSpPr>
        <p:spPr>
          <a:xfrm>
            <a:off x="333376" y="5125605"/>
            <a:ext cx="3185080"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r>
              <a:rPr lang="en-US" altLang="ko-KR" dirty="0"/>
              <a:t>[ </a:t>
            </a:r>
            <a:r>
              <a:rPr lang="ko-KR" altLang="en-US" dirty="0"/>
              <a:t>소비재 섹터별 주요 기업의 </a:t>
            </a:r>
            <a:r>
              <a:rPr lang="en-US" altLang="ko-KR" dirty="0"/>
              <a:t>3D </a:t>
            </a:r>
            <a:r>
              <a:rPr lang="ko-KR" altLang="en-US" dirty="0"/>
              <a:t>프린팅 대응 현황</a:t>
            </a:r>
            <a:r>
              <a:rPr lang="en-US" altLang="ko-KR" dirty="0"/>
              <a:t> ]</a:t>
            </a:r>
          </a:p>
        </p:txBody>
      </p:sp>
      <p:cxnSp>
        <p:nvCxnSpPr>
          <p:cNvPr id="6" name="직선 연결선 5">
            <a:extLst>
              <a:ext uri="{FF2B5EF4-FFF2-40B4-BE49-F238E27FC236}">
                <a16:creationId xmlns:a16="http://schemas.microsoft.com/office/drawing/2014/main" id="{175EB356-F3F6-5602-0325-2104206EA9BC}"/>
              </a:ext>
            </a:extLst>
          </p:cNvPr>
          <p:cNvCxnSpPr>
            <a:cxnSpLocks/>
          </p:cNvCxnSpPr>
          <p:nvPr/>
        </p:nvCxnSpPr>
        <p:spPr>
          <a:xfrm>
            <a:off x="1957388" y="1281113"/>
            <a:ext cx="0" cy="370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9" name="그룹 8">
            <a:extLst>
              <a:ext uri="{FF2B5EF4-FFF2-40B4-BE49-F238E27FC236}">
                <a16:creationId xmlns:a16="http://schemas.microsoft.com/office/drawing/2014/main" id="{E62EE31C-B939-3C8D-00D4-F4C5EE341463}"/>
              </a:ext>
            </a:extLst>
          </p:cNvPr>
          <p:cNvGrpSpPr/>
          <p:nvPr/>
        </p:nvGrpSpPr>
        <p:grpSpPr>
          <a:xfrm>
            <a:off x="4043704" y="483367"/>
            <a:ext cx="2485203" cy="141605"/>
            <a:chOff x="323851" y="483367"/>
            <a:chExt cx="2485203" cy="141605"/>
          </a:xfrm>
        </p:grpSpPr>
        <p:grpSp>
          <p:nvGrpSpPr>
            <p:cNvPr id="10" name="그룹 9">
              <a:extLst>
                <a:ext uri="{FF2B5EF4-FFF2-40B4-BE49-F238E27FC236}">
                  <a16:creationId xmlns:a16="http://schemas.microsoft.com/office/drawing/2014/main" id="{A391EE2F-B87F-A00C-74AE-03D27D337906}"/>
                </a:ext>
              </a:extLst>
            </p:cNvPr>
            <p:cNvGrpSpPr/>
            <p:nvPr/>
          </p:nvGrpSpPr>
          <p:grpSpPr>
            <a:xfrm>
              <a:off x="323851" y="483367"/>
              <a:ext cx="622667" cy="141605"/>
              <a:chOff x="1719989" y="637987"/>
              <a:chExt cx="622667" cy="141605"/>
            </a:xfrm>
          </p:grpSpPr>
          <p:sp>
            <p:nvSpPr>
              <p:cNvPr id="21" name="object 25">
                <a:extLst>
                  <a:ext uri="{FF2B5EF4-FFF2-40B4-BE49-F238E27FC236}">
                    <a16:creationId xmlns:a16="http://schemas.microsoft.com/office/drawing/2014/main" id="{EACFD4B4-6B49-ECA6-FE39-64364BBA1AF2}"/>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22" name="object 22">
                <a:extLst>
                  <a:ext uri="{FF2B5EF4-FFF2-40B4-BE49-F238E27FC236}">
                    <a16:creationId xmlns:a16="http://schemas.microsoft.com/office/drawing/2014/main" id="{46096814-E89C-ED64-C593-C686134DB4FE}"/>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nvGrpSpPr>
            <p:cNvPr id="11" name="그룹 10">
              <a:extLst>
                <a:ext uri="{FF2B5EF4-FFF2-40B4-BE49-F238E27FC236}">
                  <a16:creationId xmlns:a16="http://schemas.microsoft.com/office/drawing/2014/main" id="{3572EFFE-6E62-5312-DB00-5E2127762BC7}"/>
                </a:ext>
              </a:extLst>
            </p:cNvPr>
            <p:cNvGrpSpPr/>
            <p:nvPr/>
          </p:nvGrpSpPr>
          <p:grpSpPr>
            <a:xfrm>
              <a:off x="952173" y="483367"/>
              <a:ext cx="1856881" cy="141605"/>
              <a:chOff x="1159698" y="939005"/>
              <a:chExt cx="1856881" cy="141605"/>
            </a:xfrm>
          </p:grpSpPr>
          <p:sp>
            <p:nvSpPr>
              <p:cNvPr id="12" name="object 23">
                <a:extLst>
                  <a:ext uri="{FF2B5EF4-FFF2-40B4-BE49-F238E27FC236}">
                    <a16:creationId xmlns:a16="http://schemas.microsoft.com/office/drawing/2014/main" id="{758775F1-8061-232C-23E0-6227C7C7E43A}"/>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15" name="object 25">
                <a:extLst>
                  <a:ext uri="{FF2B5EF4-FFF2-40B4-BE49-F238E27FC236}">
                    <a16:creationId xmlns:a16="http://schemas.microsoft.com/office/drawing/2014/main" id="{D42A1CC6-B3FA-8649-829D-73FBD48387D7}"/>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16" name="object 26">
                <a:extLst>
                  <a:ext uri="{FF2B5EF4-FFF2-40B4-BE49-F238E27FC236}">
                    <a16:creationId xmlns:a16="http://schemas.microsoft.com/office/drawing/2014/main" id="{CE9D7B8E-8AB2-8B31-0164-AC14F39FB527}"/>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17" name="object 22">
                <a:extLst>
                  <a:ext uri="{FF2B5EF4-FFF2-40B4-BE49-F238E27FC236}">
                    <a16:creationId xmlns:a16="http://schemas.microsoft.com/office/drawing/2014/main" id="{D28DDA55-CBD2-4D40-5BCB-4CA8B77F4163}"/>
                  </a:ext>
                </a:extLst>
              </p:cNvPr>
              <p:cNvSpPr txBox="1"/>
              <p:nvPr/>
            </p:nvSpPr>
            <p:spPr>
              <a:xfrm>
                <a:off x="1162154" y="956427"/>
                <a:ext cx="591275" cy="107722"/>
              </a:xfrm>
              <a:prstGeom prst="rect">
                <a:avLst/>
              </a:prstGeom>
              <a:noFill/>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19" name="object 22">
                <a:extLst>
                  <a:ext uri="{FF2B5EF4-FFF2-40B4-BE49-F238E27FC236}">
                    <a16:creationId xmlns:a16="http://schemas.microsoft.com/office/drawing/2014/main" id="{504D560A-4714-7FEF-520E-3282FD88F9E2}"/>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20" name="object 22">
                <a:extLst>
                  <a:ext uri="{FF2B5EF4-FFF2-40B4-BE49-F238E27FC236}">
                    <a16:creationId xmlns:a16="http://schemas.microsoft.com/office/drawing/2014/main" id="{5A7C55AF-8655-2F85-3D8D-3DA6A653EFC1}"/>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graphicFrame>
        <p:nvGraphicFramePr>
          <p:cNvPr id="27" name="표 26">
            <a:extLst>
              <a:ext uri="{FF2B5EF4-FFF2-40B4-BE49-F238E27FC236}">
                <a16:creationId xmlns:a16="http://schemas.microsoft.com/office/drawing/2014/main" id="{64521BD3-A900-6AB6-9E91-3B111AA378CB}"/>
              </a:ext>
            </a:extLst>
          </p:cNvPr>
          <p:cNvGraphicFramePr>
            <a:graphicFrameLocks noGrp="1"/>
          </p:cNvGraphicFramePr>
          <p:nvPr>
            <p:extLst>
              <p:ext uri="{D42A27DB-BD31-4B8C-83A1-F6EECF244321}">
                <p14:modId xmlns:p14="http://schemas.microsoft.com/office/powerpoint/2010/main" val="3437758727"/>
              </p:ext>
            </p:extLst>
          </p:nvPr>
        </p:nvGraphicFramePr>
        <p:xfrm>
          <a:off x="327546" y="5635935"/>
          <a:ext cx="6207167" cy="3338380"/>
        </p:xfrm>
        <a:graphic>
          <a:graphicData uri="http://schemas.openxmlformats.org/drawingml/2006/table">
            <a:tbl>
              <a:tblPr firstRow="1" bandRow="1">
                <a:tableStyleId>{5C22544A-7EE6-4342-B048-85BDC9FD1C3A}</a:tableStyleId>
              </a:tblPr>
              <a:tblGrid>
                <a:gridCol w="409054">
                  <a:extLst>
                    <a:ext uri="{9D8B030D-6E8A-4147-A177-3AD203B41FA5}">
                      <a16:colId xmlns:a16="http://schemas.microsoft.com/office/drawing/2014/main" val="116345670"/>
                    </a:ext>
                  </a:extLst>
                </a:gridCol>
                <a:gridCol w="723900">
                  <a:extLst>
                    <a:ext uri="{9D8B030D-6E8A-4147-A177-3AD203B41FA5}">
                      <a16:colId xmlns:a16="http://schemas.microsoft.com/office/drawing/2014/main" val="2996932778"/>
                    </a:ext>
                  </a:extLst>
                </a:gridCol>
                <a:gridCol w="5074213">
                  <a:extLst>
                    <a:ext uri="{9D8B030D-6E8A-4147-A177-3AD203B41FA5}">
                      <a16:colId xmlns:a16="http://schemas.microsoft.com/office/drawing/2014/main" val="617138168"/>
                    </a:ext>
                  </a:extLst>
                </a:gridCol>
              </a:tblGrid>
              <a:tr h="216000">
                <a:tc>
                  <a:txBody>
                    <a:bodyPr/>
                    <a:lstStyle/>
                    <a:p>
                      <a:pPr algn="ctr" latinLnBrk="1">
                        <a:lnSpc>
                          <a:spcPct val="100000"/>
                        </a:lnSpc>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섹터</a:t>
                      </a:r>
                    </a:p>
                  </a:txBody>
                  <a:tcPr marL="36000" marR="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AADEEC"/>
                    </a:solidFill>
                  </a:tcPr>
                </a:tc>
                <a:tc>
                  <a:txBody>
                    <a:bodyPr/>
                    <a:lstStyle/>
                    <a:p>
                      <a:pPr algn="ctr" latinLnBrk="1">
                        <a:lnSpc>
                          <a:spcPct val="100000"/>
                        </a:lnSpc>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기업</a:t>
                      </a:r>
                      <a:r>
                        <a:rPr lang="en-US" altLang="ko-KR" sz="900" kern="12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cs typeface="+mn-cs"/>
                        </a:rPr>
                        <a:t>·</a:t>
                      </a:r>
                      <a:r>
                        <a:rPr lang="ko-KR" altLang="en-US" sz="900" kern="12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cs typeface="+mn-cs"/>
                        </a:rPr>
                        <a:t>브랜드</a:t>
                      </a:r>
                      <a:endPar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L="36000" marR="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AADEEC"/>
                    </a:solidFill>
                  </a:tcPr>
                </a:tc>
                <a:tc>
                  <a:txBody>
                    <a:bodyPr/>
                    <a:lstStyle/>
                    <a:p>
                      <a:pPr algn="ctr" latinLnBrk="1">
                        <a:lnSpc>
                          <a:spcPct val="100000"/>
                        </a:lnSpc>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내용</a:t>
                      </a: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AADEEC"/>
                    </a:solidFill>
                  </a:tcPr>
                </a:tc>
                <a:extLst>
                  <a:ext uri="{0D108BD9-81ED-4DB2-BD59-A6C34878D82A}">
                    <a16:rowId xmlns:a16="http://schemas.microsoft.com/office/drawing/2014/main" val="3702736996"/>
                  </a:ext>
                </a:extLst>
              </a:tr>
              <a:tr h="396000">
                <a:tc rowSpan="3">
                  <a:txBody>
                    <a:bodyPr/>
                    <a:lstStyle/>
                    <a:p>
                      <a:pPr algn="ctr" latinLnBrk="1">
                        <a:lnSpc>
                          <a:spcPct val="100000"/>
                        </a:lnSpc>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식품</a:t>
                      </a:r>
                    </a:p>
                  </a:txBody>
                  <a:tcPr marL="36000" marR="36000" marT="28800" marB="288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6F6FA"/>
                    </a:solidFill>
                  </a:tcPr>
                </a:tc>
                <a:tc>
                  <a:txBody>
                    <a:bodyPr/>
                    <a:lstStyle/>
                    <a:p>
                      <a:pPr algn="ctr" latinLnBrk="1">
                        <a:lnSpc>
                          <a:spcPct val="100000"/>
                        </a:lnSpc>
                        <a:spcAft>
                          <a:spcPts val="100"/>
                        </a:spcAft>
                      </a:pPr>
                      <a:r>
                        <a:rPr lang="en-US" altLang="ko-KR" sz="900" b="1"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Mondelez International</a:t>
                      </a:r>
                    </a:p>
                    <a:p>
                      <a:pPr algn="ctr" latinLnBrk="1">
                        <a:lnSpc>
                          <a:spcPct val="100000"/>
                        </a:lnSpc>
                        <a:spcAft>
                          <a:spcPts val="100"/>
                        </a:spcAft>
                      </a:pP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미국</a:t>
                      </a: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endPar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L="36000" marR="36000" marT="28800" marB="28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88900" indent="-88900" latinLnBrk="0" hangingPunct="0">
                        <a:lnSpc>
                          <a:spcPct val="100000"/>
                        </a:lnSpc>
                        <a:buFont typeface="Arial" panose="020B0604020202020204" pitchFamily="34" charset="0"/>
                        <a:buChar char="•"/>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미국 기반 제과업체 몬델리즈 인터내셔널</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(Mondelez International)</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은 자사 초콜릿 브랜드 캐드베리</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(Cadbury)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제품을 고객이 원하는 디자인으로 맞춤 제작할 수 있는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프린터를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'19</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년 첫 선보인 이후</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 '21</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년 상용화</a:t>
                      </a:r>
                    </a:p>
                  </a:txBody>
                  <a:tcPr marT="28800" marB="288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22746467"/>
                  </a:ext>
                </a:extLst>
              </a:tr>
              <a:tr h="396000">
                <a:tc vMerge="1">
                  <a:txBody>
                    <a:bodyPr/>
                    <a:lstStyle/>
                    <a:p>
                      <a:pPr algn="ctr" latinLnBrk="1">
                        <a:lnSpc>
                          <a:spcPct val="100000"/>
                        </a:lnSpc>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식품</a:t>
                      </a:r>
                    </a:p>
                  </a:txBody>
                  <a:tcPr marL="36000" marR="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lnSpc>
                          <a:spcPct val="100000"/>
                        </a:lnSpc>
                        <a:spcAft>
                          <a:spcPts val="100"/>
                        </a:spcAft>
                      </a:pPr>
                      <a:r>
                        <a:rPr lang="en-US" altLang="ko-KR" sz="900" b="1"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Aleph Farms</a:t>
                      </a:r>
                    </a:p>
                    <a:p>
                      <a:pPr algn="ctr" latinLnBrk="1">
                        <a:lnSpc>
                          <a:spcPct val="100000"/>
                        </a:lnSpc>
                        <a:spcAft>
                          <a:spcPts val="100"/>
                        </a:spcAft>
                      </a:pP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이스라엘</a:t>
                      </a: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endPar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L="36000" marR="36000" marT="28800" marB="28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88900" indent="-88900" algn="l" defTabSz="495285" rtl="0" eaLnBrk="1" latinLnBrk="0" hangingPunct="0">
                        <a:lnSpc>
                          <a:spcPct val="100000"/>
                        </a:lnSpc>
                        <a:buFont typeface="Arial" panose="020B0604020202020204" pitchFamily="34" charset="0"/>
                        <a:buChar char="•"/>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이스라엘 대체육 제조기업 알레프팜</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(Aleph</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Farms)</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은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프린트로 립아이 스테이크를 제조하는 데 성공</a:t>
                      </a:r>
                    </a:p>
                  </a:txBody>
                  <a:tcPr marT="28800" marB="288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6576916"/>
                  </a:ext>
                </a:extLst>
              </a:tr>
              <a:tr h="396000">
                <a:tc vMerge="1">
                  <a:txBody>
                    <a:bodyPr/>
                    <a:lstStyle/>
                    <a:p>
                      <a:pPr algn="ctr" latinLnBrk="1">
                        <a:lnSpc>
                          <a:spcPct val="100000"/>
                        </a:lnSpc>
                      </a:pPr>
                      <a:endPar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L="36000" marR="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495285" rtl="0" eaLnBrk="1" latinLnBrk="1" hangingPunct="1">
                        <a:lnSpc>
                          <a:spcPct val="100000"/>
                        </a:lnSpc>
                        <a:spcAft>
                          <a:spcPts val="100"/>
                        </a:spcAft>
                      </a:pPr>
                      <a:r>
                        <a:rPr lang="ko-KR" altLang="en-US" sz="900" b="1"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농심</a:t>
                      </a:r>
                      <a:endParaRPr lang="en-US" altLang="ko-KR" sz="900" b="1"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p>
                      <a:pPr algn="ctr" latinLnBrk="1">
                        <a:lnSpc>
                          <a:spcPct val="100000"/>
                        </a:lnSpc>
                        <a:spcAft>
                          <a:spcPts val="100"/>
                        </a:spcAft>
                      </a:pP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한국</a:t>
                      </a: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endPar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L="36000" marR="36000" marT="28800" marB="28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88900" indent="-88900" algn="l" defTabSz="495285" rtl="0" eaLnBrk="1" latinLnBrk="0" hangingPunct="0">
                        <a:lnSpc>
                          <a:spcPct val="100000"/>
                        </a:lnSpc>
                        <a:buFont typeface="Arial" panose="020B0604020202020204" pitchFamily="34" charset="0"/>
                        <a:buChar char="•"/>
                      </a:pP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’21</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년 ‘농심 테크업플러스</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(NONGSHIM TECHUP+)’</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라는 프로그램을 통해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푸드 프린팅 기술 개발업체 요리로를 발굴</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투자</a:t>
                      </a:r>
                      <a:endPar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T="28800" marB="288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43568808"/>
                  </a:ext>
                </a:extLst>
              </a:tr>
              <a:tr h="396000">
                <a:tc>
                  <a:txBody>
                    <a:bodyPr/>
                    <a:lstStyle/>
                    <a:p>
                      <a:pPr algn="ctr" latinLnBrk="1">
                        <a:lnSpc>
                          <a:spcPct val="100000"/>
                        </a:lnSpc>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패션</a:t>
                      </a:r>
                    </a:p>
                  </a:txBody>
                  <a:tcPr marL="36000" marR="36000" marT="28800" marB="288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6F6FA"/>
                    </a:solidFill>
                  </a:tcPr>
                </a:tc>
                <a:tc>
                  <a:txBody>
                    <a:bodyPr/>
                    <a:lstStyle/>
                    <a:p>
                      <a:pPr algn="ctr" latinLnBrk="1">
                        <a:lnSpc>
                          <a:spcPct val="100000"/>
                        </a:lnSpc>
                        <a:spcAft>
                          <a:spcPts val="100"/>
                        </a:spcAft>
                      </a:pPr>
                      <a:r>
                        <a:rPr lang="en-US" altLang="ko-KR" sz="900" b="1"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Adidas</a:t>
                      </a:r>
                    </a:p>
                    <a:p>
                      <a:pPr algn="ctr" latinLnBrk="1">
                        <a:lnSpc>
                          <a:spcPct val="100000"/>
                        </a:lnSpc>
                        <a:spcAft>
                          <a:spcPts val="100"/>
                        </a:spcAft>
                      </a:pP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미국</a:t>
                      </a: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endPar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L="36000" marR="36000" marT="28800" marB="28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88900" indent="-88900" algn="l" defTabSz="495285" rtl="0" eaLnBrk="1" latinLnBrk="0" hangingPunct="0">
                        <a:lnSpc>
                          <a:spcPct val="100000"/>
                        </a:lnSpc>
                        <a:buFont typeface="Arial" panose="020B0604020202020204" pitchFamily="34" charset="0"/>
                        <a:buChar char="•"/>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아디다스는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2016</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년부터 미국 카본</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(Carbon)</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과 협력하여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프린팅 신발 제작을 개시한 가운데</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운동화 대량 맞춤 생산의 시간 단축 및 비용 절감을 위한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R&amp;D</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를 지속</a:t>
                      </a:r>
                    </a:p>
                  </a:txBody>
                  <a:tcPr marT="28800" marB="288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0951294"/>
                  </a:ext>
                </a:extLst>
              </a:tr>
              <a:tr h="648000">
                <a:tc>
                  <a:txBody>
                    <a:bodyPr/>
                    <a:lstStyle/>
                    <a:p>
                      <a:pPr algn="ctr" latinLnBrk="1">
                        <a:lnSpc>
                          <a:spcPct val="100000"/>
                        </a:lnSpc>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화장품</a:t>
                      </a:r>
                    </a:p>
                  </a:txBody>
                  <a:tcPr marL="36000" marR="36000" marT="28800" marB="288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6F6FA"/>
                    </a:solidFill>
                  </a:tcPr>
                </a:tc>
                <a:tc>
                  <a:txBody>
                    <a:bodyPr/>
                    <a:lstStyle/>
                    <a:p>
                      <a:pPr marL="0" algn="ctr" defTabSz="495285" rtl="0" eaLnBrk="1" latinLnBrk="1" hangingPunct="1">
                        <a:lnSpc>
                          <a:spcPct val="100000"/>
                        </a:lnSpc>
                        <a:spcAft>
                          <a:spcPts val="100"/>
                        </a:spcAft>
                      </a:pPr>
                      <a:r>
                        <a:rPr lang="en-US" altLang="ko-KR" sz="900" b="1"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Chanel</a:t>
                      </a:r>
                    </a:p>
                    <a:p>
                      <a:pPr algn="ctr" latinLnBrk="1">
                        <a:lnSpc>
                          <a:spcPct val="100000"/>
                        </a:lnSpc>
                        <a:spcAft>
                          <a:spcPts val="100"/>
                        </a:spcAft>
                      </a:pP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프랑스</a:t>
                      </a: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endPar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L="36000" marR="36000" marT="28800" marB="28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88900" indent="-88900" algn="l" defTabSz="495285" rtl="0" eaLnBrk="1" latinLnBrk="0" hangingPunct="0">
                        <a:lnSpc>
                          <a:spcPct val="100000"/>
                        </a:lnSpc>
                        <a:buFont typeface="Arial" panose="020B0604020202020204" pitchFamily="34" charset="0"/>
                        <a:buChar char="•"/>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샤넬은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’17</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년부터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프린트 전문업체 에르프로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팩토리</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(ERPRO 3D Factory)</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와 협업하고 마스카라용 브러시를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프린팅으로 제조하며 가공 과정의 시간과 비용 절감에 성공</a:t>
                      </a:r>
                      <a:endPar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p>
                      <a:pPr marL="88900" indent="-88900" algn="l" defTabSz="495285" rtl="0" eaLnBrk="1" latinLnBrk="0" hangingPunct="0">
                        <a:lnSpc>
                          <a:spcPct val="100000"/>
                        </a:lnSpc>
                        <a:buFont typeface="Arial" panose="020B0604020202020204" pitchFamily="34" charset="0"/>
                        <a:buChar char="•"/>
                      </a:pP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’20</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년부터는 소비자 개개인의 눈가</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눈꺼풀 모양에 맞춰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프린팅 마스카라 브러시를 맞춤형으로 제조하는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‘E.Y.E(Express Your Ego)’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서비스를 제공하며 화장품업계의 대량 맞춤 생산을 주도</a:t>
                      </a:r>
                      <a:endPar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T="28800" marB="288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01989357"/>
                  </a:ext>
                </a:extLst>
              </a:tr>
              <a:tr h="396000">
                <a:tc rowSpan="2">
                  <a:txBody>
                    <a:bodyPr/>
                    <a:lstStyle/>
                    <a:p>
                      <a:pPr algn="ctr" latinLnBrk="1">
                        <a:lnSpc>
                          <a:spcPct val="100000"/>
                        </a:lnSpc>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럭셔리</a:t>
                      </a:r>
                    </a:p>
                  </a:txBody>
                  <a:tcPr marL="36000" marR="36000" marT="28800" marB="288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6F6FA"/>
                    </a:solidFill>
                  </a:tcPr>
                </a:tc>
                <a:tc>
                  <a:txBody>
                    <a:bodyPr/>
                    <a:lstStyle/>
                    <a:p>
                      <a:pPr algn="ctr" latinLnBrk="1">
                        <a:lnSpc>
                          <a:spcPct val="100000"/>
                        </a:lnSpc>
                        <a:spcAft>
                          <a:spcPts val="100"/>
                        </a:spcAft>
                      </a:pPr>
                      <a:r>
                        <a:rPr lang="en-US" altLang="ko-KR" sz="900" b="1"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Panerai</a:t>
                      </a:r>
                    </a:p>
                    <a:p>
                      <a:pPr algn="ctr" latinLnBrk="1">
                        <a:lnSpc>
                          <a:spcPct val="100000"/>
                        </a:lnSpc>
                        <a:spcAft>
                          <a:spcPts val="100"/>
                        </a:spcAft>
                      </a:pP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이탈리아</a:t>
                      </a: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endPar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L="36000" marR="36000" marT="28800" marB="28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88900" indent="-88900" algn="l" defTabSz="495285" rtl="0" eaLnBrk="1" latinLnBrk="0" hangingPunct="0">
                        <a:lnSpc>
                          <a:spcPct val="100000"/>
                        </a:lnSpc>
                        <a:buFont typeface="Arial" panose="020B0604020202020204" pitchFamily="34" charset="0"/>
                        <a:buChar char="•"/>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럭셔리 워치메이커 파네라이</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(Panerai)</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는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’16</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년부터 제작 과정에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프린팅을 제조 과정에 도입</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리미티드 시계 케이스를 판매해오고 있음</a:t>
                      </a:r>
                      <a:endPar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T="28800" marB="288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0013342"/>
                  </a:ext>
                </a:extLst>
              </a:tr>
              <a:tr h="396000">
                <a:tc vMerge="1">
                  <a:txBody>
                    <a:bodyPr/>
                    <a:lstStyle/>
                    <a:p>
                      <a:pPr algn="ctr" latinLnBrk="1">
                        <a:lnSpc>
                          <a:spcPct val="100000"/>
                        </a:lnSpc>
                      </a:pP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럭셔리</a:t>
                      </a:r>
                    </a:p>
                  </a:txBody>
                  <a:tcPr marL="36000" marR="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lnSpc>
                          <a:spcPct val="100000"/>
                        </a:lnSpc>
                        <a:spcAft>
                          <a:spcPts val="100"/>
                        </a:spcAft>
                      </a:pPr>
                      <a:r>
                        <a:rPr lang="en-US" altLang="ko-KR" sz="900" b="1"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Dior</a:t>
                      </a:r>
                    </a:p>
                    <a:p>
                      <a:pPr algn="ctr" latinLnBrk="1">
                        <a:lnSpc>
                          <a:spcPct val="100000"/>
                        </a:lnSpc>
                        <a:spcAft>
                          <a:spcPts val="100"/>
                        </a:spcAft>
                      </a:pP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프랑스</a:t>
                      </a:r>
                      <a:r>
                        <a:rPr lang="en-US" altLang="ko-KR"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a:t>
                      </a:r>
                      <a:endParaRPr lang="ko-KR" altLang="en-US" sz="900" b="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endParaRPr>
                    </a:p>
                  </a:txBody>
                  <a:tcPr marL="36000" marR="36000" marT="28800" marB="288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88900" indent="-88900" algn="l" defTabSz="495285" rtl="0" eaLnBrk="1" latinLnBrk="0" hangingPunct="0">
                        <a:lnSpc>
                          <a:spcPct val="100000"/>
                        </a:lnSpc>
                        <a:buFont typeface="Arial" panose="020B0604020202020204" pitchFamily="34" charset="0"/>
                        <a:buChar char="•"/>
                      </a:pP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LVMH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그룹 산하 럭셔리 브랜드 디올은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2023</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년 파리 패션위크에서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프린팅 신발을 선보인 가운데 디올의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프린팅 신발은 미드솔뿐만 아니라 전체가 </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3D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프린터로 제작되었다는 점에서 의미를</a:t>
                      </a:r>
                      <a:r>
                        <a:rPr lang="en-US" altLang="ko-KR"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 </a:t>
                      </a:r>
                      <a:r>
                        <a:rPr lang="ko-KR" altLang="en-US" sz="900" kern="120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cs typeface="+mn-cs"/>
                        </a:rPr>
                        <a:t>가짐</a:t>
                      </a:r>
                    </a:p>
                  </a:txBody>
                  <a:tcPr marT="28800" marB="288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0128062"/>
                  </a:ext>
                </a:extLst>
              </a:tr>
            </a:tbl>
          </a:graphicData>
        </a:graphic>
      </p:graphicFrame>
      <p:grpSp>
        <p:nvGrpSpPr>
          <p:cNvPr id="28" name="그룹 27">
            <a:extLst>
              <a:ext uri="{FF2B5EF4-FFF2-40B4-BE49-F238E27FC236}">
                <a16:creationId xmlns:a16="http://schemas.microsoft.com/office/drawing/2014/main" id="{AFF64A37-BB86-386B-F9D3-E055238AA95C}"/>
              </a:ext>
            </a:extLst>
          </p:cNvPr>
          <p:cNvGrpSpPr/>
          <p:nvPr/>
        </p:nvGrpSpPr>
        <p:grpSpPr>
          <a:xfrm>
            <a:off x="162169" y="2096297"/>
            <a:ext cx="1661869" cy="2444151"/>
            <a:chOff x="162169" y="1816262"/>
            <a:chExt cx="1661869" cy="2444151"/>
          </a:xfrm>
        </p:grpSpPr>
        <p:sp>
          <p:nvSpPr>
            <p:cNvPr id="31" name="TextBox 30">
              <a:extLst>
                <a:ext uri="{FF2B5EF4-FFF2-40B4-BE49-F238E27FC236}">
                  <a16:creationId xmlns:a16="http://schemas.microsoft.com/office/drawing/2014/main" id="{C7B498F1-EB23-53D5-3268-6C4517314800}"/>
                </a:ext>
              </a:extLst>
            </p:cNvPr>
            <p:cNvSpPr txBox="1"/>
            <p:nvPr/>
          </p:nvSpPr>
          <p:spPr>
            <a:xfrm>
              <a:off x="405765" y="2248598"/>
              <a:ext cx="1411923"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en-US" altLang="ko-KR" spc="-20" dirty="0">
                  <a:solidFill>
                    <a:schemeClr val="accent4"/>
                  </a:solidFill>
                </a:rPr>
                <a:t>3D </a:t>
              </a:r>
              <a:r>
                <a:rPr lang="ko-KR" altLang="en-US" spc="-20" dirty="0">
                  <a:solidFill>
                    <a:schemeClr val="accent4"/>
                  </a:solidFill>
                </a:rPr>
                <a:t>푸드 프린팅은 미래 식품업계 생산부터 유통 구조를 변화시킬 유망 기술로 인식되며</a:t>
              </a:r>
              <a:r>
                <a:rPr lang="en-US" altLang="ko-KR" spc="-20" dirty="0">
                  <a:solidFill>
                    <a:schemeClr val="accent4"/>
                  </a:solidFill>
                </a:rPr>
                <a:t> F&amp;B </a:t>
              </a:r>
              <a:r>
                <a:rPr lang="ko-KR" altLang="en-US" spc="-20" dirty="0">
                  <a:solidFill>
                    <a:schemeClr val="accent4"/>
                  </a:solidFill>
                </a:rPr>
                <a:t>분야 기업들의 기술 도입 시도가 활발</a:t>
              </a:r>
              <a:endParaRPr lang="en-US" altLang="ko-KR" spc="-20" dirty="0">
                <a:solidFill>
                  <a:schemeClr val="accent4"/>
                </a:solidFill>
              </a:endParaRPr>
            </a:p>
          </p:txBody>
        </p:sp>
        <p:sp>
          <p:nvSpPr>
            <p:cNvPr id="29" name="TextBox 28">
              <a:extLst>
                <a:ext uri="{FF2B5EF4-FFF2-40B4-BE49-F238E27FC236}">
                  <a16:creationId xmlns:a16="http://schemas.microsoft.com/office/drawing/2014/main" id="{9EC9D799-3A13-DC27-4597-5EBD0F3059A6}"/>
                </a:ext>
              </a:extLst>
            </p:cNvPr>
            <p:cNvSpPr txBox="1"/>
            <p:nvPr/>
          </p:nvSpPr>
          <p:spPr>
            <a:xfrm>
              <a:off x="1294493" y="364841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AC85D403-4407-0885-EB0B-A9AF5354CE19}"/>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grpSp>
      <p:sp>
        <p:nvSpPr>
          <p:cNvPr id="13" name="Rectangle 5">
            <a:extLst>
              <a:ext uri="{FF2B5EF4-FFF2-40B4-BE49-F238E27FC236}">
                <a16:creationId xmlns:a16="http://schemas.microsoft.com/office/drawing/2014/main" id="{8CFD9C38-C168-DFCF-FD1B-80D7215D4827}"/>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sym typeface="Wingdings" panose="05000000000000000000" pitchFamily="2" charset="2"/>
              </a:rPr>
              <a:t>3D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sym typeface="Wingdings" panose="05000000000000000000" pitchFamily="2" charset="2"/>
              </a:rPr>
              <a:t>푸드 프린팅</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sym typeface="Wingdings" panose="05000000000000000000" pitchFamily="2" charset="2"/>
              </a:rPr>
              <a:t>(3D Food Printing)</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sym typeface="Wingdings" panose="05000000000000000000" pitchFamily="2" charset="2"/>
              </a:rPr>
              <a:t>을 유망 기술로 인식하기 시작한</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sym typeface="Wingdings" panose="05000000000000000000" pitchFamily="2" charset="2"/>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sym typeface="Wingdings" panose="05000000000000000000" pitchFamily="2" charset="2"/>
              </a:rPr>
              <a:t>일반 식품</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sym typeface="Wingdings" panose="05000000000000000000" pitchFamily="2" charset="2"/>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sym typeface="Wingdings" panose="05000000000000000000" pitchFamily="2" charset="2"/>
              </a:rPr>
              <a:t>외식 기업의 활용 사례도 눈여겨볼 만하다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sym typeface="Wingdings" panose="05000000000000000000" pitchFamily="2" charset="2"/>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글로벌 패스트푸드 프랜차이즈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KFC</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는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2020</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년 러시아의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3D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프린팅 기술업체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3D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바이오프린팅 솔루션즈</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(3D Bioprinting Solutions)</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와 파트너십을 체결하고 인공 닭고기 개발에 착수한 결과 닭고기 세포를 반복적으로 사용하는 방식으로 치킨과 비슷한 식감과 맛을 살린 너겟 생산에 성공했다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오레오와 같은 친숙한 과자로 전</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세계 제과 시장을 이끌고 있는 몬델리즈 인터내셔널</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(Mondelez International)</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는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3D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초콜릿 프린터를 디자인</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상용화하는 혁신 행보를 보였다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해당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3D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프린터는 비스포크</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(Bespoke)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타입의 프로토타입 기계로</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 버튼을 누르면</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소비자가 원하는 맞춤형 초콜릿 제조가 가능하도록 설계되었다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이처럼</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sym typeface="Wingdings" panose="05000000000000000000" pitchFamily="2" charset="2"/>
              </a:rPr>
              <a:t>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푸드 프린팅 상용화는 미래 식품 기업의 생산</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유통 과정을 단축시키는 동시에 소비자 식생활 전반에 적지 않은 영향을 끼칠 것으로 전망된다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한편 패션업계에서는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프린팅이</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시제품 제작에 소요되던 비용과 시간을 상당 부분 단축시킬 수 있을 것이라는 기대감에</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스포츠</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럭셔리 등 분야를 불문하고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프린팅 상용화에 나서고 있는 모습이다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특히 아디다스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나이키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언더아머</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뉴발란스 등 스포츠 브랜드가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3D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프린팅</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신발로 경쟁해온 것으로 확인된다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그 중 가장 두각을 나타내고 있는 브랜드는 아디다스로</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2016</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년부터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3D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프린터 분야에 전문성을 보유한 미국 카본</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(Carbon)</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과의</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협력을 전개하며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3D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프린팅 기반 신발 관련</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R&amp;D</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에 착수</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일반 소비자를 대상으로 한 맞춤형 신발 판매를 지속해오고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endParaRPr kumimoji="0" lang="en-US" altLang="ko-KR" sz="1050" b="0" i="0" u="none" strike="noStrike" kern="1200" cap="none" spc="0" normalizeH="0" baseline="0" noProof="0" dirty="0">
              <a:ln>
                <a:solidFill>
                  <a:srgbClr val="1E49E2">
                    <a:alpha val="0"/>
                  </a:srgbClr>
                </a:solidFill>
              </a:ln>
              <a:effectLst/>
              <a:uLnTx/>
              <a:uFillTx/>
              <a:latin typeface="KoPub돋움체 Medium" panose="02020603020101020101" pitchFamily="18" charset="-127"/>
              <a:ea typeface="KoPub돋움체 Medium" panose="02020603020101020101" pitchFamily="18" charset="-127"/>
              <a:cs typeface="+mn-cs"/>
            </a:endParaRPr>
          </a:p>
        </p:txBody>
      </p:sp>
    </p:spTree>
    <p:extLst>
      <p:ext uri="{BB962C8B-B14F-4D97-AF65-F5344CB8AC3E}">
        <p14:creationId xmlns:p14="http://schemas.microsoft.com/office/powerpoint/2010/main" val="2856661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CC19358-7470-2EC4-C5F2-036F315D8FD2}"/>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최근에는 럭셔리업계에서도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프린팅을 바탕으로 차별화 경쟁이 감지되고 있는데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럭셔리 카테고리 중에서도 전통적 제조 기술을 고수하고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장인정신을 강조해온 워치메이커마저도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프린팅을 응용하고 있다는 점이 인상적이다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이탈리아 럭셔리 브랜드 파네라이</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(Panerai)</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2016</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년부터 제작 과정에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프린팅 기술을 접목하여 실제 케이스를 만들어 출시하는 성과를 이뤄왔다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대다수 고급 시계 브랜드가 생산이 아닌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R&amp;D</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에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프린팅을 접목한 것과 달리</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첨단 기술을 과감하게 수용하고 혁신 노력을 지속 중이라는 점이 돋보인다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LVMH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산하 패션</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주얼리</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시계 분야의 여러 브랜드는 이미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프린팅을 활용하며 럭셔리 그룹으로서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프린팅 기술 분야 내 주도적 입지를 점하고 있는 것으로 나타난다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이탈리아에 기반을 둔 고급 주얼리 브랜드 불가리</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(Bulgari)</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는 적층 가공과 로스트왁스 기술을 통해 유니크한 주얼리를 제작하고 있고</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자사 산하 럭셔리 하우스 디올</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(Dior)</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은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2023</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년 파리 패션위크에서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프린팅 신발을 선보인 바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여타 스포츠 브랜드가 신발 밑창만을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프린터로 제작하는 것과 달리</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디올이 공개한 신발은 신발 전체가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프린터로 만들어졌다는 점에서 호평을 받기도 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프린팅 기술 도입을 고려하는 소비재 기업이라면 새로운 디자인과 제작 기법 고도화를 위한 연구를 통한 제조 과정의 혁신 방안 모색이 필수적이다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아울러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3D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프린팅의 상용화가 이어질수록 먹고 살아가는 생활 영역에 대한 파급 영향이 클 것으로 전망되는 만큼</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기업들의 지속적인 관심이 요구된다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endPar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endParaRPr>
          </a:p>
        </p:txBody>
      </p:sp>
      <p:grpSp>
        <p:nvGrpSpPr>
          <p:cNvPr id="18" name="그룹 17">
            <a:extLst>
              <a:ext uri="{FF2B5EF4-FFF2-40B4-BE49-F238E27FC236}">
                <a16:creationId xmlns:a16="http://schemas.microsoft.com/office/drawing/2014/main" id="{3C4AAA73-191E-DDE9-2177-EEC924A61CB0}"/>
              </a:ext>
            </a:extLst>
          </p:cNvPr>
          <p:cNvGrpSpPr/>
          <p:nvPr/>
        </p:nvGrpSpPr>
        <p:grpSpPr>
          <a:xfrm>
            <a:off x="333375" y="483367"/>
            <a:ext cx="2485203" cy="141605"/>
            <a:chOff x="323851" y="483367"/>
            <a:chExt cx="2485203" cy="141605"/>
          </a:xfrm>
        </p:grpSpPr>
        <p:grpSp>
          <p:nvGrpSpPr>
            <p:cNvPr id="19" name="그룹 18">
              <a:extLst>
                <a:ext uri="{FF2B5EF4-FFF2-40B4-BE49-F238E27FC236}">
                  <a16:creationId xmlns:a16="http://schemas.microsoft.com/office/drawing/2014/main" id="{F6D115C2-4734-C15B-C4E7-C46EC255FBD6}"/>
                </a:ext>
              </a:extLst>
            </p:cNvPr>
            <p:cNvGrpSpPr/>
            <p:nvPr/>
          </p:nvGrpSpPr>
          <p:grpSpPr>
            <a:xfrm>
              <a:off x="323851" y="483367"/>
              <a:ext cx="622667" cy="141605"/>
              <a:chOff x="1719989" y="637987"/>
              <a:chExt cx="622667" cy="141605"/>
            </a:xfrm>
          </p:grpSpPr>
          <p:sp>
            <p:nvSpPr>
              <p:cNvPr id="27" name="object 25">
                <a:extLst>
                  <a:ext uri="{FF2B5EF4-FFF2-40B4-BE49-F238E27FC236}">
                    <a16:creationId xmlns:a16="http://schemas.microsoft.com/office/drawing/2014/main" id="{71705D3F-C7FF-FC29-B482-86B159E70895}"/>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28" name="object 22">
                <a:extLst>
                  <a:ext uri="{FF2B5EF4-FFF2-40B4-BE49-F238E27FC236}">
                    <a16:creationId xmlns:a16="http://schemas.microsoft.com/office/drawing/2014/main" id="{61750AA5-CDA2-63A3-1FB2-893960098342}"/>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nvGrpSpPr>
            <p:cNvPr id="20" name="그룹 19">
              <a:extLst>
                <a:ext uri="{FF2B5EF4-FFF2-40B4-BE49-F238E27FC236}">
                  <a16:creationId xmlns:a16="http://schemas.microsoft.com/office/drawing/2014/main" id="{52E9E8F0-2D0D-5795-051C-BD4DAE229C8F}"/>
                </a:ext>
              </a:extLst>
            </p:cNvPr>
            <p:cNvGrpSpPr/>
            <p:nvPr/>
          </p:nvGrpSpPr>
          <p:grpSpPr>
            <a:xfrm>
              <a:off x="952173" y="483367"/>
              <a:ext cx="1856881" cy="141605"/>
              <a:chOff x="1159698" y="939005"/>
              <a:chExt cx="1856881" cy="141605"/>
            </a:xfrm>
          </p:grpSpPr>
          <p:sp>
            <p:nvSpPr>
              <p:cNvPr id="21" name="object 23">
                <a:extLst>
                  <a:ext uri="{FF2B5EF4-FFF2-40B4-BE49-F238E27FC236}">
                    <a16:creationId xmlns:a16="http://schemas.microsoft.com/office/drawing/2014/main" id="{3461D9BB-E2E4-E253-64D2-3C38D1DF78A7}"/>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22" name="object 25">
                <a:extLst>
                  <a:ext uri="{FF2B5EF4-FFF2-40B4-BE49-F238E27FC236}">
                    <a16:creationId xmlns:a16="http://schemas.microsoft.com/office/drawing/2014/main" id="{65D8C9A9-EBB0-6BB0-A87F-3CF5260466F5}"/>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23" name="object 26">
                <a:extLst>
                  <a:ext uri="{FF2B5EF4-FFF2-40B4-BE49-F238E27FC236}">
                    <a16:creationId xmlns:a16="http://schemas.microsoft.com/office/drawing/2014/main" id="{DFF8CE7A-475C-DDDB-3633-3B8794F78B60}"/>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24" name="object 22">
                <a:extLst>
                  <a:ext uri="{FF2B5EF4-FFF2-40B4-BE49-F238E27FC236}">
                    <a16:creationId xmlns:a16="http://schemas.microsoft.com/office/drawing/2014/main" id="{32BB0DE6-23D9-A9A8-9322-E78FBD3DD975}"/>
                  </a:ext>
                </a:extLst>
              </p:cNvPr>
              <p:cNvSpPr txBox="1"/>
              <p:nvPr/>
            </p:nvSpPr>
            <p:spPr>
              <a:xfrm>
                <a:off x="1162154" y="956427"/>
                <a:ext cx="591275" cy="107722"/>
              </a:xfrm>
              <a:prstGeom prst="rect">
                <a:avLst/>
              </a:prstGeom>
              <a:noFill/>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25" name="object 22">
                <a:extLst>
                  <a:ext uri="{FF2B5EF4-FFF2-40B4-BE49-F238E27FC236}">
                    <a16:creationId xmlns:a16="http://schemas.microsoft.com/office/drawing/2014/main" id="{41760383-7061-4DD5-50F5-FB28DF6551F7}"/>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26" name="object 22">
                <a:extLst>
                  <a:ext uri="{FF2B5EF4-FFF2-40B4-BE49-F238E27FC236}">
                    <a16:creationId xmlns:a16="http://schemas.microsoft.com/office/drawing/2014/main" id="{D60C7A54-22B0-1578-CD3B-40F9B9FCC9C3}"/>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cxnSp>
        <p:nvCxnSpPr>
          <p:cNvPr id="48" name="직선 연결선 47">
            <a:extLst>
              <a:ext uri="{FF2B5EF4-FFF2-40B4-BE49-F238E27FC236}">
                <a16:creationId xmlns:a16="http://schemas.microsoft.com/office/drawing/2014/main" id="{089E8C84-6CA6-A85C-A494-24EE7262F1C7}"/>
              </a:ext>
            </a:extLst>
          </p:cNvPr>
          <p:cNvCxnSpPr>
            <a:cxnSpLocks/>
          </p:cNvCxnSpPr>
          <p:nvPr/>
        </p:nvCxnSpPr>
        <p:spPr>
          <a:xfrm>
            <a:off x="1957388" y="1281113"/>
            <a:ext cx="0" cy="388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49" name="그룹 48">
            <a:extLst>
              <a:ext uri="{FF2B5EF4-FFF2-40B4-BE49-F238E27FC236}">
                <a16:creationId xmlns:a16="http://schemas.microsoft.com/office/drawing/2014/main" id="{C4212730-2C7B-FEED-F97D-334C706556BE}"/>
              </a:ext>
            </a:extLst>
          </p:cNvPr>
          <p:cNvGrpSpPr/>
          <p:nvPr/>
        </p:nvGrpSpPr>
        <p:grpSpPr>
          <a:xfrm>
            <a:off x="162169" y="1562897"/>
            <a:ext cx="1719970" cy="2413671"/>
            <a:chOff x="162169" y="1816262"/>
            <a:chExt cx="1719970" cy="2413671"/>
          </a:xfrm>
        </p:grpSpPr>
        <p:sp>
          <p:nvSpPr>
            <p:cNvPr id="52" name="TextBox 51">
              <a:extLst>
                <a:ext uri="{FF2B5EF4-FFF2-40B4-BE49-F238E27FC236}">
                  <a16:creationId xmlns:a16="http://schemas.microsoft.com/office/drawing/2014/main" id="{685F20AF-46D1-684B-001E-FE3A2E73AEBE}"/>
                </a:ext>
              </a:extLst>
            </p:cNvPr>
            <p:cNvSpPr txBox="1"/>
            <p:nvPr/>
          </p:nvSpPr>
          <p:spPr>
            <a:xfrm>
              <a:off x="405765" y="2248598"/>
              <a:ext cx="1476374"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패션 섹터뿐만 아니라 전통 가공 방식의 중요성을 강조해온 럭셔리 브랜드도 </a:t>
              </a:r>
              <a:r>
                <a:rPr lang="en-US" altLang="ko-KR" spc="-20" dirty="0">
                  <a:solidFill>
                    <a:schemeClr val="accent4"/>
                  </a:solidFill>
                </a:rPr>
                <a:t>3D </a:t>
              </a:r>
              <a:r>
                <a:rPr lang="ko-KR" altLang="en-US" spc="-20" dirty="0">
                  <a:solidFill>
                    <a:schemeClr val="accent4"/>
                  </a:solidFill>
                </a:rPr>
                <a:t>프린팅 도입에 나서며 제품 가공 프로세스 변화가 관찰</a:t>
              </a:r>
              <a:endParaRPr lang="en-US" altLang="ko-KR" spc="-20" dirty="0">
                <a:solidFill>
                  <a:schemeClr val="accent4"/>
                </a:solidFill>
              </a:endParaRPr>
            </a:p>
          </p:txBody>
        </p:sp>
        <p:sp>
          <p:nvSpPr>
            <p:cNvPr id="50" name="TextBox 49">
              <a:extLst>
                <a:ext uri="{FF2B5EF4-FFF2-40B4-BE49-F238E27FC236}">
                  <a16:creationId xmlns:a16="http://schemas.microsoft.com/office/drawing/2014/main" id="{5F2B84FA-D761-9ADC-EAD0-5896D905CEF2}"/>
                </a:ext>
              </a:extLst>
            </p:cNvPr>
            <p:cNvSpPr txBox="1"/>
            <p:nvPr/>
          </p:nvSpPr>
          <p:spPr>
            <a:xfrm>
              <a:off x="1294493" y="361793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51" name="TextBox 50">
              <a:extLst>
                <a:ext uri="{FF2B5EF4-FFF2-40B4-BE49-F238E27FC236}">
                  <a16:creationId xmlns:a16="http://schemas.microsoft.com/office/drawing/2014/main" id="{8D11A795-1BEB-BBD7-A819-BAC115EB4EFC}"/>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grpSp>
      <p:pic>
        <p:nvPicPr>
          <p:cNvPr id="6" name="그림 5" descr="만화 영화, 스크린샷, 실내이(가) 표시된 사진&#10;&#10;자동 생성된 설명">
            <a:extLst>
              <a:ext uri="{FF2B5EF4-FFF2-40B4-BE49-F238E27FC236}">
                <a16:creationId xmlns:a16="http://schemas.microsoft.com/office/drawing/2014/main" id="{28F51407-E74F-767A-D2BC-455556D8E3CA}"/>
              </a:ext>
            </a:extLst>
          </p:cNvPr>
          <p:cNvPicPr>
            <a:picLocks noChangeAspect="1"/>
          </p:cNvPicPr>
          <p:nvPr/>
        </p:nvPicPr>
        <p:blipFill rotWithShape="1">
          <a:blip r:embed="rId2"/>
          <a:srcRect t="19653" b="2669"/>
          <a:stretch/>
        </p:blipFill>
        <p:spPr>
          <a:xfrm>
            <a:off x="333374" y="5784600"/>
            <a:ext cx="6191250" cy="3453063"/>
          </a:xfrm>
          <a:prstGeom prst="rect">
            <a:avLst/>
          </a:prstGeom>
        </p:spPr>
      </p:pic>
    </p:spTree>
    <p:extLst>
      <p:ext uri="{BB962C8B-B14F-4D97-AF65-F5344CB8AC3E}">
        <p14:creationId xmlns:p14="http://schemas.microsoft.com/office/powerpoint/2010/main" val="3197152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91D333D-B6E6-427D-AAF9-AA5D8C1FFA1D}"/>
              </a:ext>
            </a:extLst>
          </p:cNvPr>
          <p:cNvCxnSpPr>
            <a:cxnSpLocks/>
          </p:cNvCxnSpPr>
          <p:nvPr/>
        </p:nvCxnSpPr>
        <p:spPr>
          <a:xfrm>
            <a:off x="1957388" y="1281113"/>
            <a:ext cx="0" cy="514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8" name="직사각형 7">
            <a:extLst>
              <a:ext uri="{FF2B5EF4-FFF2-40B4-BE49-F238E27FC236}">
                <a16:creationId xmlns:a16="http://schemas.microsoft.com/office/drawing/2014/main" id="{89C35351-381E-4D04-9B28-AE252072A85E}"/>
              </a:ext>
            </a:extLst>
          </p:cNvPr>
          <p:cNvSpPr/>
          <p:nvPr/>
        </p:nvSpPr>
        <p:spPr>
          <a:xfrm>
            <a:off x="333374" y="9005498"/>
            <a:ext cx="4567236"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p>
        </p:txBody>
      </p:sp>
      <p:sp>
        <p:nvSpPr>
          <p:cNvPr id="6" name="TextBox 5">
            <a:extLst>
              <a:ext uri="{FF2B5EF4-FFF2-40B4-BE49-F238E27FC236}">
                <a16:creationId xmlns:a16="http://schemas.microsoft.com/office/drawing/2014/main" id="{4A8BC2DF-4F18-4848-9326-C5A29BEB8529}"/>
              </a:ext>
            </a:extLst>
          </p:cNvPr>
          <p:cNvSpPr txBox="1"/>
          <p:nvPr/>
        </p:nvSpPr>
        <p:spPr>
          <a:xfrm>
            <a:off x="333373" y="6524333"/>
            <a:ext cx="5191023"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r>
              <a:rPr lang="en-US" altLang="ko-KR" dirty="0"/>
              <a:t>[ </a:t>
            </a:r>
            <a:r>
              <a:rPr lang="ko-KR" altLang="en-US" dirty="0"/>
              <a:t>유통</a:t>
            </a:r>
            <a:r>
              <a:rPr lang="en-US" altLang="ko-KR" dirty="0"/>
              <a:t>·</a:t>
            </a:r>
            <a:r>
              <a:rPr lang="ko-KR" altLang="en-US" dirty="0"/>
              <a:t>소비재업계의 블록체인 기반 디지털 공급망 활용 방향</a:t>
            </a:r>
            <a:r>
              <a:rPr lang="en-US" altLang="ko-KR" dirty="0"/>
              <a:t> ]</a:t>
            </a:r>
          </a:p>
        </p:txBody>
      </p:sp>
      <p:sp>
        <p:nvSpPr>
          <p:cNvPr id="81" name="직사각형 80">
            <a:extLst>
              <a:ext uri="{FF2B5EF4-FFF2-40B4-BE49-F238E27FC236}">
                <a16:creationId xmlns:a16="http://schemas.microsoft.com/office/drawing/2014/main" id="{2BF2455F-1153-0AFD-E6A0-7BCDE7A2CCF8}"/>
              </a:ext>
            </a:extLst>
          </p:cNvPr>
          <p:cNvSpPr/>
          <p:nvPr/>
        </p:nvSpPr>
        <p:spPr>
          <a:xfrm>
            <a:off x="333373" y="7008406"/>
            <a:ext cx="2994027" cy="1997092"/>
          </a:xfrm>
          <a:prstGeom prst="rect">
            <a:avLst/>
          </a:prstGeom>
          <a:solidFill>
            <a:srgbClr val="E0F3F8"/>
          </a:solidFill>
          <a:ln>
            <a:noFill/>
          </a:ln>
          <a:effectLst/>
        </p:spPr>
        <p:style>
          <a:lnRef idx="1">
            <a:schemeClr val="accent1"/>
          </a:lnRef>
          <a:fillRef idx="3">
            <a:schemeClr val="accent1"/>
          </a:fillRef>
          <a:effectRef idx="2">
            <a:schemeClr val="accent1"/>
          </a:effectRef>
          <a:fontRef idx="minor">
            <a:schemeClr val="lt1"/>
          </a:fontRef>
        </p:style>
        <p:txBody>
          <a:bodyPr lIns="144000" tIns="108000" rIns="108000" bIns="108000" rtlCol="0" anchor="t"/>
          <a:lstStyle/>
          <a:p>
            <a:pPr hangingPunct="0">
              <a:lnSpc>
                <a:spcPct val="113000"/>
              </a:lnSpc>
              <a:spcBef>
                <a:spcPts val="200"/>
              </a:spcBef>
              <a:spcAft>
                <a:spcPts val="100"/>
              </a:spcAft>
              <a:defRPr/>
            </a:pPr>
            <a:endParaRPr lang="en-US" altLang="ko-KR" sz="900" dirty="0">
              <a:ln>
                <a:solidFill>
                  <a:prstClr val="white">
                    <a:lumMod val="50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hangingPunct="0">
              <a:lnSpc>
                <a:spcPct val="113000"/>
              </a:lnSpc>
              <a:spcBef>
                <a:spcPts val="200"/>
              </a:spcBef>
              <a:spcAft>
                <a:spcPts val="100"/>
              </a:spcAft>
              <a:defRPr/>
            </a:pPr>
            <a:endParaRPr lang="en-US" altLang="ko-KR" sz="900" dirty="0">
              <a:ln>
                <a:solidFill>
                  <a:prstClr val="white">
                    <a:lumMod val="50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hangingPunct="0">
              <a:lnSpc>
                <a:spcPct val="113000"/>
              </a:lnSpc>
              <a:spcBef>
                <a:spcPts val="200"/>
              </a:spcBef>
              <a:spcAft>
                <a:spcPts val="100"/>
              </a:spcAft>
              <a:defRPr/>
            </a:pPr>
            <a:endParaRPr lang="en-US" altLang="ko-KR" sz="900" dirty="0">
              <a:ln>
                <a:solidFill>
                  <a:prstClr val="white">
                    <a:lumMod val="50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sp>
        <p:nvSpPr>
          <p:cNvPr id="83" name="직사각형 82">
            <a:extLst>
              <a:ext uri="{FF2B5EF4-FFF2-40B4-BE49-F238E27FC236}">
                <a16:creationId xmlns:a16="http://schemas.microsoft.com/office/drawing/2014/main" id="{D915210F-8C2C-92DD-CDEA-0876D7D803AA}"/>
              </a:ext>
            </a:extLst>
          </p:cNvPr>
          <p:cNvSpPr/>
          <p:nvPr/>
        </p:nvSpPr>
        <p:spPr>
          <a:xfrm>
            <a:off x="425336" y="7972562"/>
            <a:ext cx="2808000" cy="972000"/>
          </a:xfrm>
          <a:prstGeom prst="rect">
            <a:avLst/>
          </a:prstGeom>
          <a:solidFill>
            <a:schemeClr val="bg1"/>
          </a:solidFill>
          <a:ln>
            <a:solidFill>
              <a:srgbClr val="AADEEC"/>
            </a:solidFill>
          </a:ln>
          <a:effectLst/>
        </p:spPr>
        <p:style>
          <a:lnRef idx="1">
            <a:schemeClr val="accent1"/>
          </a:lnRef>
          <a:fillRef idx="3">
            <a:schemeClr val="accent1"/>
          </a:fillRef>
          <a:effectRef idx="2">
            <a:schemeClr val="accent1"/>
          </a:effectRef>
          <a:fontRef idx="minor">
            <a:schemeClr val="lt1"/>
          </a:fontRef>
        </p:style>
        <p:txBody>
          <a:bodyPr lIns="86400" rIns="36000" rtlCol="0" anchor="ctr"/>
          <a:lstStyle/>
          <a:p>
            <a:pPr algn="l">
              <a:lnSpc>
                <a:spcPct val="105000"/>
              </a:lnSpc>
              <a:spcAft>
                <a:spcPts val="200"/>
              </a:spcAft>
            </a:pPr>
            <a:r>
              <a:rPr lang="ko-KR" altLang="en-US" sz="900" b="1"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식품</a:t>
            </a:r>
            <a:r>
              <a:rPr lang="en-US" altLang="ko-KR" sz="900" b="1"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b="1"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유통업계 </a:t>
            </a:r>
            <a:r>
              <a:rPr lang="en-US" altLang="ko-KR" sz="900" b="1"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월마트</a:t>
            </a: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까르푸</a:t>
            </a: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네슬레</a:t>
            </a: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돌 등 글로벌 기업은 </a:t>
            </a: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IBM ‘</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푸드 트러스트</a:t>
            </a: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(Food Trust)’ </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시스템을 적극적으로 도입하여 식품 유통 이력 관리에 활용 중</a:t>
            </a:r>
          </a:p>
        </p:txBody>
      </p:sp>
      <p:sp>
        <p:nvSpPr>
          <p:cNvPr id="98" name="사각형: 둥근 모서리 97">
            <a:extLst>
              <a:ext uri="{FF2B5EF4-FFF2-40B4-BE49-F238E27FC236}">
                <a16:creationId xmlns:a16="http://schemas.microsoft.com/office/drawing/2014/main" id="{477C442F-0A39-A26D-1B63-ABBEED6B7AC2}"/>
              </a:ext>
            </a:extLst>
          </p:cNvPr>
          <p:cNvSpPr/>
          <p:nvPr/>
        </p:nvSpPr>
        <p:spPr>
          <a:xfrm>
            <a:off x="425336" y="7095629"/>
            <a:ext cx="2808000" cy="320842"/>
          </a:xfrm>
          <a:prstGeom prst="roundRect">
            <a:avLst>
              <a:gd name="adj" fmla="val 50000"/>
            </a:avLst>
          </a:prstGeom>
          <a:solidFill>
            <a:srgbClr val="57BF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5725" marR="0" lvl="0" algn="ctr" defTabSz="914400" rtl="0" eaLnBrk="1" fontAlgn="auto" latinLnBrk="0" hangingPunct="1">
              <a:lnSpc>
                <a:spcPct val="100000"/>
              </a:lnSpc>
              <a:spcBef>
                <a:spcPts val="0"/>
              </a:spcBef>
              <a:buClrTx/>
              <a:buSzTx/>
              <a:buFontTx/>
              <a:buNone/>
              <a:tabLst/>
              <a:defRPr/>
            </a:pPr>
            <a:r>
              <a:rPr kumimoji="0" lang="ko-KR" altLang="en-US" sz="1100" b="1" i="0" u="none" strike="noStrike" kern="1200" cap="none" spc="0" normalizeH="0" baseline="0" noProof="0" dirty="0">
                <a:ln>
                  <a:solidFill>
                    <a:srgbClr val="1E49E2">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제품 유통 이력 추적 </a:t>
            </a:r>
            <a:endParaRPr kumimoji="0" lang="en-US" altLang="ko-KR" sz="1400" b="0" i="0" u="none" strike="noStrike" kern="1200" cap="none" spc="0" normalizeH="0" baseline="0" noProof="0" dirty="0">
              <a:ln>
                <a:solidFill>
                  <a:srgbClr val="1E49E2">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9" name="TextBox 108">
            <a:extLst>
              <a:ext uri="{FF2B5EF4-FFF2-40B4-BE49-F238E27FC236}">
                <a16:creationId xmlns:a16="http://schemas.microsoft.com/office/drawing/2014/main" id="{7A92CCEF-0F7F-2644-47AD-6B9D03283067}"/>
              </a:ext>
            </a:extLst>
          </p:cNvPr>
          <p:cNvSpPr txBox="1"/>
          <p:nvPr/>
        </p:nvSpPr>
        <p:spPr>
          <a:xfrm>
            <a:off x="425336" y="7446774"/>
            <a:ext cx="2808000" cy="523733"/>
          </a:xfrm>
          <a:prstGeom prst="rect">
            <a:avLst/>
          </a:prstGeom>
          <a:noFill/>
        </p:spPr>
        <p:txBody>
          <a:bodyPr wrap="square">
            <a:spAutoFit/>
          </a:bodyPr>
          <a:lstStyle/>
          <a:p>
            <a:pPr marL="0" marR="0" lvl="0" indent="0" algn="l" defTabSz="914400" rtl="0" eaLnBrk="1" fontAlgn="auto" latinLnBrk="0" hangingPunct="1">
              <a:lnSpc>
                <a:spcPct val="105000"/>
              </a:lnSpc>
              <a:spcBef>
                <a:spcPts val="0"/>
              </a:spcBef>
              <a:spcAft>
                <a:spcPts val="200"/>
              </a:spcAft>
              <a:buClrTx/>
              <a:buSzTx/>
              <a:buFontTx/>
              <a:buNone/>
              <a:tabLst/>
              <a:defRPr/>
            </a:pPr>
            <a:r>
              <a:rPr kumimoji="0" lang="ko-KR" altLang="en-US"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식품 원재료의 재배 과정부터 중간 유통</a:t>
            </a:r>
            <a:r>
              <a:rPr kumimoji="0" lang="en-US" altLang="ko-KR"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최종 소매까지 모든 이력을 블록체인으로 기록</a:t>
            </a:r>
            <a:r>
              <a:rPr kumimoji="0" lang="en-US" altLang="ko-KR"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식품의 안전성 보장 및 폐기물 최소화 도모</a:t>
            </a:r>
            <a:endParaRPr kumimoji="0" lang="en-US" altLang="ko-KR"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4" name="직사각형 113">
            <a:extLst>
              <a:ext uri="{FF2B5EF4-FFF2-40B4-BE49-F238E27FC236}">
                <a16:creationId xmlns:a16="http://schemas.microsoft.com/office/drawing/2014/main" id="{1108C638-4ED9-1F3C-9E6F-6DBFB6236B6A}"/>
              </a:ext>
            </a:extLst>
          </p:cNvPr>
          <p:cNvSpPr/>
          <p:nvPr/>
        </p:nvSpPr>
        <p:spPr>
          <a:xfrm>
            <a:off x="3530598" y="7016750"/>
            <a:ext cx="2994027" cy="1988446"/>
          </a:xfrm>
          <a:prstGeom prst="rect">
            <a:avLst/>
          </a:prstGeom>
          <a:solidFill>
            <a:srgbClr val="E0F3F8"/>
          </a:solidFill>
          <a:ln>
            <a:noFill/>
          </a:ln>
          <a:effectLst/>
        </p:spPr>
        <p:style>
          <a:lnRef idx="1">
            <a:schemeClr val="accent1"/>
          </a:lnRef>
          <a:fillRef idx="3">
            <a:schemeClr val="accent1"/>
          </a:fillRef>
          <a:effectRef idx="2">
            <a:schemeClr val="accent1"/>
          </a:effectRef>
          <a:fontRef idx="minor">
            <a:schemeClr val="lt1"/>
          </a:fontRef>
        </p:style>
        <p:txBody>
          <a:bodyPr lIns="144000" tIns="108000" rIns="108000" bIns="108000" rtlCol="0" anchor="t"/>
          <a:lstStyle/>
          <a:p>
            <a:pPr hangingPunct="0">
              <a:lnSpc>
                <a:spcPct val="113000"/>
              </a:lnSpc>
              <a:spcBef>
                <a:spcPts val="200"/>
              </a:spcBef>
              <a:spcAft>
                <a:spcPts val="100"/>
              </a:spcAft>
              <a:defRPr/>
            </a:pPr>
            <a:endParaRPr lang="en-US" altLang="ko-KR" sz="900" dirty="0">
              <a:ln>
                <a:solidFill>
                  <a:prstClr val="white">
                    <a:lumMod val="50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hangingPunct="0">
              <a:lnSpc>
                <a:spcPct val="113000"/>
              </a:lnSpc>
              <a:spcBef>
                <a:spcPts val="200"/>
              </a:spcBef>
              <a:spcAft>
                <a:spcPts val="100"/>
              </a:spcAft>
              <a:defRPr/>
            </a:pPr>
            <a:endParaRPr lang="en-US" altLang="ko-KR" sz="900" dirty="0">
              <a:ln>
                <a:solidFill>
                  <a:prstClr val="white">
                    <a:lumMod val="50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hangingPunct="0">
              <a:lnSpc>
                <a:spcPct val="113000"/>
              </a:lnSpc>
              <a:spcBef>
                <a:spcPts val="200"/>
              </a:spcBef>
              <a:spcAft>
                <a:spcPts val="100"/>
              </a:spcAft>
              <a:defRPr/>
            </a:pPr>
            <a:endParaRPr lang="en-US" altLang="ko-KR" sz="900" dirty="0">
              <a:ln>
                <a:solidFill>
                  <a:prstClr val="white">
                    <a:lumMod val="50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sp>
        <p:nvSpPr>
          <p:cNvPr id="115" name="직사각형 114">
            <a:extLst>
              <a:ext uri="{FF2B5EF4-FFF2-40B4-BE49-F238E27FC236}">
                <a16:creationId xmlns:a16="http://schemas.microsoft.com/office/drawing/2014/main" id="{718179DF-B75D-0237-E7E4-D34D457F89CB}"/>
              </a:ext>
            </a:extLst>
          </p:cNvPr>
          <p:cNvSpPr/>
          <p:nvPr/>
        </p:nvSpPr>
        <p:spPr>
          <a:xfrm>
            <a:off x="3622561" y="7972563"/>
            <a:ext cx="2808000" cy="972000"/>
          </a:xfrm>
          <a:prstGeom prst="rect">
            <a:avLst/>
          </a:prstGeom>
          <a:solidFill>
            <a:schemeClr val="bg1"/>
          </a:solidFill>
          <a:ln>
            <a:solidFill>
              <a:srgbClr val="AADEEC"/>
            </a:solidFill>
          </a:ln>
          <a:effectLst/>
        </p:spPr>
        <p:style>
          <a:lnRef idx="1">
            <a:schemeClr val="accent1"/>
          </a:lnRef>
          <a:fillRef idx="3">
            <a:schemeClr val="accent1"/>
          </a:fillRef>
          <a:effectRef idx="2">
            <a:schemeClr val="accent1"/>
          </a:effectRef>
          <a:fontRef idx="minor">
            <a:schemeClr val="lt1"/>
          </a:fontRef>
        </p:style>
        <p:txBody>
          <a:bodyPr lIns="86400" rIns="36000" rtlCol="0" anchor="ctr"/>
          <a:lstStyle/>
          <a:p>
            <a:pPr algn="l">
              <a:lnSpc>
                <a:spcPct val="105000"/>
              </a:lnSpc>
              <a:spcAft>
                <a:spcPts val="200"/>
              </a:spcAft>
            </a:pPr>
            <a:r>
              <a:rPr lang="ko-KR" altLang="en-US" sz="900" b="1"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럭셔리 </a:t>
            </a:r>
            <a:r>
              <a:rPr lang="en-US" altLang="ko-KR" sz="900" b="1"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 </a:t>
            </a: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LVMH, </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프라다 등 럭셔리 기업은 제품의 가품 여부를 판별할 수 있는 </a:t>
            </a: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아우라</a:t>
            </a: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 블록체인 컨소시엄 구축</a:t>
            </a:r>
            <a:endPar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endParaRPr>
          </a:p>
          <a:p>
            <a:pPr algn="l">
              <a:lnSpc>
                <a:spcPct val="105000"/>
              </a:lnSpc>
              <a:spcAft>
                <a:spcPts val="200"/>
              </a:spcAft>
            </a:pPr>
            <a:r>
              <a:rPr lang="ko-KR" altLang="en-US" sz="900" b="1"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와인 </a:t>
            </a:r>
            <a:r>
              <a:rPr lang="en-US" altLang="ko-KR" sz="900" b="1"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수천만 원을 호가하는 프리미엄 와인에 대한 소유권을 블록체인 기반의 디지털 </a:t>
            </a: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NFT(</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대체불가토큰</a:t>
            </a:r>
            <a:r>
              <a:rPr lang="en-US" altLang="ko-KR"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rgbClr val="1E49E2">
                      <a:alpha val="0"/>
                    </a:srgbClr>
                  </a:solidFill>
                </a:ln>
                <a:solidFill>
                  <a:schemeClr val="tx1"/>
                </a:solidFill>
                <a:latin typeface="KoPub돋움체 Medium" panose="02020603020101020101" pitchFamily="18" charset="-127"/>
                <a:ea typeface="KoPub돋움체 Medium" panose="02020603020101020101" pitchFamily="18" charset="-127"/>
              </a:rPr>
              <a:t>보증서로 거래하도록 하여 가품 리스크를 줄이고 거래 편의성을 증대</a:t>
            </a:r>
          </a:p>
        </p:txBody>
      </p:sp>
      <p:sp>
        <p:nvSpPr>
          <p:cNvPr id="113" name="TextBox 112">
            <a:extLst>
              <a:ext uri="{FF2B5EF4-FFF2-40B4-BE49-F238E27FC236}">
                <a16:creationId xmlns:a16="http://schemas.microsoft.com/office/drawing/2014/main" id="{14AAAA22-08C8-1CF2-2656-7030A8BC5FD0}"/>
              </a:ext>
            </a:extLst>
          </p:cNvPr>
          <p:cNvSpPr txBox="1"/>
          <p:nvPr/>
        </p:nvSpPr>
        <p:spPr>
          <a:xfrm>
            <a:off x="3622561" y="7443816"/>
            <a:ext cx="2808000" cy="523733"/>
          </a:xfrm>
          <a:prstGeom prst="rect">
            <a:avLst/>
          </a:prstGeom>
          <a:noFill/>
        </p:spPr>
        <p:txBody>
          <a:bodyPr wrap="square">
            <a:spAutoFit/>
          </a:bodyPr>
          <a:lstStyle/>
          <a:p>
            <a:pPr marL="0" marR="0" lvl="0" indent="0" algn="l" defTabSz="914400" rtl="0" eaLnBrk="1" fontAlgn="auto" latinLnBrk="0" hangingPunct="1">
              <a:lnSpc>
                <a:spcPct val="105000"/>
              </a:lnSpc>
              <a:spcBef>
                <a:spcPts val="0"/>
              </a:spcBef>
              <a:spcAft>
                <a:spcPts val="200"/>
              </a:spcAft>
              <a:buClrTx/>
              <a:buSzTx/>
              <a:buFontTx/>
              <a:buNone/>
              <a:tabLst/>
              <a:defRPr/>
            </a:pPr>
            <a:r>
              <a:rPr kumimoji="0" lang="ko-KR" altLang="en-US"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제품의 정품 인증에 블록체인의 위</a:t>
            </a:r>
            <a:r>
              <a:rPr kumimoji="0" lang="en-US" altLang="ko-KR"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변조 방지 기능 활용</a:t>
            </a:r>
            <a:r>
              <a:rPr kumimoji="0" lang="en-US" altLang="ko-KR"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고가 제품을 주로 취급하는 럭셔리업계</a:t>
            </a:r>
            <a:r>
              <a:rPr kumimoji="0" lang="en-US" altLang="ko-KR"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와인</a:t>
            </a:r>
            <a:r>
              <a:rPr kumimoji="0" lang="en-US" altLang="ko-KR"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rPr>
              <a:t>위스키 등 하이엔드 주류업계에서 활용 </a:t>
            </a:r>
            <a:endParaRPr kumimoji="0" lang="en-US" altLang="ko-KR" sz="900" b="1"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21" name="그룹 20">
            <a:extLst>
              <a:ext uri="{FF2B5EF4-FFF2-40B4-BE49-F238E27FC236}">
                <a16:creationId xmlns:a16="http://schemas.microsoft.com/office/drawing/2014/main" id="{77AEE47E-DA58-4866-296A-5E9124A84E86}"/>
              </a:ext>
            </a:extLst>
          </p:cNvPr>
          <p:cNvGrpSpPr/>
          <p:nvPr/>
        </p:nvGrpSpPr>
        <p:grpSpPr>
          <a:xfrm>
            <a:off x="162169" y="3069752"/>
            <a:ext cx="1813778" cy="2138081"/>
            <a:chOff x="162169" y="1816262"/>
            <a:chExt cx="1813778" cy="2138081"/>
          </a:xfrm>
        </p:grpSpPr>
        <p:sp>
          <p:nvSpPr>
            <p:cNvPr id="22" name="TextBox 21">
              <a:extLst>
                <a:ext uri="{FF2B5EF4-FFF2-40B4-BE49-F238E27FC236}">
                  <a16:creationId xmlns:a16="http://schemas.microsoft.com/office/drawing/2014/main" id="{86BE7C52-C6D6-E350-B45C-18CBD94A7CEC}"/>
                </a:ext>
              </a:extLst>
            </p:cNvPr>
            <p:cNvSpPr txBox="1"/>
            <p:nvPr/>
          </p:nvSpPr>
          <p:spPr>
            <a:xfrm>
              <a:off x="1427843" y="334234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23" name="TextBox 22">
              <a:extLst>
                <a:ext uri="{FF2B5EF4-FFF2-40B4-BE49-F238E27FC236}">
                  <a16:creationId xmlns:a16="http://schemas.microsoft.com/office/drawing/2014/main" id="{90EBF62B-987A-9170-7EDA-FCAF7D4C386A}"/>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24" name="TextBox 23">
              <a:extLst>
                <a:ext uri="{FF2B5EF4-FFF2-40B4-BE49-F238E27FC236}">
                  <a16:creationId xmlns:a16="http://schemas.microsoft.com/office/drawing/2014/main" id="{4195058C-E38E-B794-BFC5-FD9C61B4E44C}"/>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latin typeface="KoPub돋움체 Medium" panose="00000600000000000000" pitchFamily="2" charset="-127"/>
                  <a:ea typeface="KoPub돋움체 Medium" panose="00000600000000000000" pitchFamily="2" charset="-127"/>
                </a:rPr>
                <a:t>유통 과정 전반을 추적</a:t>
              </a:r>
              <a:r>
                <a:rPr lang="en-US" altLang="ko-KR" spc="-20" dirty="0">
                  <a:solidFill>
                    <a:schemeClr val="accent4"/>
                  </a:solidFill>
                  <a:latin typeface="KoPub돋움체 Medium" panose="00000600000000000000" pitchFamily="2" charset="-127"/>
                  <a:ea typeface="KoPub돋움체 Medium" panose="00000600000000000000" pitchFamily="2" charset="-127"/>
                </a:rPr>
                <a:t>·</a:t>
              </a:r>
              <a:r>
                <a:rPr lang="ko-KR" altLang="en-US" spc="-20" dirty="0">
                  <a:solidFill>
                    <a:schemeClr val="accent4"/>
                  </a:solidFill>
                  <a:latin typeface="KoPub돋움체 Medium" panose="00000600000000000000" pitchFamily="2" charset="-127"/>
                  <a:ea typeface="KoPub돋움체 Medium" panose="00000600000000000000" pitchFamily="2" charset="-127"/>
                </a:rPr>
                <a:t>모니터링하며</a:t>
              </a:r>
              <a:br>
                <a:rPr lang="en-US" altLang="ko-KR" spc="-20" dirty="0">
                  <a:solidFill>
                    <a:schemeClr val="accent4"/>
                  </a:solidFill>
                  <a:latin typeface="KoPub돋움체 Medium" panose="00000600000000000000" pitchFamily="2" charset="-127"/>
                  <a:ea typeface="KoPub돋움체 Medium" panose="00000600000000000000" pitchFamily="2" charset="-127"/>
                </a:rPr>
              </a:br>
              <a:r>
                <a:rPr lang="ko-KR" altLang="en-US" spc="-20" dirty="0">
                  <a:solidFill>
                    <a:schemeClr val="accent4"/>
                  </a:solidFill>
                  <a:latin typeface="KoPub돋움체 Medium" panose="00000600000000000000" pitchFamily="2" charset="-127"/>
                  <a:ea typeface="KoPub돋움체 Medium" panose="00000600000000000000" pitchFamily="2" charset="-127"/>
                </a:rPr>
                <a:t>공급망 투명성을 높이려는 기업들의 니즈가 확대되며 블록체인 기술이 재조명</a:t>
              </a:r>
              <a:endParaRPr lang="en-US" altLang="ko-KR" spc="-20" dirty="0">
                <a:solidFill>
                  <a:schemeClr val="accent4"/>
                </a:solidFill>
                <a:latin typeface="KoPub돋움체 Medium" panose="00000600000000000000" pitchFamily="2" charset="-127"/>
                <a:ea typeface="KoPub돋움체 Medium" panose="00000600000000000000" pitchFamily="2" charset="-127"/>
              </a:endParaRPr>
            </a:p>
          </p:txBody>
        </p:sp>
      </p:grpSp>
      <p:sp>
        <p:nvSpPr>
          <p:cNvPr id="10" name="Rectangle 5">
            <a:extLst>
              <a:ext uri="{FF2B5EF4-FFF2-40B4-BE49-F238E27FC236}">
                <a16:creationId xmlns:a16="http://schemas.microsoft.com/office/drawing/2014/main" id="{320E1726-9EAC-3D78-2F81-C818817CF6A9}"/>
              </a:ext>
            </a:extLst>
          </p:cNvPr>
          <p:cNvSpPr>
            <a:spLocks noChangeArrowheads="1"/>
          </p:cNvSpPr>
          <p:nvPr/>
        </p:nvSpPr>
        <p:spPr bwMode="auto">
          <a:xfrm>
            <a:off x="2097088" y="1243536"/>
            <a:ext cx="4427537" cy="7504224"/>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[Supply]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퍼스트마일부터 라스트마일까지</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디지털 공급망 전환</a:t>
            </a:r>
            <a:endParaRPr lang="en-US" altLang="ko-KR" sz="900" b="1" dirty="0">
              <a:ln>
                <a:solidFill>
                  <a:srgbClr val="1E49E2">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코로나</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19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팬데믹에 따른 글로벌 공급망 붕괴로 수많은 기업이 혼란을 겪은 이후</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적지 않은 기업이 디지털 공급망 구축의 중요성을 인지하고 공급망의 유연성</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효율성</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가시성을 높이는 데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나서고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폭발적으로 증가하는 온라인 주문은 공급망 효율화에 대한 기업들의 수요를 자극하고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유통</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소비재업계에서도 디지털 공급망 구축의 기본이 되는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D&amp;A</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부터 블록체인</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로봇</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AI</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까지 다양한 기술에 관심을 보이는 모습이다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(1) </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가시성 확보 위한 공급망의 디지털 전환과 블록체인 기술의 재조명 </a:t>
            </a:r>
            <a:endParaRPr lang="en-US" altLang="ko-KR" sz="1100" dirty="0">
              <a:ln>
                <a:solidFill>
                  <a:srgbClr val="1E49E2">
                    <a:alpha val="0"/>
                  </a:srgb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블록체인은 수년 전부터 공급망의 가시성을 제공하고 공급망 관리에 효율을 높이는 대표적인 기술로 꼽힌다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유통</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식품업계에서는 유통 이력 추적 기능에 중점을 두고 블록체인 기술 도입을 검토 중이다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제품 유통 과정을 실시간으로 모니터링하여</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손실을 최소화하며 고객 신뢰도를 제고하기 위함이다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식품은 유통 과정 중 변질되기 쉬운 특성상 리콜 후 전량 폐기되는 일이 빈번하게 발생하는데</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블록체인으로 이 같은 비효율적인 절차를 줄일 수 있기 때문이다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블록체인 공급망에서는 공급망 역추적으로 문제 발생 지점을 정확하고 신속하게 파악할 수 있으며</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해당 지점을 통과한 제품만을 선별하는 것이 가능하다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유통</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식품업계의 블록체인 공급망 시장은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IBM, SAP,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마이크로소프트</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등 글로벌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IT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기업이 주도하며 솔루션 개발 및 비즈니스를 전개하고 있는 상황이다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월마트</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까르푸 등 글로벌 유통 기업과 네슬레</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돌</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(Dole)</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과 같은 글로벌 식품 기업은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IBM</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과 협력하여 식품 블록체인 공급망 솔루션인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IBM Food Trust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프로그램을 도입하고 자사 공급망 관리의 효율성을 높여 나가고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한편</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스타벅스는 커피 원두의 유통</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판매 과정에서 가시성을 높이기 위해 마이크로소프트의 손을 잡았다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p>
        </p:txBody>
      </p:sp>
      <p:grpSp>
        <p:nvGrpSpPr>
          <p:cNvPr id="4" name="그룹 3">
            <a:extLst>
              <a:ext uri="{FF2B5EF4-FFF2-40B4-BE49-F238E27FC236}">
                <a16:creationId xmlns:a16="http://schemas.microsoft.com/office/drawing/2014/main" id="{A8487D8F-0086-41CA-D8D8-8D6975166CBE}"/>
              </a:ext>
            </a:extLst>
          </p:cNvPr>
          <p:cNvGrpSpPr/>
          <p:nvPr/>
        </p:nvGrpSpPr>
        <p:grpSpPr>
          <a:xfrm>
            <a:off x="4039507" y="483367"/>
            <a:ext cx="2485203" cy="141605"/>
            <a:chOff x="323851" y="483367"/>
            <a:chExt cx="2485203" cy="141605"/>
          </a:xfrm>
        </p:grpSpPr>
        <p:grpSp>
          <p:nvGrpSpPr>
            <p:cNvPr id="5" name="그룹 4">
              <a:extLst>
                <a:ext uri="{FF2B5EF4-FFF2-40B4-BE49-F238E27FC236}">
                  <a16:creationId xmlns:a16="http://schemas.microsoft.com/office/drawing/2014/main" id="{8630A926-2ACA-026B-981E-9864D0DDB9EB}"/>
                </a:ext>
              </a:extLst>
            </p:cNvPr>
            <p:cNvGrpSpPr/>
            <p:nvPr/>
          </p:nvGrpSpPr>
          <p:grpSpPr>
            <a:xfrm>
              <a:off x="323851" y="483367"/>
              <a:ext cx="622667" cy="141605"/>
              <a:chOff x="1719989" y="637987"/>
              <a:chExt cx="622667" cy="141605"/>
            </a:xfrm>
          </p:grpSpPr>
          <p:sp>
            <p:nvSpPr>
              <p:cNvPr id="16" name="object 25">
                <a:extLst>
                  <a:ext uri="{FF2B5EF4-FFF2-40B4-BE49-F238E27FC236}">
                    <a16:creationId xmlns:a16="http://schemas.microsoft.com/office/drawing/2014/main" id="{38DA820B-47B7-B96E-FD00-1733B9D55A60}"/>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17" name="object 22">
                <a:extLst>
                  <a:ext uri="{FF2B5EF4-FFF2-40B4-BE49-F238E27FC236}">
                    <a16:creationId xmlns:a16="http://schemas.microsoft.com/office/drawing/2014/main" id="{D5A40FF3-F2CC-1EEC-E03F-EB8BAC01F362}"/>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7" name="그룹 6">
              <a:extLst>
                <a:ext uri="{FF2B5EF4-FFF2-40B4-BE49-F238E27FC236}">
                  <a16:creationId xmlns:a16="http://schemas.microsoft.com/office/drawing/2014/main" id="{189DFF86-B7F2-92F4-E40A-47D83BFC91AD}"/>
                </a:ext>
              </a:extLst>
            </p:cNvPr>
            <p:cNvGrpSpPr/>
            <p:nvPr/>
          </p:nvGrpSpPr>
          <p:grpSpPr>
            <a:xfrm>
              <a:off x="952173" y="483367"/>
              <a:ext cx="1856881" cy="141605"/>
              <a:chOff x="1159698" y="939005"/>
              <a:chExt cx="1856881" cy="141605"/>
            </a:xfrm>
          </p:grpSpPr>
          <p:sp>
            <p:nvSpPr>
              <p:cNvPr id="9" name="object 23">
                <a:extLst>
                  <a:ext uri="{FF2B5EF4-FFF2-40B4-BE49-F238E27FC236}">
                    <a16:creationId xmlns:a16="http://schemas.microsoft.com/office/drawing/2014/main" id="{361D487E-2B5D-A66A-74BD-9005DA18C11D}"/>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11" name="object 25">
                <a:extLst>
                  <a:ext uri="{FF2B5EF4-FFF2-40B4-BE49-F238E27FC236}">
                    <a16:creationId xmlns:a16="http://schemas.microsoft.com/office/drawing/2014/main" id="{E252098B-662F-4549-3196-E7A689361556}"/>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12" name="object 26">
                <a:extLst>
                  <a:ext uri="{FF2B5EF4-FFF2-40B4-BE49-F238E27FC236}">
                    <a16:creationId xmlns:a16="http://schemas.microsoft.com/office/drawing/2014/main" id="{3E63C5C7-DF51-5254-4C1D-F75E4A28C2DD}"/>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13" name="object 22">
                <a:extLst>
                  <a:ext uri="{FF2B5EF4-FFF2-40B4-BE49-F238E27FC236}">
                    <a16:creationId xmlns:a16="http://schemas.microsoft.com/office/drawing/2014/main" id="{2967CC46-DC0F-9417-AEE7-3B588EC694B5}"/>
                  </a:ext>
                </a:extLst>
              </p:cNvPr>
              <p:cNvSpPr txBox="1"/>
              <p:nvPr/>
            </p:nvSpPr>
            <p:spPr>
              <a:xfrm>
                <a:off x="116215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4" name="object 22">
                <a:extLst>
                  <a:ext uri="{FF2B5EF4-FFF2-40B4-BE49-F238E27FC236}">
                    <a16:creationId xmlns:a16="http://schemas.microsoft.com/office/drawing/2014/main" id="{4623985C-5989-8BED-499D-24BD4D138771}"/>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15" name="object 22">
                <a:extLst>
                  <a:ext uri="{FF2B5EF4-FFF2-40B4-BE49-F238E27FC236}">
                    <a16:creationId xmlns:a16="http://schemas.microsoft.com/office/drawing/2014/main" id="{D834F2A4-788A-A135-9EA9-4015505CD974}"/>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sp>
        <p:nvSpPr>
          <p:cNvPr id="19" name="사각형: 둥근 모서리 18">
            <a:extLst>
              <a:ext uri="{FF2B5EF4-FFF2-40B4-BE49-F238E27FC236}">
                <a16:creationId xmlns:a16="http://schemas.microsoft.com/office/drawing/2014/main" id="{A73606D9-9C66-8AF1-40D6-AE799870FE74}"/>
              </a:ext>
            </a:extLst>
          </p:cNvPr>
          <p:cNvSpPr/>
          <p:nvPr/>
        </p:nvSpPr>
        <p:spPr>
          <a:xfrm>
            <a:off x="3613705" y="7095629"/>
            <a:ext cx="2808000" cy="320842"/>
          </a:xfrm>
          <a:prstGeom prst="roundRect">
            <a:avLst>
              <a:gd name="adj" fmla="val 50000"/>
            </a:avLst>
          </a:prstGeom>
          <a:solidFill>
            <a:srgbClr val="57BF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5725" marR="0" lvl="0" algn="ctr" defTabSz="914400" rtl="0" eaLnBrk="1" fontAlgn="auto" latinLnBrk="0" hangingPunct="1">
              <a:lnSpc>
                <a:spcPct val="100000"/>
              </a:lnSpc>
              <a:spcBef>
                <a:spcPts val="0"/>
              </a:spcBef>
              <a:buClrTx/>
              <a:buSzTx/>
              <a:buFontTx/>
              <a:buNone/>
              <a:tabLst/>
              <a:defRPr/>
            </a:pPr>
            <a:r>
              <a:rPr kumimoji="0" lang="ko-KR" altLang="en-US" sz="1100" b="1" i="0" u="none" strike="noStrike" kern="1200" cap="none" spc="0" normalizeH="0" baseline="0" noProof="0" dirty="0">
                <a:ln>
                  <a:solidFill>
                    <a:srgbClr val="1E49E2">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제품 보증</a:t>
            </a:r>
            <a:r>
              <a:rPr kumimoji="0" lang="en-US" altLang="ko-KR" sz="1100" b="1" i="0" u="none" strike="noStrike" kern="1200" cap="none" spc="0" normalizeH="0" baseline="0" noProof="0" dirty="0">
                <a:ln>
                  <a:solidFill>
                    <a:srgbClr val="1E49E2">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1200" cap="none" spc="0" normalizeH="0" baseline="0" noProof="0" dirty="0">
                <a:ln>
                  <a:solidFill>
                    <a:srgbClr val="1E49E2">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정품 인증 </a:t>
            </a:r>
          </a:p>
        </p:txBody>
      </p:sp>
      <p:pic>
        <p:nvPicPr>
          <p:cNvPr id="25" name="그림 24" descr="디자인, 그래픽, 상징, 폰트이(가) 표시된 사진&#10;&#10;자동 생성된 설명">
            <a:extLst>
              <a:ext uri="{FF2B5EF4-FFF2-40B4-BE49-F238E27FC236}">
                <a16:creationId xmlns:a16="http://schemas.microsoft.com/office/drawing/2014/main" id="{0BD74358-B079-D75B-3689-5E13BAC4E02C}"/>
              </a:ext>
            </a:extLst>
          </p:cNvPr>
          <p:cNvPicPr>
            <a:picLocks noChangeAspect="1"/>
          </p:cNvPicPr>
          <p:nvPr/>
        </p:nvPicPr>
        <p:blipFill>
          <a:blip r:embed="rId2"/>
          <a:stretch>
            <a:fillRect/>
          </a:stretch>
        </p:blipFill>
        <p:spPr>
          <a:xfrm>
            <a:off x="3793077" y="7144048"/>
            <a:ext cx="256410" cy="256410"/>
          </a:xfrm>
          <a:prstGeom prst="rect">
            <a:avLst/>
          </a:prstGeom>
        </p:spPr>
      </p:pic>
      <p:pic>
        <p:nvPicPr>
          <p:cNvPr id="27" name="그림 26" descr="그래픽, 상징, 원, 폰트이(가) 표시된 사진&#10;&#10;자동 생성된 설명">
            <a:extLst>
              <a:ext uri="{FF2B5EF4-FFF2-40B4-BE49-F238E27FC236}">
                <a16:creationId xmlns:a16="http://schemas.microsoft.com/office/drawing/2014/main" id="{DC8778D4-86FA-8C2C-60F1-4434D23763F0}"/>
              </a:ext>
            </a:extLst>
          </p:cNvPr>
          <p:cNvPicPr>
            <a:picLocks noChangeAspect="1"/>
          </p:cNvPicPr>
          <p:nvPr/>
        </p:nvPicPr>
        <p:blipFill>
          <a:blip r:embed="rId3"/>
          <a:stretch>
            <a:fillRect/>
          </a:stretch>
        </p:blipFill>
        <p:spPr>
          <a:xfrm>
            <a:off x="601833" y="7134865"/>
            <a:ext cx="243963" cy="249340"/>
          </a:xfrm>
          <a:prstGeom prst="rect">
            <a:avLst/>
          </a:prstGeom>
        </p:spPr>
      </p:pic>
    </p:spTree>
    <p:extLst>
      <p:ext uri="{BB962C8B-B14F-4D97-AF65-F5344CB8AC3E}">
        <p14:creationId xmlns:p14="http://schemas.microsoft.com/office/powerpoint/2010/main" val="1816733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2116835B-34DC-4BEA-8CC6-17E71D25996E}"/>
              </a:ext>
            </a:extLst>
          </p:cNvPr>
          <p:cNvSpPr>
            <a:spLocks noChangeArrowheads="1"/>
          </p:cNvSpPr>
          <p:nvPr/>
        </p:nvSpPr>
        <p:spPr bwMode="auto">
          <a:xfrm>
            <a:off x="2097088" y="1243535"/>
            <a:ext cx="4427537" cy="7885578"/>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고가 제품을 취급하는 하이엔드 주류</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럭셔리업</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계에서는 제품의 정품 보증</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차원에서 블록체인 기술을 이용하고 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블록체인을 통해 제품의 정품 인증이 이뤄지도록 한 방식으로</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블록체인이 가진</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위</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변조가 불가능한 특성을 활용했다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대표적으로 한 병에 수천만원을 호가하는 파인 와인 섹터에서도 블록체인을 활용한 정품 인증에 관심을 보이고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위조가 불가능한 블록체인 기반 디지털 보증서와 이를 거래할 수 있는 마켓플레이스는 와인업계 그리고 와인 구매자가 가진 고질적인 문제인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진품 보증</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과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운송</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보관</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이슈에 대한 해결책을 제시한다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와인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NFT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마켓플레이스에서 소비자는 실물 와인과 매칭되는 가품 우려가 없는 보증서를 구매하고</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필요한 시기에 실물 와인으로 교환할 수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원할 경우 재판매 하거나 선물할 수도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소비자가 구매한 실물 와인은 마켓플레이스가 보유한 창고나 보안시설에 보관되므로</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소비자는 잦은 이동과 잘못된 보관으로 와인 품질이 저하될 가능성에 대한 걱정을 덜 수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이 같은 방식으로 운영되는 대표적인 블록체인 기반의 와인 마켓플레이스로 해외에서는 블록바</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(BlockBar),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큐레이티드</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(Crurated)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등이 있으며 국내에서는 와넥스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블링커스의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뱅크오브와인</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등이 등장해 파인 와인 유통의 판도를 흔드는 중이다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럭셔리업계에서는 명품 브랜드를 필두로 블록체인 기술 도입이 확대되기 시작해 이제는 고가 시계 브랜드도 블록체인을 받아들이고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스위스 명품 시계 브랜드 바쉐론 콘스탄틴</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(Vacheron Constantin),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브라이틀링</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(Breitling),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오데마피게</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(Audemars Piguet)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등은 아리아니</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(Arianee)</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라고 불리는 블록체인 컨소시엄을 설립했다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아리아니는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LVMH,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프라다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(Prada),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까르띠에</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(Cartier)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등이 합작해서 만든 아우라</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(Aura)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컨소시엄과 유사한 개념으로</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시계 고유 번호가 등록된 인증서를 발행해줌으로써 정가품을 가려낸다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파네라이</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바쉐론 콘스탄틴 등 럭셔리 워치메이커는 아리아니와 파트너십을 통해 빈티지 타임피스나 리미티드 제품에 대해 블록체인 기반 인증을 확대 적용 중인 것으로 알려졌다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유통</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소비재산업 공급망에서 블록체인의 응용 분야는 아직도 무궁무진하다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특히 최근 의약품</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신선식품 등 온도 관리가 필수적으로 수반되어야 하는 제품 유통에는 콜드체인 물류가 중요한데</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블록체인은 콜드체인 운송 과정에서 온도를 모니터링하고 이상 온도가 감지될 경우 즉각적으로 대처하기 위한 용도로도 활용되고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또 패션업계에서는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ESG(Environmental</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·Social·Governance)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관점에서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각종 원단</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부자재 생산부터 유통에 이르는 프로세스를 모니터링하기 위한 수단으로서 활용되는 경우도 존재한다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예컨대 전 세계 다이아몬드 시장을 석권하고 있는 드비어스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(De Beers)</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2022</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년 블록체인 기반 추적 플랫폼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트랙커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(Tracr)’</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를 론칭했는데</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다이아몬드 원석의 흠을 지속 식별</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추적하는 데 활용하는 한편 다이아몬드 불법 채굴에 대한 소비자 우려를 잠재워 신뢰도를 높이겠다는 포부이다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p>
          <a:p>
            <a:pPr algn="di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이처럼 유통</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소비재업계에서 블록체인 기술 도입 및 생태계 참여가 기업의 경쟁력 중 하나로 자리잡을 미래도 멀지 않은 것으로 보인다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블록체인 공급망은 처음 등장했던</a:t>
            </a:r>
          </a:p>
        </p:txBody>
      </p:sp>
      <p:grpSp>
        <p:nvGrpSpPr>
          <p:cNvPr id="19" name="그룹 18">
            <a:extLst>
              <a:ext uri="{FF2B5EF4-FFF2-40B4-BE49-F238E27FC236}">
                <a16:creationId xmlns:a16="http://schemas.microsoft.com/office/drawing/2014/main" id="{0BA70301-8AFA-1D51-372F-BDFB6DD2EEEB}"/>
              </a:ext>
            </a:extLst>
          </p:cNvPr>
          <p:cNvGrpSpPr/>
          <p:nvPr/>
        </p:nvGrpSpPr>
        <p:grpSpPr>
          <a:xfrm>
            <a:off x="162169" y="4111787"/>
            <a:ext cx="1813778" cy="2061881"/>
            <a:chOff x="162169" y="1816262"/>
            <a:chExt cx="1813778" cy="2061881"/>
          </a:xfrm>
        </p:grpSpPr>
        <p:sp>
          <p:nvSpPr>
            <p:cNvPr id="20" name="TextBox 19">
              <a:extLst>
                <a:ext uri="{FF2B5EF4-FFF2-40B4-BE49-F238E27FC236}">
                  <a16:creationId xmlns:a16="http://schemas.microsoft.com/office/drawing/2014/main" id="{6807AE26-48EE-D4F3-92CD-5A9B952184CA}"/>
                </a:ext>
              </a:extLst>
            </p:cNvPr>
            <p:cNvSpPr txBox="1"/>
            <p:nvPr/>
          </p:nvSpPr>
          <p:spPr>
            <a:xfrm>
              <a:off x="1427843" y="326614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21" name="TextBox 20">
              <a:extLst>
                <a:ext uri="{FF2B5EF4-FFF2-40B4-BE49-F238E27FC236}">
                  <a16:creationId xmlns:a16="http://schemas.microsoft.com/office/drawing/2014/main" id="{AE320579-D19B-D184-8FEC-F2E14AE69936}"/>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22" name="TextBox 21">
              <a:extLst>
                <a:ext uri="{FF2B5EF4-FFF2-40B4-BE49-F238E27FC236}">
                  <a16:creationId xmlns:a16="http://schemas.microsoft.com/office/drawing/2014/main" id="{E56B43DB-0A6B-15A8-D852-CBBCF583B253}"/>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블록체인의 위</a:t>
              </a:r>
              <a:r>
                <a:rPr lang="en-US" altLang="ko-KR" spc="-20" dirty="0">
                  <a:solidFill>
                    <a:schemeClr val="accent4"/>
                  </a:solidFill>
                  <a:latin typeface="KoPub돋움체 Medium" panose="00000600000000000000" pitchFamily="2" charset="-127"/>
                  <a:ea typeface="KoPub돋움체 Medium" panose="00000600000000000000" pitchFamily="2" charset="-127"/>
                </a:rPr>
                <a:t>·</a:t>
              </a:r>
              <a:r>
                <a:rPr lang="ko-KR" altLang="en-US" spc="-20" dirty="0">
                  <a:solidFill>
                    <a:schemeClr val="accent4"/>
                  </a:solidFill>
                  <a:latin typeface="KoPub돋움체 Medium" panose="00000600000000000000" pitchFamily="2" charset="-127"/>
                  <a:ea typeface="KoPub돋움체 Medium" panose="00000600000000000000" pitchFamily="2" charset="-127"/>
                </a:rPr>
                <a:t>변조가 불가능한 특성을 활용해 럭셔리</a:t>
              </a:r>
              <a:r>
                <a:rPr lang="en-US" altLang="ko-KR" spc="-20" dirty="0">
                  <a:solidFill>
                    <a:schemeClr val="accent4"/>
                  </a:solidFill>
                  <a:latin typeface="KoPub돋움체 Medium" panose="00000600000000000000" pitchFamily="2" charset="-127"/>
                  <a:ea typeface="KoPub돋움체 Medium" panose="00000600000000000000" pitchFamily="2" charset="-127"/>
                </a:rPr>
                <a:t>·</a:t>
              </a:r>
              <a:r>
                <a:rPr lang="ko-KR" altLang="en-US" spc="-20" dirty="0">
                  <a:solidFill>
                    <a:schemeClr val="accent4"/>
                  </a:solidFill>
                  <a:latin typeface="KoPub돋움체 Medium" panose="00000600000000000000" pitchFamily="2" charset="-127"/>
                  <a:ea typeface="KoPub돋움체 Medium" panose="00000600000000000000" pitchFamily="2" charset="-127"/>
                </a:rPr>
                <a:t>와인업계에서는</a:t>
              </a:r>
              <a:endParaRPr lang="en-US" altLang="ko-KR" spc="-20" dirty="0">
                <a:solidFill>
                  <a:schemeClr val="accent4"/>
                </a:solidFill>
                <a:latin typeface="KoPub돋움체 Medium" panose="00000600000000000000" pitchFamily="2" charset="-127"/>
                <a:ea typeface="KoPub돋움체 Medium" panose="00000600000000000000" pitchFamily="2" charset="-127"/>
              </a:endParaRPr>
            </a:p>
            <a:p>
              <a:r>
                <a:rPr lang="ko-KR" altLang="en-US" spc="-20" dirty="0">
                  <a:solidFill>
                    <a:schemeClr val="accent4"/>
                  </a:solidFill>
                  <a:latin typeface="KoPub돋움체 Medium" panose="00000600000000000000" pitchFamily="2" charset="-127"/>
                  <a:ea typeface="KoPub돋움체 Medium" panose="00000600000000000000" pitchFamily="2" charset="-127"/>
                </a:rPr>
                <a:t>정품 인증 목적으로 활용</a:t>
              </a:r>
              <a:endParaRPr lang="en-US" altLang="ko-KR" spc="-20" dirty="0">
                <a:solidFill>
                  <a:schemeClr val="accent4"/>
                </a:solidFill>
              </a:endParaRPr>
            </a:p>
          </p:txBody>
        </p:sp>
      </p:grpSp>
      <p:cxnSp>
        <p:nvCxnSpPr>
          <p:cNvPr id="9" name="직선 연결선 8">
            <a:extLst>
              <a:ext uri="{FF2B5EF4-FFF2-40B4-BE49-F238E27FC236}">
                <a16:creationId xmlns:a16="http://schemas.microsoft.com/office/drawing/2014/main" id="{2F9F1F62-1A29-A714-7231-DDD2749DB0E0}"/>
              </a:ext>
            </a:extLst>
          </p:cNvPr>
          <p:cNvCxnSpPr>
            <a:cxnSpLocks/>
          </p:cNvCxnSpPr>
          <p:nvPr/>
        </p:nvCxnSpPr>
        <p:spPr>
          <a:xfrm>
            <a:off x="1957388" y="1281113"/>
            <a:ext cx="0" cy="795655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 name="그룹 1">
            <a:extLst>
              <a:ext uri="{FF2B5EF4-FFF2-40B4-BE49-F238E27FC236}">
                <a16:creationId xmlns:a16="http://schemas.microsoft.com/office/drawing/2014/main" id="{82032901-45AE-8C4D-B3CB-0A8648B5D37D}"/>
              </a:ext>
            </a:extLst>
          </p:cNvPr>
          <p:cNvGrpSpPr/>
          <p:nvPr/>
        </p:nvGrpSpPr>
        <p:grpSpPr>
          <a:xfrm>
            <a:off x="333375" y="483367"/>
            <a:ext cx="2485203" cy="141605"/>
            <a:chOff x="323851" y="483367"/>
            <a:chExt cx="2485203" cy="141605"/>
          </a:xfrm>
        </p:grpSpPr>
        <p:grpSp>
          <p:nvGrpSpPr>
            <p:cNvPr id="3" name="그룹 2">
              <a:extLst>
                <a:ext uri="{FF2B5EF4-FFF2-40B4-BE49-F238E27FC236}">
                  <a16:creationId xmlns:a16="http://schemas.microsoft.com/office/drawing/2014/main" id="{149877B8-B972-DDC5-ECBA-1E7AEDC1C02C}"/>
                </a:ext>
              </a:extLst>
            </p:cNvPr>
            <p:cNvGrpSpPr/>
            <p:nvPr/>
          </p:nvGrpSpPr>
          <p:grpSpPr>
            <a:xfrm>
              <a:off x="323851" y="483367"/>
              <a:ext cx="622667" cy="141605"/>
              <a:chOff x="1719989" y="637987"/>
              <a:chExt cx="622667" cy="141605"/>
            </a:xfrm>
          </p:grpSpPr>
          <p:sp>
            <p:nvSpPr>
              <p:cNvPr id="13" name="object 25">
                <a:extLst>
                  <a:ext uri="{FF2B5EF4-FFF2-40B4-BE49-F238E27FC236}">
                    <a16:creationId xmlns:a16="http://schemas.microsoft.com/office/drawing/2014/main" id="{04A2B5D3-D06A-D185-B10C-8FA3413A81F8}"/>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14" name="object 22">
                <a:extLst>
                  <a:ext uri="{FF2B5EF4-FFF2-40B4-BE49-F238E27FC236}">
                    <a16:creationId xmlns:a16="http://schemas.microsoft.com/office/drawing/2014/main" id="{093379D1-15C5-1A40-91ED-A564E76B3C31}"/>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5" name="그룹 4">
              <a:extLst>
                <a:ext uri="{FF2B5EF4-FFF2-40B4-BE49-F238E27FC236}">
                  <a16:creationId xmlns:a16="http://schemas.microsoft.com/office/drawing/2014/main" id="{2037EE8D-0C09-45B8-ABDB-650680FC20FD}"/>
                </a:ext>
              </a:extLst>
            </p:cNvPr>
            <p:cNvGrpSpPr/>
            <p:nvPr/>
          </p:nvGrpSpPr>
          <p:grpSpPr>
            <a:xfrm>
              <a:off x="952173" y="483367"/>
              <a:ext cx="1856881" cy="141605"/>
              <a:chOff x="1159698" y="939005"/>
              <a:chExt cx="1856881" cy="141605"/>
            </a:xfrm>
          </p:grpSpPr>
          <p:sp>
            <p:nvSpPr>
              <p:cNvPr id="6" name="object 23">
                <a:extLst>
                  <a:ext uri="{FF2B5EF4-FFF2-40B4-BE49-F238E27FC236}">
                    <a16:creationId xmlns:a16="http://schemas.microsoft.com/office/drawing/2014/main" id="{1A483555-A29F-F048-FCD4-0C2F88BC074F}"/>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7" name="object 25">
                <a:extLst>
                  <a:ext uri="{FF2B5EF4-FFF2-40B4-BE49-F238E27FC236}">
                    <a16:creationId xmlns:a16="http://schemas.microsoft.com/office/drawing/2014/main" id="{479B6059-5ED3-0AA1-D260-DE67F12EED24}"/>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8" name="object 26">
                <a:extLst>
                  <a:ext uri="{FF2B5EF4-FFF2-40B4-BE49-F238E27FC236}">
                    <a16:creationId xmlns:a16="http://schemas.microsoft.com/office/drawing/2014/main" id="{6280795F-1D4E-15F1-8D2F-B23AED42E872}"/>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10" name="object 22">
                <a:extLst>
                  <a:ext uri="{FF2B5EF4-FFF2-40B4-BE49-F238E27FC236}">
                    <a16:creationId xmlns:a16="http://schemas.microsoft.com/office/drawing/2014/main" id="{847B1019-59F8-2237-5ACE-1851FD7E0969}"/>
                  </a:ext>
                </a:extLst>
              </p:cNvPr>
              <p:cNvSpPr txBox="1"/>
              <p:nvPr/>
            </p:nvSpPr>
            <p:spPr>
              <a:xfrm>
                <a:off x="116215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1" name="object 22">
                <a:extLst>
                  <a:ext uri="{FF2B5EF4-FFF2-40B4-BE49-F238E27FC236}">
                    <a16:creationId xmlns:a16="http://schemas.microsoft.com/office/drawing/2014/main" id="{2ECDFEE2-0562-CB12-A030-73C2362ABE92}"/>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12" name="object 22">
                <a:extLst>
                  <a:ext uri="{FF2B5EF4-FFF2-40B4-BE49-F238E27FC236}">
                    <a16:creationId xmlns:a16="http://schemas.microsoft.com/office/drawing/2014/main" id="{D7A72D9E-D155-7DDC-1203-DDA13EB85244}"/>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spTree>
    <p:extLst>
      <p:ext uri="{BB962C8B-B14F-4D97-AF65-F5344CB8AC3E}">
        <p14:creationId xmlns:p14="http://schemas.microsoft.com/office/powerpoint/2010/main" val="427258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2116835B-34DC-4BEA-8CC6-17E71D25996E}"/>
              </a:ext>
            </a:extLst>
          </p:cNvPr>
          <p:cNvSpPr>
            <a:spLocks noChangeArrowheads="1"/>
          </p:cNvSpPr>
          <p:nvPr/>
        </p:nvSpPr>
        <p:spPr bwMode="auto">
          <a:xfrm>
            <a:off x="2089370" y="1243535"/>
            <a:ext cx="4427537" cy="7994128"/>
          </a:xfrm>
          <a:prstGeom prst="rect">
            <a:avLst/>
          </a:prstGeom>
          <a:noFill/>
          <a:ln w="12700">
            <a:noFill/>
            <a:miter lim="800000"/>
            <a:headEnd/>
            <a:tailEnd/>
          </a:ln>
        </p:spPr>
        <p:txBody>
          <a:bodyPr lIns="0" tIns="0" rIns="0" bIns="44450"/>
          <a:lstStyle/>
          <a:p>
            <a:pPr marR="0" lvl="0" indent="0" algn="just" defTabSz="520700" eaLnBrk="0" fontAlgn="auto" hangingPunct="0">
              <a:lnSpc>
                <a:spcPct val="125000"/>
              </a:lnSpc>
              <a:spcBef>
                <a:spcPts val="600"/>
              </a:spcBef>
              <a:spcAft>
                <a:spcPts val="600"/>
              </a:spcAft>
              <a:buClrTx/>
              <a:buSzTx/>
              <a:buFontTx/>
              <a:buNone/>
              <a:tabLs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당시 상당수 기업의 관심을 받았으나</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최근 로봇 등 공급망의 속도를 높여주는 기술에 보다 관심이 쏠리면서 기업의 투자에서 우선순위가 다소 낮아진 것이 사실이다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그러나 미국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FDA(Food and Drug Administration,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식품의약국</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가</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고위험군 식품 유통 이력에 대한 전자기록 관리 의무화를 추진하는 등 외부 규제환경 변화가 감지되고</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안전성</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성분에 대한 소비자 우려 또한 높아지며 유통</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소비재 기업은 책임있는 공급망 구축에 힘을 실어야 할 때이다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단기적 효율보다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안정</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에 중점을 두고 리스크 관리를 위한 전략적 대안을 마련할 필요가 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endParaRPr lang="en-US" altLang="ko-KR" sz="105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endParaRPr>
          </a:p>
          <a:p>
            <a:pPr marR="0" lvl="0" indent="0" algn="just" defTabSz="520700" eaLnBrk="0" fontAlgn="auto" hangingPunct="0">
              <a:lnSpc>
                <a:spcPct val="125000"/>
              </a:lnSpc>
              <a:spcBef>
                <a:spcPts val="1000"/>
              </a:spcBef>
              <a:spcAft>
                <a:spcPts val="600"/>
              </a:spcAft>
              <a:buClrTx/>
              <a:buSzTx/>
              <a:buFontTx/>
              <a:buNone/>
              <a:tabLst/>
              <a:defRPr/>
            </a:pPr>
            <a:r>
              <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(2) AI</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와 로봇 기술의 전쟁터</a:t>
            </a:r>
            <a:r>
              <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 물류 자동화 시장 </a:t>
            </a:r>
            <a:endPar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물류는 단순 상품의 운반을 넘어 기업의 핵심 경쟁력으로 부상하고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이커머스 시장의 성장</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인건비 상승 등의 요인으로 기업들의 물류 자동화 움직임이 점차 가속화되고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이를 위한 물류 프로세스 고도화는 이제 유통</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소비재 기업이 당면한 주요 과제로 떠올랐다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특히 물류센터 내부의 자동화 도입 움직임이 거세다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시장조사기관 마켓앤마켓</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(MarketsandMarkets)</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에 따르면 글로벌 물류</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자동화 시장 규모는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2023</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년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327</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억 달러에서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2028</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년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512</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억 달러로 연평균 성장률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9.4%</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를 기록하며 성장할 것으로 전망된다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자동화 풀필먼트 센터를 보유한 기업은 보다 많은 상품을 처리할 수 있어 효율성을 제고할 수 있을 뿐 아니라 공급업체에 풀필먼트 서비스를 제공하며 추가적인 수익을 창출할 수 있기 때문이다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또한 수요 예측 및 재고 관리의 효율화를 높일 수 있다는 이점도 존재한다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p>
          <a:p>
            <a:pPr marL="0" marR="0" lvl="0" indent="0" algn="di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로봇과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D&amp;A,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클라우드</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AI</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를</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결합하여 완전한 물류센터 자동화를 이루고자 하는 기업들의 움직임 역시 활발한 가운데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로봇과 인공지능은 물류센터 자동화의 핵심 기술로 여겨진다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특히 물류센터 내부 이송</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피킹</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(Picking),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소팅</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(Sorting)</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과 같은</a:t>
            </a:r>
            <a:endParaRPr lang="en-US" altLang="ko-KR" sz="1050" dirty="0">
              <a:ln>
                <a:solidFill>
                  <a:srgbClr val="1E49E2">
                    <a:alpha val="0"/>
                  </a:srgbClr>
                </a:solidFill>
              </a:ln>
              <a:solidFill>
                <a:srgbClr val="000000"/>
              </a:solidFill>
              <a:highlight>
                <a:srgbClr val="FFFF00"/>
              </a:highlight>
              <a:latin typeface="KoPub돋움체 Medium" panose="02020603020101020101" pitchFamily="18" charset="-127"/>
              <a:ea typeface="KoPub돋움체 Medium" panose="02020603020101020101" pitchFamily="18" charset="-127"/>
            </a:endParaRPr>
          </a:p>
        </p:txBody>
      </p:sp>
      <p:cxnSp>
        <p:nvCxnSpPr>
          <p:cNvPr id="39" name="직선 연결선 38">
            <a:extLst>
              <a:ext uri="{FF2B5EF4-FFF2-40B4-BE49-F238E27FC236}">
                <a16:creationId xmlns:a16="http://schemas.microsoft.com/office/drawing/2014/main" id="{391D333D-B6E6-427D-AAF9-AA5D8C1FFA1D}"/>
              </a:ext>
            </a:extLst>
          </p:cNvPr>
          <p:cNvCxnSpPr>
            <a:cxnSpLocks/>
          </p:cNvCxnSpPr>
          <p:nvPr/>
        </p:nvCxnSpPr>
        <p:spPr>
          <a:xfrm>
            <a:off x="1957388" y="1281113"/>
            <a:ext cx="0" cy="5004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AC858A4-3779-77AC-61B7-F775FEA52B4A}"/>
              </a:ext>
            </a:extLst>
          </p:cNvPr>
          <p:cNvSpPr txBox="1"/>
          <p:nvPr/>
        </p:nvSpPr>
        <p:spPr>
          <a:xfrm>
            <a:off x="333374" y="6535073"/>
            <a:ext cx="2935606"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r>
              <a:rPr lang="en-US" altLang="ko-KR" dirty="0"/>
              <a:t>[ </a:t>
            </a:r>
            <a:r>
              <a:rPr lang="ko-KR" altLang="en-US" dirty="0"/>
              <a:t>글로벌 물류 자동화 시장 규모 추이 및 전망 </a:t>
            </a:r>
            <a:r>
              <a:rPr lang="en-US" altLang="ko-KR" dirty="0"/>
              <a:t>]</a:t>
            </a:r>
          </a:p>
        </p:txBody>
      </p:sp>
      <p:sp>
        <p:nvSpPr>
          <p:cNvPr id="6" name="직사각형 5">
            <a:extLst>
              <a:ext uri="{FF2B5EF4-FFF2-40B4-BE49-F238E27FC236}">
                <a16:creationId xmlns:a16="http://schemas.microsoft.com/office/drawing/2014/main" id="{BFF69075-23ED-13A0-C511-112E47B4C775}"/>
              </a:ext>
            </a:extLst>
          </p:cNvPr>
          <p:cNvSpPr/>
          <p:nvPr/>
        </p:nvSpPr>
        <p:spPr>
          <a:xfrm>
            <a:off x="333374" y="9005498"/>
            <a:ext cx="2841322"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MarketsandMarkets,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13" name="TextBox 12">
            <a:extLst>
              <a:ext uri="{FF2B5EF4-FFF2-40B4-BE49-F238E27FC236}">
                <a16:creationId xmlns:a16="http://schemas.microsoft.com/office/drawing/2014/main" id="{DE836FE9-BA9E-2481-6044-6A9C0218F4DE}"/>
              </a:ext>
            </a:extLst>
          </p:cNvPr>
          <p:cNvSpPr txBox="1"/>
          <p:nvPr/>
        </p:nvSpPr>
        <p:spPr>
          <a:xfrm>
            <a:off x="3145970" y="6535073"/>
            <a:ext cx="3091766"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r>
              <a:rPr lang="en-US" altLang="ko-KR" dirty="0"/>
              <a:t>[ </a:t>
            </a:r>
            <a:r>
              <a:rPr lang="ko-KR" altLang="en-US" dirty="0"/>
              <a:t>해외 주요 유통업체의 자동화 물류 투자 현황 </a:t>
            </a:r>
            <a:r>
              <a:rPr lang="en-US" altLang="ko-KR" dirty="0"/>
              <a:t>]</a:t>
            </a:r>
          </a:p>
        </p:txBody>
      </p:sp>
      <p:graphicFrame>
        <p:nvGraphicFramePr>
          <p:cNvPr id="14" name="표 5">
            <a:extLst>
              <a:ext uri="{FF2B5EF4-FFF2-40B4-BE49-F238E27FC236}">
                <a16:creationId xmlns:a16="http://schemas.microsoft.com/office/drawing/2014/main" id="{F313A587-762F-6F30-4AC0-A224CE09C894}"/>
              </a:ext>
            </a:extLst>
          </p:cNvPr>
          <p:cNvGraphicFramePr>
            <a:graphicFrameLocks noGrp="1"/>
          </p:cNvGraphicFramePr>
          <p:nvPr>
            <p:extLst>
              <p:ext uri="{D42A27DB-BD31-4B8C-83A1-F6EECF244321}">
                <p14:modId xmlns:p14="http://schemas.microsoft.com/office/powerpoint/2010/main" val="1276862698"/>
              </p:ext>
            </p:extLst>
          </p:nvPr>
        </p:nvGraphicFramePr>
        <p:xfrm>
          <a:off x="3145970" y="7052161"/>
          <a:ext cx="3370938" cy="1950553"/>
        </p:xfrm>
        <a:graphic>
          <a:graphicData uri="http://schemas.openxmlformats.org/drawingml/2006/table">
            <a:tbl>
              <a:tblPr>
                <a:tableStyleId>{073A0DAA-6AF3-43AB-8588-CEC1D06C72B9}</a:tableStyleId>
              </a:tblPr>
              <a:tblGrid>
                <a:gridCol w="558081">
                  <a:extLst>
                    <a:ext uri="{9D8B030D-6E8A-4147-A177-3AD203B41FA5}">
                      <a16:colId xmlns:a16="http://schemas.microsoft.com/office/drawing/2014/main" val="2573274789"/>
                    </a:ext>
                  </a:extLst>
                </a:gridCol>
                <a:gridCol w="2812857">
                  <a:extLst>
                    <a:ext uri="{9D8B030D-6E8A-4147-A177-3AD203B41FA5}">
                      <a16:colId xmlns:a16="http://schemas.microsoft.com/office/drawing/2014/main" val="2578185568"/>
                    </a:ext>
                  </a:extLst>
                </a:gridCol>
              </a:tblGrid>
              <a:tr h="216000">
                <a:tc>
                  <a:txBody>
                    <a:bodyPr/>
                    <a:lstStyle/>
                    <a:p>
                      <a:pPr marL="0" indent="0" algn="ctr" defTabSz="520700" rtl="0" eaLnBrk="0" latinLnBrk="0" hangingPunct="0">
                        <a:lnSpc>
                          <a:spcPct val="100000"/>
                        </a:lnSpc>
                        <a:spcBef>
                          <a:spcPts val="600"/>
                        </a:spcBef>
                        <a:spcAft>
                          <a:spcPts val="600"/>
                        </a:spcAft>
                        <a:buFontTx/>
                        <a:buNone/>
                        <a:defRPr/>
                      </a:pPr>
                      <a:r>
                        <a:rPr kumimoji="0" lang="ko-KR" altLang="en-US" sz="900" b="1"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기업명</a:t>
                      </a:r>
                    </a:p>
                  </a:txBody>
                  <a:tcPr marL="21600" marR="216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AADEEC"/>
                    </a:solidFill>
                  </a:tcPr>
                </a:tc>
                <a:tc>
                  <a:txBody>
                    <a:bodyPr/>
                    <a:lstStyle/>
                    <a:p>
                      <a:pPr marL="0" indent="0" algn="ctr" defTabSz="520700" rtl="0" eaLnBrk="0" latinLnBrk="0" hangingPunct="0">
                        <a:lnSpc>
                          <a:spcPct val="100000"/>
                        </a:lnSpc>
                        <a:spcBef>
                          <a:spcPts val="600"/>
                        </a:spcBef>
                        <a:spcAft>
                          <a:spcPts val="600"/>
                        </a:spcAft>
                        <a:buFontTx/>
                        <a:buNone/>
                        <a:defRPr/>
                      </a:pPr>
                      <a:r>
                        <a:rPr kumimoji="0" lang="ko-KR" altLang="en-US" sz="900" b="1"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투자 동향</a:t>
                      </a:r>
                    </a:p>
                  </a:txBody>
                  <a:tcPr marL="43200" marR="18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AADEEC"/>
                    </a:solidFill>
                  </a:tcPr>
                </a:tc>
                <a:extLst>
                  <a:ext uri="{0D108BD9-81ED-4DB2-BD59-A6C34878D82A}">
                    <a16:rowId xmlns:a16="http://schemas.microsoft.com/office/drawing/2014/main" val="1471034274"/>
                  </a:ext>
                </a:extLst>
              </a:tr>
              <a:tr h="393787">
                <a:tc>
                  <a:txBody>
                    <a:bodyPr/>
                    <a:lstStyle/>
                    <a:p>
                      <a:pPr marL="0" indent="0" algn="ctr" defTabSz="520700" rtl="0" eaLnBrk="0" latinLnBrk="0" hangingPunct="0">
                        <a:lnSpc>
                          <a:spcPct val="100000"/>
                        </a:lnSpc>
                        <a:spcBef>
                          <a:spcPts val="600"/>
                        </a:spcBef>
                        <a:spcAft>
                          <a:spcPts val="600"/>
                        </a:spcAft>
                        <a:buFontTx/>
                        <a:buNone/>
                        <a:defRPr/>
                      </a:pPr>
                      <a:r>
                        <a:rPr kumimoji="0" lang="en-US" altLang="ko-KR" sz="900" b="1"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Amazon</a:t>
                      </a:r>
                      <a:endParaRPr kumimoji="0" lang="ko-KR" altLang="en-US" sz="900" b="1"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21600" marR="216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Pct val="110000"/>
                        <a:buFont typeface="KoPub돋움체 Medium" panose="00000600000000000000" pitchFamily="2" charset="-127"/>
                        <a:buChar char="－"/>
                        <a:tabLst/>
                        <a:defRPr/>
                      </a:pP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’22</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9</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벨기에의 물류 자동화 설계</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제조 분야 전문업체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Cloostermans</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인수</a:t>
                      </a:r>
                    </a:p>
                  </a:txBody>
                  <a:tcPr marL="43200" marR="18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86369426"/>
                  </a:ext>
                </a:extLst>
              </a:tr>
              <a:tr h="648000">
                <a:tc>
                  <a:txBody>
                    <a:bodyPr/>
                    <a:lstStyle/>
                    <a:p>
                      <a:pPr marL="0" indent="0" algn="ctr" defTabSz="520700" rtl="0" eaLnBrk="0" latinLnBrk="0" hangingPunct="0">
                        <a:lnSpc>
                          <a:spcPct val="100000"/>
                        </a:lnSpc>
                        <a:spcBef>
                          <a:spcPts val="600"/>
                        </a:spcBef>
                        <a:spcAft>
                          <a:spcPts val="600"/>
                        </a:spcAft>
                        <a:buFontTx/>
                        <a:buNone/>
                        <a:defRPr/>
                      </a:pPr>
                      <a:r>
                        <a:rPr kumimoji="0" lang="en-US" altLang="ko-KR" sz="900" b="1"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Walmart</a:t>
                      </a:r>
                    </a:p>
                  </a:txBody>
                  <a:tcPr marL="21600" marR="216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5000"/>
                        </a:lnSpc>
                        <a:spcBef>
                          <a:spcPts val="0"/>
                        </a:spcBef>
                        <a:spcAft>
                          <a:spcPts val="200"/>
                        </a:spcAft>
                        <a:buClrTx/>
                        <a:buSzPct val="110000"/>
                        <a:buFont typeface="KoPub돋움체 Medium" panose="00000600000000000000" pitchFamily="2" charset="-127"/>
                        <a:buChar char="－"/>
                        <a:tabLst/>
                        <a:defRPr/>
                      </a:pP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자사 물류센터에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AI </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로봇 창고 자동화 시스템 도입 위해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’22</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6</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 로봇 전문업체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Symbotic</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에 투자</a:t>
                      </a:r>
                      <a:endPar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ct val="105000"/>
                        </a:lnSpc>
                        <a:spcBef>
                          <a:spcPts val="0"/>
                        </a:spcBef>
                        <a:spcAft>
                          <a:spcPts val="200"/>
                        </a:spcAft>
                        <a:buClrTx/>
                        <a:buSzPct val="110000"/>
                        <a:buFont typeface="KoPub돋움체 Medium" panose="00000600000000000000" pitchFamily="2" charset="-127"/>
                        <a:buChar char="－"/>
                        <a:tabLst/>
                        <a:defRPr/>
                      </a:pP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’22</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10</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로봇 풀필먼트 기술 보유한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Alert Innovation</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인수로 온라인 식료품 주문처리 능률 향상</a:t>
                      </a:r>
                    </a:p>
                  </a:txBody>
                  <a:tcPr marL="43200" marR="18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0745951"/>
                  </a:ext>
                </a:extLst>
              </a:tr>
              <a:tr h="387586">
                <a:tc>
                  <a:txBody>
                    <a:bodyPr/>
                    <a:lstStyle/>
                    <a:p>
                      <a:pPr marL="0" indent="0" algn="ctr" defTabSz="520700" rtl="0" eaLnBrk="0" latinLnBrk="0" hangingPunct="0">
                        <a:lnSpc>
                          <a:spcPct val="100000"/>
                        </a:lnSpc>
                        <a:spcBef>
                          <a:spcPts val="600"/>
                        </a:spcBef>
                        <a:spcAft>
                          <a:spcPts val="600"/>
                        </a:spcAft>
                        <a:buFontTx/>
                        <a:buNone/>
                        <a:defRPr/>
                      </a:pPr>
                      <a:r>
                        <a:rPr kumimoji="0" lang="en-US" altLang="ko-KR" sz="900" b="1"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Ocado</a:t>
                      </a:r>
                    </a:p>
                  </a:txBody>
                  <a:tcPr marL="21600" marR="216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Pct val="110000"/>
                        <a:buFont typeface="KoPub돋움체 Medium" panose="00000600000000000000" pitchFamily="2" charset="-127"/>
                        <a:buChar char="－"/>
                        <a:tabLst/>
                        <a:defRPr/>
                      </a:pP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’20</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11</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 미국 기반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AI </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기반 피킹 로봇 제조업체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Kindered Systems</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와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Haddington Dynamics</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를 인수</a:t>
                      </a:r>
                      <a:endPar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ct val="100000"/>
                        </a:lnSpc>
                        <a:spcBef>
                          <a:spcPts val="0"/>
                        </a:spcBef>
                        <a:spcAft>
                          <a:spcPts val="0"/>
                        </a:spcAft>
                        <a:buClrTx/>
                        <a:buSzPct val="110000"/>
                        <a:buFont typeface="KoPub돋움체 Medium" panose="00000600000000000000" pitchFamily="2" charset="-127"/>
                        <a:buChar char="－"/>
                        <a:tabLst/>
                        <a:defRPr/>
                      </a:pP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’23</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5</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월</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AMR(Autonomous Mobile Robot, </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자율이동로봇</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제조업체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6 River Systems</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를 인수 </a:t>
                      </a:r>
                    </a:p>
                  </a:txBody>
                  <a:tcPr marL="43200" marR="18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4313538"/>
                  </a:ext>
                </a:extLst>
              </a:tr>
            </a:tbl>
          </a:graphicData>
        </a:graphic>
      </p:graphicFrame>
      <p:sp>
        <p:nvSpPr>
          <p:cNvPr id="15" name="직사각형 14">
            <a:extLst>
              <a:ext uri="{FF2B5EF4-FFF2-40B4-BE49-F238E27FC236}">
                <a16:creationId xmlns:a16="http://schemas.microsoft.com/office/drawing/2014/main" id="{1601CFCA-E7BC-622F-5D95-110936579B83}"/>
              </a:ext>
            </a:extLst>
          </p:cNvPr>
          <p:cNvSpPr/>
          <p:nvPr/>
        </p:nvSpPr>
        <p:spPr>
          <a:xfrm>
            <a:off x="3145970" y="9005498"/>
            <a:ext cx="2460624"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PitchBook, SEC,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grpSp>
        <p:nvGrpSpPr>
          <p:cNvPr id="35" name="그룹 34">
            <a:extLst>
              <a:ext uri="{FF2B5EF4-FFF2-40B4-BE49-F238E27FC236}">
                <a16:creationId xmlns:a16="http://schemas.microsoft.com/office/drawing/2014/main" id="{AF66A0F5-18AD-0104-ACF3-337FBE76C950}"/>
              </a:ext>
            </a:extLst>
          </p:cNvPr>
          <p:cNvGrpSpPr/>
          <p:nvPr/>
        </p:nvGrpSpPr>
        <p:grpSpPr>
          <a:xfrm>
            <a:off x="162169" y="2854487"/>
            <a:ext cx="1795219" cy="2206661"/>
            <a:chOff x="162169" y="1816262"/>
            <a:chExt cx="1795219" cy="2206661"/>
          </a:xfrm>
        </p:grpSpPr>
        <p:sp>
          <p:nvSpPr>
            <p:cNvPr id="38" name="TextBox 37">
              <a:extLst>
                <a:ext uri="{FF2B5EF4-FFF2-40B4-BE49-F238E27FC236}">
                  <a16:creationId xmlns:a16="http://schemas.microsoft.com/office/drawing/2014/main" id="{51D5E525-AD63-9C73-D904-8A3B95323D06}"/>
                </a:ext>
              </a:extLst>
            </p:cNvPr>
            <p:cNvSpPr txBox="1"/>
            <p:nvPr/>
          </p:nvSpPr>
          <p:spPr>
            <a:xfrm>
              <a:off x="1427843" y="341092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40" name="TextBox 39">
              <a:extLst>
                <a:ext uri="{FF2B5EF4-FFF2-40B4-BE49-F238E27FC236}">
                  <a16:creationId xmlns:a16="http://schemas.microsoft.com/office/drawing/2014/main" id="{2ACC9A48-05C0-1D92-E871-6F63772FDDEB}"/>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41" name="TextBox 40">
              <a:extLst>
                <a:ext uri="{FF2B5EF4-FFF2-40B4-BE49-F238E27FC236}">
                  <a16:creationId xmlns:a16="http://schemas.microsoft.com/office/drawing/2014/main" id="{A7E0925E-308C-609D-0F7D-A944BF401E5E}"/>
                </a:ext>
              </a:extLst>
            </p:cNvPr>
            <p:cNvSpPr txBox="1"/>
            <p:nvPr/>
          </p:nvSpPr>
          <p:spPr>
            <a:xfrm>
              <a:off x="405765" y="2248598"/>
              <a:ext cx="1463697"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en-US" altLang="ko-KR" spc="-20" dirty="0">
                  <a:solidFill>
                    <a:schemeClr val="accent4"/>
                  </a:solidFill>
                </a:rPr>
                <a:t>AI,</a:t>
              </a:r>
              <a:r>
                <a:rPr lang="ko-KR" altLang="en-US" spc="-20" dirty="0">
                  <a:solidFill>
                    <a:schemeClr val="accent4"/>
                  </a:solidFill>
                </a:rPr>
                <a:t> 로봇</a:t>
              </a:r>
              <a:r>
                <a:rPr lang="en-US" altLang="ko-KR" spc="-20" dirty="0">
                  <a:solidFill>
                    <a:schemeClr val="accent4"/>
                  </a:solidFill>
                </a:rPr>
                <a:t>, </a:t>
              </a:r>
              <a:r>
                <a:rPr lang="ko-KR" altLang="en-US" spc="-20" dirty="0">
                  <a:solidFill>
                    <a:schemeClr val="accent4"/>
                  </a:solidFill>
                </a:rPr>
                <a:t>클라우드</a:t>
              </a:r>
              <a:r>
                <a:rPr lang="en-US" altLang="ko-KR" spc="-20" dirty="0">
                  <a:solidFill>
                    <a:schemeClr val="accent4"/>
                  </a:solidFill>
                </a:rPr>
                <a:t>, D&amp;A </a:t>
              </a:r>
              <a:r>
                <a:rPr lang="ko-KR" altLang="en-US" spc="-20" dirty="0">
                  <a:solidFill>
                    <a:schemeClr val="accent4"/>
                  </a:solidFill>
                </a:rPr>
                <a:t>등 첨단 </a:t>
              </a:r>
              <a:r>
                <a:rPr lang="en-US" altLang="ko-KR" spc="-20" dirty="0">
                  <a:solidFill>
                    <a:schemeClr val="accent4"/>
                  </a:solidFill>
                </a:rPr>
                <a:t>ICT</a:t>
              </a:r>
              <a:r>
                <a:rPr lang="ko-KR" altLang="en-US" spc="-20" dirty="0">
                  <a:solidFill>
                    <a:schemeClr val="accent4"/>
                  </a:solidFill>
                </a:rPr>
                <a:t>를 결합해</a:t>
              </a:r>
              <a:endParaRPr lang="en-US" altLang="ko-KR" spc="-20" dirty="0">
                <a:solidFill>
                  <a:schemeClr val="accent4"/>
                </a:solidFill>
              </a:endParaRPr>
            </a:p>
            <a:p>
              <a:r>
                <a:rPr lang="ko-KR" altLang="en-US" spc="-20" dirty="0">
                  <a:solidFill>
                    <a:schemeClr val="accent4"/>
                  </a:solidFill>
                </a:rPr>
                <a:t>제품 인식 </a:t>
              </a:r>
              <a:r>
                <a:rPr lang="en-US" altLang="ko-KR" spc="-20" dirty="0">
                  <a:solidFill>
                    <a:schemeClr val="accent4"/>
                  </a:solidFill>
                </a:rPr>
                <a:t>– </a:t>
              </a:r>
              <a:r>
                <a:rPr lang="ko-KR" altLang="en-US" spc="-20" dirty="0">
                  <a:solidFill>
                    <a:schemeClr val="accent4"/>
                  </a:solidFill>
                </a:rPr>
                <a:t>분류 </a:t>
              </a:r>
              <a:r>
                <a:rPr lang="en-US" altLang="ko-KR" spc="-20" dirty="0">
                  <a:solidFill>
                    <a:schemeClr val="accent4"/>
                  </a:solidFill>
                </a:rPr>
                <a:t>– </a:t>
              </a:r>
              <a:r>
                <a:rPr lang="ko-KR" altLang="en-US" spc="-20" dirty="0">
                  <a:solidFill>
                    <a:schemeClr val="accent4"/>
                  </a:solidFill>
                </a:rPr>
                <a:t>피킹 등 풀필먼트 과정의 자동화로 효율성 향상</a:t>
              </a:r>
              <a:endParaRPr lang="en-US" altLang="ko-KR" spc="-20" dirty="0">
                <a:solidFill>
                  <a:schemeClr val="accent4"/>
                </a:solidFill>
              </a:endParaRPr>
            </a:p>
          </p:txBody>
        </p:sp>
      </p:grpSp>
      <p:sp>
        <p:nvSpPr>
          <p:cNvPr id="33" name="TextBox 32">
            <a:extLst>
              <a:ext uri="{FF2B5EF4-FFF2-40B4-BE49-F238E27FC236}">
                <a16:creationId xmlns:a16="http://schemas.microsoft.com/office/drawing/2014/main" id="{11C9B8AA-906B-5106-A614-EF264DA22362}"/>
              </a:ext>
            </a:extLst>
          </p:cNvPr>
          <p:cNvSpPr txBox="1"/>
          <p:nvPr/>
        </p:nvSpPr>
        <p:spPr>
          <a:xfrm>
            <a:off x="1900197" y="8583833"/>
            <a:ext cx="597334" cy="253916"/>
          </a:xfrm>
          <a:prstGeom prst="rect">
            <a:avLst/>
          </a:prstGeom>
          <a:noFill/>
        </p:spPr>
        <p:txBody>
          <a:bodyPr wrap="square" rtlCol="0">
            <a:spAutoFit/>
          </a:bodyPr>
          <a:lstStyle/>
          <a:p>
            <a:pPr algn="ctr"/>
            <a:r>
              <a:rPr lang="en-US" altLang="ko-KR" sz="1050" b="1" dirty="0">
                <a:ln>
                  <a:solidFill>
                    <a:srgbClr val="1E49E2">
                      <a:alpha val="0"/>
                    </a:srgbClr>
                  </a:solidFill>
                </a:ln>
                <a:latin typeface="KoPub돋움체 Medium" panose="02020603020101020101" pitchFamily="18" charset="-127"/>
                <a:ea typeface="KoPub돋움체 Medium" panose="02020603020101020101" pitchFamily="18" charset="-127"/>
              </a:rPr>
              <a:t>2028</a:t>
            </a:r>
            <a:endParaRPr lang="ko-KR" altLang="en-US" sz="1050" b="1" dirty="0">
              <a:ln>
                <a:solidFill>
                  <a:srgbClr val="1E49E2">
                    <a:alpha val="0"/>
                  </a:srgbClr>
                </a:solidFill>
              </a:ln>
              <a:latin typeface="KoPub돋움체 Medium" panose="02020603020101020101" pitchFamily="18" charset="-127"/>
              <a:ea typeface="KoPub돋움체 Medium" panose="02020603020101020101" pitchFamily="18" charset="-127"/>
            </a:endParaRPr>
          </a:p>
        </p:txBody>
      </p:sp>
      <p:sp>
        <p:nvSpPr>
          <p:cNvPr id="32" name="TextBox 31">
            <a:extLst>
              <a:ext uri="{FF2B5EF4-FFF2-40B4-BE49-F238E27FC236}">
                <a16:creationId xmlns:a16="http://schemas.microsoft.com/office/drawing/2014/main" id="{7302F352-CE23-799F-EF68-CC55B5B4F882}"/>
              </a:ext>
            </a:extLst>
          </p:cNvPr>
          <p:cNvSpPr txBox="1"/>
          <p:nvPr/>
        </p:nvSpPr>
        <p:spPr>
          <a:xfrm>
            <a:off x="418107" y="8583833"/>
            <a:ext cx="597334" cy="253916"/>
          </a:xfrm>
          <a:prstGeom prst="rect">
            <a:avLst/>
          </a:prstGeom>
          <a:noFill/>
        </p:spPr>
        <p:txBody>
          <a:bodyPr wrap="square" rtlCol="0">
            <a:spAutoFit/>
          </a:bodyPr>
          <a:lstStyle/>
          <a:p>
            <a:pPr algn="ctr"/>
            <a:r>
              <a:rPr lang="en-US" altLang="ko-KR" sz="1050" b="1" dirty="0">
                <a:ln>
                  <a:solidFill>
                    <a:srgbClr val="1E49E2">
                      <a:alpha val="0"/>
                    </a:srgbClr>
                  </a:solidFill>
                </a:ln>
                <a:latin typeface="KoPub돋움체 Medium" panose="02020603020101020101" pitchFamily="18" charset="-127"/>
                <a:ea typeface="KoPub돋움체 Medium" panose="02020603020101020101" pitchFamily="18" charset="-127"/>
              </a:rPr>
              <a:t>2023</a:t>
            </a:r>
            <a:endParaRPr lang="ko-KR" altLang="en-US" sz="1050" b="1" dirty="0">
              <a:ln>
                <a:solidFill>
                  <a:srgbClr val="1E49E2">
                    <a:alpha val="0"/>
                  </a:srgbClr>
                </a:solidFill>
              </a:ln>
              <a:latin typeface="KoPub돋움체 Medium" panose="02020603020101020101" pitchFamily="18" charset="-127"/>
              <a:ea typeface="KoPub돋움체 Medium" panose="02020603020101020101" pitchFamily="18" charset="-127"/>
            </a:endParaRPr>
          </a:p>
        </p:txBody>
      </p:sp>
      <p:grpSp>
        <p:nvGrpSpPr>
          <p:cNvPr id="47" name="그룹 46">
            <a:extLst>
              <a:ext uri="{FF2B5EF4-FFF2-40B4-BE49-F238E27FC236}">
                <a16:creationId xmlns:a16="http://schemas.microsoft.com/office/drawing/2014/main" id="{693F4E60-3025-0F5D-5EFA-2E83D4DF6AE1}"/>
              </a:ext>
            </a:extLst>
          </p:cNvPr>
          <p:cNvGrpSpPr/>
          <p:nvPr/>
        </p:nvGrpSpPr>
        <p:grpSpPr>
          <a:xfrm>
            <a:off x="333374" y="7367190"/>
            <a:ext cx="2423490" cy="1116000"/>
            <a:chOff x="333374" y="7527151"/>
            <a:chExt cx="2423490" cy="1116000"/>
          </a:xfrm>
        </p:grpSpPr>
        <p:grpSp>
          <p:nvGrpSpPr>
            <p:cNvPr id="30" name="그룹 29">
              <a:extLst>
                <a:ext uri="{FF2B5EF4-FFF2-40B4-BE49-F238E27FC236}">
                  <a16:creationId xmlns:a16="http://schemas.microsoft.com/office/drawing/2014/main" id="{35EB6065-4D07-0A35-DCE1-3C920E62FFB1}"/>
                </a:ext>
              </a:extLst>
            </p:cNvPr>
            <p:cNvGrpSpPr/>
            <p:nvPr/>
          </p:nvGrpSpPr>
          <p:grpSpPr>
            <a:xfrm>
              <a:off x="716774" y="7567976"/>
              <a:ext cx="1439999" cy="1075175"/>
              <a:chOff x="716774" y="7625126"/>
              <a:chExt cx="1439999" cy="1075175"/>
            </a:xfrm>
          </p:grpSpPr>
          <p:cxnSp>
            <p:nvCxnSpPr>
              <p:cNvPr id="24" name="직선 연결선 23">
                <a:extLst>
                  <a:ext uri="{FF2B5EF4-FFF2-40B4-BE49-F238E27FC236}">
                    <a16:creationId xmlns:a16="http://schemas.microsoft.com/office/drawing/2014/main" id="{152D6C88-93FF-F7CA-71B2-E88E94A02BB5}"/>
                  </a:ext>
                </a:extLst>
              </p:cNvPr>
              <p:cNvCxnSpPr>
                <a:cxnSpLocks/>
                <a:stCxn id="45" idx="4"/>
              </p:cNvCxnSpPr>
              <p:nvPr/>
            </p:nvCxnSpPr>
            <p:spPr>
              <a:xfrm>
                <a:off x="716774" y="8700301"/>
                <a:ext cx="1439999" cy="0"/>
              </a:xfrm>
              <a:prstGeom prst="line">
                <a:avLst/>
              </a:prstGeom>
              <a:ln w="3175">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cxnSp>
            <p:nvCxnSpPr>
              <p:cNvPr id="17" name="직선 연결선 16">
                <a:extLst>
                  <a:ext uri="{FF2B5EF4-FFF2-40B4-BE49-F238E27FC236}">
                    <a16:creationId xmlns:a16="http://schemas.microsoft.com/office/drawing/2014/main" id="{FB96A725-A628-7F52-09E7-BF2700EC19D1}"/>
                  </a:ext>
                </a:extLst>
              </p:cNvPr>
              <p:cNvCxnSpPr>
                <a:cxnSpLocks/>
                <a:stCxn id="45" idx="0"/>
              </p:cNvCxnSpPr>
              <p:nvPr/>
            </p:nvCxnSpPr>
            <p:spPr>
              <a:xfrm flipV="1">
                <a:off x="716774" y="7625126"/>
                <a:ext cx="1296176" cy="308375"/>
              </a:xfrm>
              <a:prstGeom prst="line">
                <a:avLst/>
              </a:prstGeom>
              <a:ln w="3175">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grpSp>
        <p:sp>
          <p:nvSpPr>
            <p:cNvPr id="45" name="타원 44">
              <a:extLst>
                <a:ext uri="{FF2B5EF4-FFF2-40B4-BE49-F238E27FC236}">
                  <a16:creationId xmlns:a16="http://schemas.microsoft.com/office/drawing/2014/main" id="{E655D5D5-A038-0A2A-B6AB-A7DA7C341A5B}"/>
                </a:ext>
              </a:extLst>
            </p:cNvPr>
            <p:cNvSpPr/>
            <p:nvPr/>
          </p:nvSpPr>
          <p:spPr>
            <a:xfrm>
              <a:off x="333374" y="7876351"/>
              <a:ext cx="766800" cy="766800"/>
            </a:xfrm>
            <a:prstGeom prst="ellipse">
              <a:avLst/>
            </a:prstGeom>
            <a:solidFill>
              <a:srgbClr val="E4E4E4">
                <a:alpha val="69804"/>
              </a:srgbClr>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400" dirty="0">
                  <a:ln>
                    <a:solidFill>
                      <a:srgbClr val="1E49E2">
                        <a:alpha val="0"/>
                      </a:srgbClr>
                    </a:solidFill>
                  </a:ln>
                  <a:solidFill>
                    <a:schemeClr val="accent3"/>
                  </a:solidFill>
                  <a:latin typeface="+mj-ea"/>
                  <a:ea typeface="+mj-ea"/>
                </a:rPr>
                <a:t>327</a:t>
              </a:r>
            </a:p>
            <a:p>
              <a:pPr algn="ctr"/>
              <a:r>
                <a:rPr lang="ko-KR" altLang="en-US" sz="900" dirty="0">
                  <a:ln>
                    <a:solidFill>
                      <a:srgbClr val="1E49E2">
                        <a:alpha val="0"/>
                      </a:srgbClr>
                    </a:solidFill>
                  </a:ln>
                  <a:solidFill>
                    <a:schemeClr val="accent3"/>
                  </a:solidFill>
                  <a:latin typeface="KoPub돋움체 Medium" panose="02020603020101020101" pitchFamily="18" charset="-127"/>
                  <a:ea typeface="KoPub돋움체 Medium" panose="02020603020101020101" pitchFamily="18" charset="-127"/>
                </a:rPr>
                <a:t>억 달러</a:t>
              </a:r>
            </a:p>
          </p:txBody>
        </p:sp>
        <p:sp>
          <p:nvSpPr>
            <p:cNvPr id="46" name="타원 45">
              <a:extLst>
                <a:ext uri="{FF2B5EF4-FFF2-40B4-BE49-F238E27FC236}">
                  <a16:creationId xmlns:a16="http://schemas.microsoft.com/office/drawing/2014/main" id="{27E9C1E1-6DBF-C4B0-C10C-95C961B0C6A1}"/>
                </a:ext>
              </a:extLst>
            </p:cNvPr>
            <p:cNvSpPr/>
            <p:nvPr/>
          </p:nvSpPr>
          <p:spPr>
            <a:xfrm>
              <a:off x="1640864" y="7527151"/>
              <a:ext cx="1116000" cy="1116000"/>
            </a:xfrm>
            <a:prstGeom prst="ellipse">
              <a:avLst/>
            </a:prstGeom>
            <a:solidFill>
              <a:srgbClr val="AADEEC">
                <a:alpha val="69804"/>
              </a:srgbClr>
            </a:solidFill>
            <a:ln w="6350">
              <a:solidFill>
                <a:srgbClr val="57BFD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a:ln>
                    <a:solidFill>
                      <a:srgbClr val="1E49E2">
                        <a:alpha val="0"/>
                      </a:srgbClr>
                    </a:solidFill>
                  </a:ln>
                  <a:solidFill>
                    <a:srgbClr val="0179BC"/>
                  </a:solidFill>
                  <a:latin typeface="+mj-ea"/>
                  <a:ea typeface="+mj-ea"/>
                </a:rPr>
                <a:t>512</a:t>
              </a:r>
            </a:p>
            <a:p>
              <a:pPr algn="ctr"/>
              <a:r>
                <a:rPr lang="ko-KR" altLang="en-US" sz="1050" dirty="0">
                  <a:ln>
                    <a:solidFill>
                      <a:srgbClr val="1E49E2">
                        <a:alpha val="0"/>
                      </a:srgbClr>
                    </a:solidFill>
                  </a:ln>
                  <a:solidFill>
                    <a:srgbClr val="0179BC"/>
                  </a:solidFill>
                  <a:latin typeface="+mn-ea"/>
                </a:rPr>
                <a:t>억 달러</a:t>
              </a:r>
            </a:p>
          </p:txBody>
        </p:sp>
      </p:grpSp>
      <p:sp>
        <p:nvSpPr>
          <p:cNvPr id="48" name="TextBox 47">
            <a:extLst>
              <a:ext uri="{FF2B5EF4-FFF2-40B4-BE49-F238E27FC236}">
                <a16:creationId xmlns:a16="http://schemas.microsoft.com/office/drawing/2014/main" id="{0E2FDFEC-7C75-D0AC-8B79-50C1743E7D0B}"/>
              </a:ext>
            </a:extLst>
          </p:cNvPr>
          <p:cNvSpPr txBox="1"/>
          <p:nvPr/>
        </p:nvSpPr>
        <p:spPr>
          <a:xfrm>
            <a:off x="288054" y="7052161"/>
            <a:ext cx="1801315" cy="393954"/>
          </a:xfrm>
          <a:prstGeom prst="rect">
            <a:avLst/>
          </a:prstGeom>
          <a:noFill/>
        </p:spPr>
        <p:txBody>
          <a:bodyPr wrap="square" tIns="0" rtlCol="0" anchor="ctr">
            <a:spAutoFit/>
          </a:bodyPr>
          <a:lstStyle/>
          <a:p>
            <a:pPr>
              <a:lnSpc>
                <a:spcPct val="110000"/>
              </a:lnSpc>
            </a:pPr>
            <a:r>
              <a:rPr lang="en-US" altLang="ko-KR" sz="1050" b="1" dirty="0">
                <a:ln>
                  <a:solidFill>
                    <a:srgbClr val="1E49E2">
                      <a:alpha val="0"/>
                    </a:srgbClr>
                  </a:solidFill>
                </a:ln>
                <a:solidFill>
                  <a:srgbClr val="0179BC"/>
                </a:solidFill>
                <a:latin typeface="KoPub돋움체 Medium" panose="02020603020101020101" pitchFamily="18" charset="-127"/>
                <a:ea typeface="KoPub돋움체 Medium" panose="02020603020101020101" pitchFamily="18" charset="-127"/>
              </a:rPr>
              <a:t>CAGR</a:t>
            </a:r>
            <a:r>
              <a:rPr lang="en-US" altLang="ko-KR" sz="1050" dirty="0">
                <a:ln>
                  <a:solidFill>
                    <a:srgbClr val="1E49E2">
                      <a:alpha val="0"/>
                    </a:srgbClr>
                  </a:solidFill>
                </a:ln>
                <a:solidFill>
                  <a:srgbClr val="0179BC"/>
                </a:solidFill>
                <a:latin typeface="KoPub돋움체 Medium" panose="02020603020101020101" pitchFamily="18" charset="-127"/>
                <a:ea typeface="KoPub돋움체 Medium" panose="02020603020101020101" pitchFamily="18" charset="-127"/>
              </a:rPr>
              <a:t>(2023~2028) </a:t>
            </a:r>
            <a:br>
              <a:rPr lang="en-US" altLang="ko-KR" sz="1050" dirty="0">
                <a:ln>
                  <a:solidFill>
                    <a:srgbClr val="1E49E2">
                      <a:alpha val="0"/>
                    </a:srgbClr>
                  </a:solidFill>
                </a:ln>
                <a:solidFill>
                  <a:srgbClr val="0179BC"/>
                </a:solidFill>
                <a:latin typeface="KoPub돋움체 Medium" panose="02020603020101020101" pitchFamily="18" charset="-127"/>
                <a:ea typeface="KoPub돋움체 Medium" panose="02020603020101020101" pitchFamily="18" charset="-127"/>
              </a:rPr>
            </a:br>
            <a:r>
              <a:rPr lang="en-US" altLang="ko-KR" sz="1050" b="1" dirty="0">
                <a:ln>
                  <a:solidFill>
                    <a:srgbClr val="1E49E2">
                      <a:alpha val="0"/>
                    </a:srgbClr>
                  </a:solidFill>
                </a:ln>
                <a:solidFill>
                  <a:srgbClr val="0179BC"/>
                </a:solidFill>
                <a:latin typeface="+mj-ea"/>
                <a:ea typeface="+mj-ea"/>
              </a:rPr>
              <a:t>9.4%</a:t>
            </a:r>
            <a:endParaRPr lang="ko-KR" altLang="en-US" sz="1050" b="1" dirty="0">
              <a:ln>
                <a:solidFill>
                  <a:srgbClr val="1E49E2">
                    <a:alpha val="0"/>
                  </a:srgbClr>
                </a:solidFill>
              </a:ln>
              <a:solidFill>
                <a:srgbClr val="0179BC"/>
              </a:solidFill>
              <a:latin typeface="+mj-ea"/>
              <a:ea typeface="+mj-ea"/>
            </a:endParaRPr>
          </a:p>
        </p:txBody>
      </p:sp>
      <p:grpSp>
        <p:nvGrpSpPr>
          <p:cNvPr id="19" name="그룹 18">
            <a:extLst>
              <a:ext uri="{FF2B5EF4-FFF2-40B4-BE49-F238E27FC236}">
                <a16:creationId xmlns:a16="http://schemas.microsoft.com/office/drawing/2014/main" id="{34C82A52-C3FC-B7F0-A838-1195FD30FB8A}"/>
              </a:ext>
            </a:extLst>
          </p:cNvPr>
          <p:cNvGrpSpPr/>
          <p:nvPr/>
        </p:nvGrpSpPr>
        <p:grpSpPr>
          <a:xfrm>
            <a:off x="4039507" y="483367"/>
            <a:ext cx="2485203" cy="141605"/>
            <a:chOff x="323851" y="483367"/>
            <a:chExt cx="2485203" cy="141605"/>
          </a:xfrm>
        </p:grpSpPr>
        <p:grpSp>
          <p:nvGrpSpPr>
            <p:cNvPr id="20" name="그룹 19">
              <a:extLst>
                <a:ext uri="{FF2B5EF4-FFF2-40B4-BE49-F238E27FC236}">
                  <a16:creationId xmlns:a16="http://schemas.microsoft.com/office/drawing/2014/main" id="{23A9FE93-97E4-2623-626D-B718F436FBA2}"/>
                </a:ext>
              </a:extLst>
            </p:cNvPr>
            <p:cNvGrpSpPr/>
            <p:nvPr/>
          </p:nvGrpSpPr>
          <p:grpSpPr>
            <a:xfrm>
              <a:off x="323851" y="483367"/>
              <a:ext cx="622667" cy="141605"/>
              <a:chOff x="1719989" y="637987"/>
              <a:chExt cx="622667" cy="141605"/>
            </a:xfrm>
          </p:grpSpPr>
          <p:sp>
            <p:nvSpPr>
              <p:cNvPr id="29" name="object 25">
                <a:extLst>
                  <a:ext uri="{FF2B5EF4-FFF2-40B4-BE49-F238E27FC236}">
                    <a16:creationId xmlns:a16="http://schemas.microsoft.com/office/drawing/2014/main" id="{7FACE5CF-D98B-F0CF-091D-7F9B6DDE05DB}"/>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34" name="object 22">
                <a:extLst>
                  <a:ext uri="{FF2B5EF4-FFF2-40B4-BE49-F238E27FC236}">
                    <a16:creationId xmlns:a16="http://schemas.microsoft.com/office/drawing/2014/main" id="{C0B5B47F-8B05-CE30-3212-530B31834552}"/>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21" name="그룹 20">
              <a:extLst>
                <a:ext uri="{FF2B5EF4-FFF2-40B4-BE49-F238E27FC236}">
                  <a16:creationId xmlns:a16="http://schemas.microsoft.com/office/drawing/2014/main" id="{0916056A-0F40-8CCA-618F-003D3A9DF44F}"/>
                </a:ext>
              </a:extLst>
            </p:cNvPr>
            <p:cNvGrpSpPr/>
            <p:nvPr/>
          </p:nvGrpSpPr>
          <p:grpSpPr>
            <a:xfrm>
              <a:off x="952173" y="483367"/>
              <a:ext cx="1856881" cy="141605"/>
              <a:chOff x="1159698" y="939005"/>
              <a:chExt cx="1856881" cy="141605"/>
            </a:xfrm>
          </p:grpSpPr>
          <p:sp>
            <p:nvSpPr>
              <p:cNvPr id="22" name="object 23">
                <a:extLst>
                  <a:ext uri="{FF2B5EF4-FFF2-40B4-BE49-F238E27FC236}">
                    <a16:creationId xmlns:a16="http://schemas.microsoft.com/office/drawing/2014/main" id="{6A69C6EA-8352-7A38-D180-4B7D184923CD}"/>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23" name="object 25">
                <a:extLst>
                  <a:ext uri="{FF2B5EF4-FFF2-40B4-BE49-F238E27FC236}">
                    <a16:creationId xmlns:a16="http://schemas.microsoft.com/office/drawing/2014/main" id="{92673D0F-2D0F-8819-C9CE-5E521C0FE388}"/>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25" name="object 26">
                <a:extLst>
                  <a:ext uri="{FF2B5EF4-FFF2-40B4-BE49-F238E27FC236}">
                    <a16:creationId xmlns:a16="http://schemas.microsoft.com/office/drawing/2014/main" id="{EDDCABF9-6049-18AB-F44C-41313C4E893C}"/>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26" name="object 22">
                <a:extLst>
                  <a:ext uri="{FF2B5EF4-FFF2-40B4-BE49-F238E27FC236}">
                    <a16:creationId xmlns:a16="http://schemas.microsoft.com/office/drawing/2014/main" id="{98DE393F-AA48-1C5A-E991-28E2EDF4C10E}"/>
                  </a:ext>
                </a:extLst>
              </p:cNvPr>
              <p:cNvSpPr txBox="1"/>
              <p:nvPr/>
            </p:nvSpPr>
            <p:spPr>
              <a:xfrm>
                <a:off x="116215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7" name="object 22">
                <a:extLst>
                  <a:ext uri="{FF2B5EF4-FFF2-40B4-BE49-F238E27FC236}">
                    <a16:creationId xmlns:a16="http://schemas.microsoft.com/office/drawing/2014/main" id="{9B131D73-1702-0DB4-1770-FAE3E30F15B8}"/>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28" name="object 22">
                <a:extLst>
                  <a:ext uri="{FF2B5EF4-FFF2-40B4-BE49-F238E27FC236}">
                    <a16:creationId xmlns:a16="http://schemas.microsoft.com/office/drawing/2014/main" id="{E89AA384-0DB0-73C1-19C9-0505C7E8CF99}"/>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spTree>
    <p:extLst>
      <p:ext uri="{BB962C8B-B14F-4D97-AF65-F5344CB8AC3E}">
        <p14:creationId xmlns:p14="http://schemas.microsoft.com/office/powerpoint/2010/main" val="1285915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F52002D-F77F-4360-9EC0-22AAF1A8364C}"/>
              </a:ext>
            </a:extLst>
          </p:cNvPr>
          <p:cNvSpPr>
            <a:spLocks noChangeArrowheads="1"/>
          </p:cNvSpPr>
          <p:nvPr/>
        </p:nvSpPr>
        <p:spPr bwMode="auto">
          <a:xfrm>
            <a:off x="2097088" y="1243535"/>
            <a:ext cx="4427537" cy="2304782"/>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endParaRPr kumimoji="0" lang="en-US" altLang="ko-KR" sz="1050" b="0" i="0" u="none" strike="sng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 name="Rectangle 5">
            <a:extLst>
              <a:ext uri="{FF2B5EF4-FFF2-40B4-BE49-F238E27FC236}">
                <a16:creationId xmlns:a16="http://schemas.microsoft.com/office/drawing/2014/main" id="{37813120-E955-575C-7FC9-99D7038D49A1}"/>
              </a:ext>
            </a:extLst>
          </p:cNvPr>
          <p:cNvSpPr>
            <a:spLocks noChangeArrowheads="1"/>
          </p:cNvSpPr>
          <p:nvPr/>
        </p:nvSpPr>
        <p:spPr bwMode="auto">
          <a:xfrm>
            <a:off x="2097088" y="1243535"/>
            <a:ext cx="4427537" cy="8161676"/>
          </a:xfrm>
          <a:prstGeom prst="rect">
            <a:avLst/>
          </a:prstGeom>
          <a:solidFill>
            <a:schemeClr val="bg1"/>
          </a:solid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프로세스에서 인공지능 로봇을 활용한 자동화가 상당히 진전된 상태이다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AI</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가 탑재된</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AMR(Autonomous Mobile Robot,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자율이동로봇</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은 물류센터 내 최적 경로를 감지해 장애물을 피하면서 상품을 운반하여 내부 운송에 드는 노동력을 최소화시키고 있으며</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로봇팔은 상품을 인식</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분류하고 피킹하는 과정의 효율성을 높여 나가고 있다</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아마존과 월마트 등 글로벌 유통 기업은 이미 로봇 중심의 물류센터를 구축해 생산성을 제고 중이다</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아마존은 대표적인 글로벌 이커머스 기업이자 풀필먼트 기업으로 지속적인 로봇 개발을 통해 로봇팔</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자율이동로봇 등이 적용된 최첨단 물류센터를 선보이며 자동화 혁신을 선도하고 있다</a:t>
            </a:r>
            <a:r>
              <a:rPr lang="en-US" altLang="ko-KR" sz="105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월마트 역시 로봇 기술을 통한 물류 프로세스 효율화에 적극적이다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월마트는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2021</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AI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기반 물류 로봇 시스템 기업 심보틱</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(Symbotic)</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과</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제휴를</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발표</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자사의 지역 거점 물류센터에 심보틱의 로봇 시스템 도입 계획을 밝혔으며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2022</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6</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월에는 심보틱 지분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62.2%</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를</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확보하며 협업 범위를 더욱 넓혔다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또한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2022</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하반기에는 로봇 풀필먼트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기술 전문 기업 얼럿 이노베이션</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(Alert Innovation)</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인수에도 뛰어들며 풀필먼트 자동화 역량을 강화하는 모습을 보였다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영국의 유통업체 오카도</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(Ocado)</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‘CFS(Customer Fulfillment Center)’</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라 일컫는 풀필먼트 센터를 구축해두고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물류센터 내부에서는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AGV(Automated Guided Vehicle,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무인운반차량</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소팅봇</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(Sorting Bot),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무인지게차</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(Driverless Forklift)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등이 바둑판 격자 형태로 설치된 레일을 따라 이동하며 제품을 집어 들고</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운반하는 등의 작업을 수행한다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물류센터에는 오카도가 자체 개발한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‘OSP(Ocado Smart Platform)’</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시스템이 적용되어 있는데</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이는 스마트한 수요 예측과 효율적인 재고 관리를 돕는 데 쓰인다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오카도는 투자를 통해 기술 커버리지를 넓히는 한편 기술 내재화로 경쟁력을 제고 중이다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2023</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년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5</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월에는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AMR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제조업체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6</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리버시스템즈</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(6 River Systems)</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를 인수했는데</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이번 투자를 통해 물류센터 내 유연성과 자동화율을 함께 끌어올릴 수 있을 것으로 기대하고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지금까지 물류 자동화 기술의 개발이 물류센터 내부 이송</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피킹</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소팅에 집중되었다면 향후에는 상</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하차</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검수</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포장 영역까지 기술 진전이 이루어질 것으로 전망된다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하지만 상</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하차 작업 및 검수</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포장 분야의 경우</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관련 기술은 존재하나 인력 투입 대비 충분한 생산성이 담보되지 않아 아직까지 상용화는 어려운 상태이다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그러나 현재 수준의 기술 발전 속도라면</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자동화 기술이 물류센터 전 영역으로 확대 적용되기까지 그렇게 오랜 시간이 걸리지 않을 것으로 보인다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유통</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소비재 기업에게 물류 경쟁력은 더 이상 부수적인 요소가 아닌</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기업이 존속하기 위해 필수로 갖춰야 할 핵심 역량이 되고 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앞으로 물류 부문에서의 생산성 극대화</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유연성 강화 등은 자동화 물류 기술에 의해 가능하게 될 것이며</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이에 유통</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소비재 기업은 물류센터 자동화를 위한 투자</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기술 내재화 등에 적극 대응해야 할 때이다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 </a:t>
            </a:r>
            <a:endPar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endParaRPr>
          </a:p>
        </p:txBody>
      </p:sp>
      <p:grpSp>
        <p:nvGrpSpPr>
          <p:cNvPr id="25" name="그룹 24">
            <a:extLst>
              <a:ext uri="{FF2B5EF4-FFF2-40B4-BE49-F238E27FC236}">
                <a16:creationId xmlns:a16="http://schemas.microsoft.com/office/drawing/2014/main" id="{7C12A008-2363-774D-8073-162957219D68}"/>
              </a:ext>
            </a:extLst>
          </p:cNvPr>
          <p:cNvGrpSpPr/>
          <p:nvPr/>
        </p:nvGrpSpPr>
        <p:grpSpPr>
          <a:xfrm>
            <a:off x="162169" y="2100107"/>
            <a:ext cx="1795219" cy="1953296"/>
            <a:chOff x="162169" y="1816262"/>
            <a:chExt cx="1795219" cy="1953296"/>
          </a:xfrm>
        </p:grpSpPr>
        <p:sp>
          <p:nvSpPr>
            <p:cNvPr id="26" name="TextBox 25">
              <a:extLst>
                <a:ext uri="{FF2B5EF4-FFF2-40B4-BE49-F238E27FC236}">
                  <a16:creationId xmlns:a16="http://schemas.microsoft.com/office/drawing/2014/main" id="{11244E1D-819C-F2BA-459A-991A35F4FCD7}"/>
                </a:ext>
              </a:extLst>
            </p:cNvPr>
            <p:cNvSpPr txBox="1"/>
            <p:nvPr/>
          </p:nvSpPr>
          <p:spPr>
            <a:xfrm>
              <a:off x="1427843" y="3157558"/>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27" name="TextBox 26">
              <a:extLst>
                <a:ext uri="{FF2B5EF4-FFF2-40B4-BE49-F238E27FC236}">
                  <a16:creationId xmlns:a16="http://schemas.microsoft.com/office/drawing/2014/main" id="{F1B0539C-2594-EBB4-2B9A-36DC050206E3}"/>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28" name="TextBox 27">
              <a:extLst>
                <a:ext uri="{FF2B5EF4-FFF2-40B4-BE49-F238E27FC236}">
                  <a16:creationId xmlns:a16="http://schemas.microsoft.com/office/drawing/2014/main" id="{73B472E0-9BC8-F38C-960E-6B7119BB29F6}"/>
                </a:ext>
              </a:extLst>
            </p:cNvPr>
            <p:cNvSpPr txBox="1"/>
            <p:nvPr/>
          </p:nvSpPr>
          <p:spPr>
            <a:xfrm>
              <a:off x="405765" y="2248598"/>
              <a:ext cx="1411924"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글로벌 유통업체</a:t>
              </a:r>
              <a:r>
                <a:rPr lang="en-US" altLang="ko-KR" spc="-20" dirty="0">
                  <a:solidFill>
                    <a:schemeClr val="accent4"/>
                  </a:solidFill>
                </a:rPr>
                <a:t>,</a:t>
              </a:r>
              <a:br>
                <a:rPr lang="en-US" altLang="ko-KR" spc="-20" dirty="0">
                  <a:solidFill>
                    <a:schemeClr val="accent4"/>
                  </a:solidFill>
                </a:rPr>
              </a:br>
              <a:r>
                <a:rPr lang="ko-KR" altLang="en-US" spc="-20" dirty="0">
                  <a:solidFill>
                    <a:schemeClr val="accent4"/>
                  </a:solidFill>
                </a:rPr>
                <a:t>풀필먼트 자동화 관련 기술 투자를 확대</a:t>
              </a:r>
              <a:r>
                <a:rPr lang="en-US" altLang="ko-KR" spc="-20" dirty="0">
                  <a:solidFill>
                    <a:schemeClr val="accent4"/>
                  </a:solidFill>
                </a:rPr>
                <a:t>, </a:t>
              </a:r>
              <a:r>
                <a:rPr lang="ko-KR" altLang="en-US" spc="-20" dirty="0">
                  <a:solidFill>
                    <a:schemeClr val="accent4"/>
                  </a:solidFill>
                </a:rPr>
                <a:t>내재화하며 경쟁력 제고</a:t>
              </a:r>
              <a:endParaRPr lang="en-US" altLang="ko-KR" spc="-20" dirty="0">
                <a:solidFill>
                  <a:schemeClr val="accent4"/>
                </a:solidFill>
              </a:endParaRPr>
            </a:p>
          </p:txBody>
        </p:sp>
      </p:grpSp>
      <p:cxnSp>
        <p:nvCxnSpPr>
          <p:cNvPr id="7" name="직선 연결선 6">
            <a:extLst>
              <a:ext uri="{FF2B5EF4-FFF2-40B4-BE49-F238E27FC236}">
                <a16:creationId xmlns:a16="http://schemas.microsoft.com/office/drawing/2014/main" id="{0AEE0EB1-077D-6247-90C4-7DE8C13CD76D}"/>
              </a:ext>
            </a:extLst>
          </p:cNvPr>
          <p:cNvCxnSpPr>
            <a:cxnSpLocks/>
          </p:cNvCxnSpPr>
          <p:nvPr/>
        </p:nvCxnSpPr>
        <p:spPr>
          <a:xfrm>
            <a:off x="1957388" y="1281113"/>
            <a:ext cx="0" cy="792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 name="그룹 2">
            <a:extLst>
              <a:ext uri="{FF2B5EF4-FFF2-40B4-BE49-F238E27FC236}">
                <a16:creationId xmlns:a16="http://schemas.microsoft.com/office/drawing/2014/main" id="{B68F4F52-8563-7039-3235-0EEC2A9E223A}"/>
              </a:ext>
            </a:extLst>
          </p:cNvPr>
          <p:cNvGrpSpPr/>
          <p:nvPr/>
        </p:nvGrpSpPr>
        <p:grpSpPr>
          <a:xfrm>
            <a:off x="333375" y="483367"/>
            <a:ext cx="2485203" cy="141605"/>
            <a:chOff x="323851" y="483367"/>
            <a:chExt cx="2485203" cy="141605"/>
          </a:xfrm>
        </p:grpSpPr>
        <p:grpSp>
          <p:nvGrpSpPr>
            <p:cNvPr id="5" name="그룹 4">
              <a:extLst>
                <a:ext uri="{FF2B5EF4-FFF2-40B4-BE49-F238E27FC236}">
                  <a16:creationId xmlns:a16="http://schemas.microsoft.com/office/drawing/2014/main" id="{940C3553-6181-67BA-FEF9-C882A59A8FF2}"/>
                </a:ext>
              </a:extLst>
            </p:cNvPr>
            <p:cNvGrpSpPr/>
            <p:nvPr/>
          </p:nvGrpSpPr>
          <p:grpSpPr>
            <a:xfrm>
              <a:off x="323851" y="483367"/>
              <a:ext cx="622667" cy="141605"/>
              <a:chOff x="1719989" y="637987"/>
              <a:chExt cx="622667" cy="141605"/>
            </a:xfrm>
          </p:grpSpPr>
          <p:sp>
            <p:nvSpPr>
              <p:cNvPr id="30" name="object 25">
                <a:extLst>
                  <a:ext uri="{FF2B5EF4-FFF2-40B4-BE49-F238E27FC236}">
                    <a16:creationId xmlns:a16="http://schemas.microsoft.com/office/drawing/2014/main" id="{B208F419-C1F6-90E1-6BCA-57C7E40A0F93}"/>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31" name="object 22">
                <a:extLst>
                  <a:ext uri="{FF2B5EF4-FFF2-40B4-BE49-F238E27FC236}">
                    <a16:creationId xmlns:a16="http://schemas.microsoft.com/office/drawing/2014/main" id="{9757E588-DC69-C2AD-8163-5D310EB9C0C5}"/>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10" name="그룹 9">
              <a:extLst>
                <a:ext uri="{FF2B5EF4-FFF2-40B4-BE49-F238E27FC236}">
                  <a16:creationId xmlns:a16="http://schemas.microsoft.com/office/drawing/2014/main" id="{D5B6D716-D652-A562-1549-117852C1878A}"/>
                </a:ext>
              </a:extLst>
            </p:cNvPr>
            <p:cNvGrpSpPr/>
            <p:nvPr/>
          </p:nvGrpSpPr>
          <p:grpSpPr>
            <a:xfrm>
              <a:off x="952173" y="483367"/>
              <a:ext cx="1856881" cy="141605"/>
              <a:chOff x="1159698" y="939005"/>
              <a:chExt cx="1856881" cy="141605"/>
            </a:xfrm>
          </p:grpSpPr>
          <p:sp>
            <p:nvSpPr>
              <p:cNvPr id="19" name="object 23">
                <a:extLst>
                  <a:ext uri="{FF2B5EF4-FFF2-40B4-BE49-F238E27FC236}">
                    <a16:creationId xmlns:a16="http://schemas.microsoft.com/office/drawing/2014/main" id="{E58B7426-4DC3-E865-23E5-30740E97BEC6}"/>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20" name="object 25">
                <a:extLst>
                  <a:ext uri="{FF2B5EF4-FFF2-40B4-BE49-F238E27FC236}">
                    <a16:creationId xmlns:a16="http://schemas.microsoft.com/office/drawing/2014/main" id="{5A9C431F-77C3-B73D-4C13-195F1518B140}"/>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22" name="object 26">
                <a:extLst>
                  <a:ext uri="{FF2B5EF4-FFF2-40B4-BE49-F238E27FC236}">
                    <a16:creationId xmlns:a16="http://schemas.microsoft.com/office/drawing/2014/main" id="{8ADE7374-8BE1-76BF-B955-62F6CECE4F1C}"/>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23" name="object 22">
                <a:extLst>
                  <a:ext uri="{FF2B5EF4-FFF2-40B4-BE49-F238E27FC236}">
                    <a16:creationId xmlns:a16="http://schemas.microsoft.com/office/drawing/2014/main" id="{7A93D8C3-66F9-306E-483A-0C3E254D6505}"/>
                  </a:ext>
                </a:extLst>
              </p:cNvPr>
              <p:cNvSpPr txBox="1"/>
              <p:nvPr/>
            </p:nvSpPr>
            <p:spPr>
              <a:xfrm>
                <a:off x="116215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4" name="object 22">
                <a:extLst>
                  <a:ext uri="{FF2B5EF4-FFF2-40B4-BE49-F238E27FC236}">
                    <a16:creationId xmlns:a16="http://schemas.microsoft.com/office/drawing/2014/main" id="{F07480A8-AF6F-4B7C-698B-77766AA097A1}"/>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29" name="object 22">
                <a:extLst>
                  <a:ext uri="{FF2B5EF4-FFF2-40B4-BE49-F238E27FC236}">
                    <a16:creationId xmlns:a16="http://schemas.microsoft.com/office/drawing/2014/main" id="{4F7B33E1-3C80-E3C4-D128-52F0833AC974}"/>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spTree>
    <p:extLst>
      <p:ext uri="{BB962C8B-B14F-4D97-AF65-F5344CB8AC3E}">
        <p14:creationId xmlns:p14="http://schemas.microsoft.com/office/powerpoint/2010/main" val="1464099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65F0971-4A4E-13E2-EA81-3540FD9184CD}"/>
              </a:ext>
            </a:extLst>
          </p:cNvPr>
          <p:cNvSpPr>
            <a:spLocks noChangeArrowheads="1"/>
          </p:cNvSpPr>
          <p:nvPr/>
        </p:nvSpPr>
        <p:spPr bwMode="auto">
          <a:xfrm>
            <a:off x="2097088" y="1243535"/>
            <a:ext cx="4427537" cy="4992472"/>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(3)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하늘로 번진 라스트마일 딜리버리 혁신 경쟁</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물류의 마지막 단계</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라스트마일 딜리버리</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(Last Mile Delivery)’</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에서도 혁신이 이뤄지고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고객이 필요로 하는 것을 장소에 관계없이 즉각적으로 제공하는 ‘온디맨드</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(On Demand)</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배송 역량 여하에 라스트마일 시장 주도권이 결정될 것으로 보임에 따라 글로벌 기업은 배송 혁신에 박차를 가하고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라스트마일 경쟁이 지난 수년간 지상에서 이뤄졌다면</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이제는 하늘에서도 경쟁을 이어가고 있다는 점이 눈에 띄는 변화이다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스태티스타는 전 세계 자율주행 배송 시장 규모가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2023</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172</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억 달러 수준으로 추정하고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2028</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년까지 연평균 성장률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24.5%</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로 지속 성장할 것으로 내다봤다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기업들은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드론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자율주행 배송 로봇 등을 통한 무인 딜리버리를 전략적 대안으로 두고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성능</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안전성을 검증에 착수했다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일부 유통</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소비재 분야 선도 기업은 이미 무인 딜리버리 분야 기술 스타트업과의 협업을 통해 시범 사업을 마친 뒤 무인 배송 서비스를 개시한 것으로 알려졌다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미국 월마트는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2020</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가정용 코로나</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19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테스트키트 품목에 대해 드론으로 시범 배송한 데 이어</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같은 해 미국 기반 </a:t>
            </a:r>
            <a:r>
              <a:rPr lang="ko-KR" altLang="en-US" sz="1050" dirty="0" err="1">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드론</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기술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서비스업체 두 곳과의 제휴를 통해 생필품</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식료품 등으로 배송 제품 범위를 확장했다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 밖에 일본 라쿠텐도 드론 배송을 전개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중이며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치킨 프랜차이즈를 운영하는 교촌치킨은 국내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F&amp;B</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업계 최초로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2023</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8</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월 드론 물류 배송 스타트업 파블로항공과 드론을 활용한 배송 서비스 개발 관련 양해각서를 체결하기도 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a:p>
            <a:pPr algn="di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자체 기술 개발에 나서며 무인 딜리버리 시장에서 기술 경쟁우위를 확보하려는 기업도 보인다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구글과 아마존 양 사는 무인 배송을 위한 드론을 개발한 가운데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더 빠른 배송을 위해 드론을 지속적으로 고도화하고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구글의 경우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모회사 알파벳의 드론 배송 전문 계열사 윙</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(Wing)</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을 통해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2019</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년부터 드론 배송 사업을 전개 중이다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윙의 드론이 목적지까지 도달하는 평균 시간은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10</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분 내외로 확인되며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2022</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기준</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endPar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endParaRPr>
          </a:p>
        </p:txBody>
      </p:sp>
      <p:cxnSp>
        <p:nvCxnSpPr>
          <p:cNvPr id="4" name="직선 연결선 3">
            <a:extLst>
              <a:ext uri="{FF2B5EF4-FFF2-40B4-BE49-F238E27FC236}">
                <a16:creationId xmlns:a16="http://schemas.microsoft.com/office/drawing/2014/main" id="{C9A947FA-8E80-0FE8-C731-3B8C9D5C748F}"/>
              </a:ext>
            </a:extLst>
          </p:cNvPr>
          <p:cNvCxnSpPr>
            <a:cxnSpLocks/>
          </p:cNvCxnSpPr>
          <p:nvPr/>
        </p:nvCxnSpPr>
        <p:spPr>
          <a:xfrm>
            <a:off x="1957388" y="1281113"/>
            <a:ext cx="0" cy="5004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9C3AF28-D922-DE90-7EF1-953908F5C00E}"/>
              </a:ext>
            </a:extLst>
          </p:cNvPr>
          <p:cNvSpPr txBox="1"/>
          <p:nvPr/>
        </p:nvSpPr>
        <p:spPr>
          <a:xfrm>
            <a:off x="2400300" y="6337990"/>
            <a:ext cx="3058268"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dirty="0">
                <a:solidFill>
                  <a:srgbClr val="000000">
                    <a:lumMod val="85000"/>
                    <a:lumOff val="15000"/>
                  </a:srgbClr>
                </a:solidFill>
              </a:rPr>
              <a:t>글로벌 주요 기업 간 자율주행 배송 경쟁 현황 </a:t>
            </a:r>
            <a:r>
              <a:rPr lang="en-US" altLang="ko-KR" dirty="0">
                <a:solidFill>
                  <a:srgbClr val="000000">
                    <a:lumMod val="85000"/>
                    <a:lumOff val="15000"/>
                  </a:srgbClr>
                </a:solidFill>
              </a:rPr>
              <a:t>]</a:t>
            </a:r>
            <a:endPar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23" name="그룹 22">
            <a:extLst>
              <a:ext uri="{FF2B5EF4-FFF2-40B4-BE49-F238E27FC236}">
                <a16:creationId xmlns:a16="http://schemas.microsoft.com/office/drawing/2014/main" id="{E069A7A7-229C-E7C4-C96B-EFBF8385DDC6}"/>
              </a:ext>
            </a:extLst>
          </p:cNvPr>
          <p:cNvGrpSpPr/>
          <p:nvPr/>
        </p:nvGrpSpPr>
        <p:grpSpPr>
          <a:xfrm>
            <a:off x="162169" y="2244887"/>
            <a:ext cx="1813778" cy="1968519"/>
            <a:chOff x="162169" y="1816262"/>
            <a:chExt cx="1813778" cy="1968519"/>
          </a:xfrm>
        </p:grpSpPr>
        <p:sp>
          <p:nvSpPr>
            <p:cNvPr id="26" name="TextBox 25">
              <a:extLst>
                <a:ext uri="{FF2B5EF4-FFF2-40B4-BE49-F238E27FC236}">
                  <a16:creationId xmlns:a16="http://schemas.microsoft.com/office/drawing/2014/main" id="{679E8B35-82A4-1928-E626-F276FEB5F614}"/>
                </a:ext>
              </a:extLst>
            </p:cNvPr>
            <p:cNvSpPr txBox="1"/>
            <p:nvPr/>
          </p:nvSpPr>
          <p:spPr>
            <a:xfrm>
              <a:off x="1404983" y="3172781"/>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27" name="TextBox 26">
              <a:extLst>
                <a:ext uri="{FF2B5EF4-FFF2-40B4-BE49-F238E27FC236}">
                  <a16:creationId xmlns:a16="http://schemas.microsoft.com/office/drawing/2014/main" id="{98A9D399-A573-17FD-706B-A53C8BF671E5}"/>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28" name="TextBox 27">
              <a:extLst>
                <a:ext uri="{FF2B5EF4-FFF2-40B4-BE49-F238E27FC236}">
                  <a16:creationId xmlns:a16="http://schemas.microsoft.com/office/drawing/2014/main" id="{5B46E4F6-A99E-8AFC-E4C6-B7C50528A18A}"/>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드론 및 배송 로봇으로 무인 딜리버리를 실현하며 차별화 배송 서비스를 제공하려는</a:t>
              </a:r>
              <a:br>
                <a:rPr lang="en-US" altLang="ko-KR" spc="-20" dirty="0">
                  <a:solidFill>
                    <a:schemeClr val="accent4"/>
                  </a:solidFill>
                </a:rPr>
              </a:br>
              <a:r>
                <a:rPr lang="ko-KR" altLang="en-US" spc="-20" dirty="0">
                  <a:solidFill>
                    <a:schemeClr val="accent4"/>
                  </a:solidFill>
                </a:rPr>
                <a:t>기업 간 경쟁 심화</a:t>
              </a:r>
              <a:endParaRPr lang="en-US" altLang="ko-KR" spc="-20" dirty="0">
                <a:solidFill>
                  <a:schemeClr val="accent4"/>
                </a:solidFill>
              </a:endParaRPr>
            </a:p>
          </p:txBody>
        </p:sp>
      </p:grpSp>
      <p:grpSp>
        <p:nvGrpSpPr>
          <p:cNvPr id="20" name="그룹 19">
            <a:extLst>
              <a:ext uri="{FF2B5EF4-FFF2-40B4-BE49-F238E27FC236}">
                <a16:creationId xmlns:a16="http://schemas.microsoft.com/office/drawing/2014/main" id="{788B3855-A544-75A6-470E-593BC0899993}"/>
              </a:ext>
            </a:extLst>
          </p:cNvPr>
          <p:cNvGrpSpPr/>
          <p:nvPr/>
        </p:nvGrpSpPr>
        <p:grpSpPr>
          <a:xfrm>
            <a:off x="4039507" y="483367"/>
            <a:ext cx="2485203" cy="141605"/>
            <a:chOff x="323851" y="483367"/>
            <a:chExt cx="2485203" cy="141605"/>
          </a:xfrm>
        </p:grpSpPr>
        <p:grpSp>
          <p:nvGrpSpPr>
            <p:cNvPr id="22" name="그룹 21">
              <a:extLst>
                <a:ext uri="{FF2B5EF4-FFF2-40B4-BE49-F238E27FC236}">
                  <a16:creationId xmlns:a16="http://schemas.microsoft.com/office/drawing/2014/main" id="{AC425DAF-96CC-5B05-24AD-47D31E0C1FF3}"/>
                </a:ext>
              </a:extLst>
            </p:cNvPr>
            <p:cNvGrpSpPr/>
            <p:nvPr/>
          </p:nvGrpSpPr>
          <p:grpSpPr>
            <a:xfrm>
              <a:off x="323851" y="483367"/>
              <a:ext cx="622667" cy="141605"/>
              <a:chOff x="1719989" y="637987"/>
              <a:chExt cx="622667" cy="141605"/>
            </a:xfrm>
          </p:grpSpPr>
          <p:sp>
            <p:nvSpPr>
              <p:cNvPr id="37" name="object 25">
                <a:extLst>
                  <a:ext uri="{FF2B5EF4-FFF2-40B4-BE49-F238E27FC236}">
                    <a16:creationId xmlns:a16="http://schemas.microsoft.com/office/drawing/2014/main" id="{41512B75-3C55-9FEE-D340-B1DCD66A9F66}"/>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40" name="object 22">
                <a:extLst>
                  <a:ext uri="{FF2B5EF4-FFF2-40B4-BE49-F238E27FC236}">
                    <a16:creationId xmlns:a16="http://schemas.microsoft.com/office/drawing/2014/main" id="{37CFA42F-21E1-F3B2-09C4-F636B504DA83}"/>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30" name="그룹 29">
              <a:extLst>
                <a:ext uri="{FF2B5EF4-FFF2-40B4-BE49-F238E27FC236}">
                  <a16:creationId xmlns:a16="http://schemas.microsoft.com/office/drawing/2014/main" id="{2CE6B208-7F55-C71E-D9B8-32AE05402CD4}"/>
                </a:ext>
              </a:extLst>
            </p:cNvPr>
            <p:cNvGrpSpPr/>
            <p:nvPr/>
          </p:nvGrpSpPr>
          <p:grpSpPr>
            <a:xfrm>
              <a:off x="952173" y="483367"/>
              <a:ext cx="1856881" cy="141605"/>
              <a:chOff x="1159698" y="939005"/>
              <a:chExt cx="1856881" cy="141605"/>
            </a:xfrm>
          </p:grpSpPr>
          <p:sp>
            <p:nvSpPr>
              <p:cNvPr id="31" name="object 23">
                <a:extLst>
                  <a:ext uri="{FF2B5EF4-FFF2-40B4-BE49-F238E27FC236}">
                    <a16:creationId xmlns:a16="http://schemas.microsoft.com/office/drawing/2014/main" id="{9ECE82D6-9571-48CC-8F29-AD3475B9A83E}"/>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32" name="object 25">
                <a:extLst>
                  <a:ext uri="{FF2B5EF4-FFF2-40B4-BE49-F238E27FC236}">
                    <a16:creationId xmlns:a16="http://schemas.microsoft.com/office/drawing/2014/main" id="{AE3C79DF-B1F2-CD92-FAC8-3A5EFF16DB9B}"/>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33" name="object 26">
                <a:extLst>
                  <a:ext uri="{FF2B5EF4-FFF2-40B4-BE49-F238E27FC236}">
                    <a16:creationId xmlns:a16="http://schemas.microsoft.com/office/drawing/2014/main" id="{BDD6001D-C51A-5580-128B-DD7CA514B055}"/>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34" name="object 22">
                <a:extLst>
                  <a:ext uri="{FF2B5EF4-FFF2-40B4-BE49-F238E27FC236}">
                    <a16:creationId xmlns:a16="http://schemas.microsoft.com/office/drawing/2014/main" id="{1D4DBE4F-7668-6B6F-53AB-092ECC32EB18}"/>
                  </a:ext>
                </a:extLst>
              </p:cNvPr>
              <p:cNvSpPr txBox="1"/>
              <p:nvPr/>
            </p:nvSpPr>
            <p:spPr>
              <a:xfrm>
                <a:off x="116215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5" name="object 22">
                <a:extLst>
                  <a:ext uri="{FF2B5EF4-FFF2-40B4-BE49-F238E27FC236}">
                    <a16:creationId xmlns:a16="http://schemas.microsoft.com/office/drawing/2014/main" id="{4A9E70BB-4328-5732-D7A8-17504D5ED5F9}"/>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36" name="object 22">
                <a:extLst>
                  <a:ext uri="{FF2B5EF4-FFF2-40B4-BE49-F238E27FC236}">
                    <a16:creationId xmlns:a16="http://schemas.microsoft.com/office/drawing/2014/main" id="{A6C47722-FBE7-D9D0-2CEF-75476811E71E}"/>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sp>
        <p:nvSpPr>
          <p:cNvPr id="1025" name="직사각형 1024">
            <a:extLst>
              <a:ext uri="{FF2B5EF4-FFF2-40B4-BE49-F238E27FC236}">
                <a16:creationId xmlns:a16="http://schemas.microsoft.com/office/drawing/2014/main" id="{C7360AAD-1CA1-5F4D-55EC-464ECCDF3BD2}"/>
              </a:ext>
            </a:extLst>
          </p:cNvPr>
          <p:cNvSpPr/>
          <p:nvPr/>
        </p:nvSpPr>
        <p:spPr>
          <a:xfrm>
            <a:off x="2400300" y="8884424"/>
            <a:ext cx="2992738"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1064" name="직사각형 1063">
            <a:extLst>
              <a:ext uri="{FF2B5EF4-FFF2-40B4-BE49-F238E27FC236}">
                <a16:creationId xmlns:a16="http://schemas.microsoft.com/office/drawing/2014/main" id="{869F87B9-226B-CCD4-BFE9-574276DC746B}"/>
              </a:ext>
            </a:extLst>
          </p:cNvPr>
          <p:cNvSpPr/>
          <p:nvPr/>
        </p:nvSpPr>
        <p:spPr>
          <a:xfrm>
            <a:off x="535435" y="7188703"/>
            <a:ext cx="1513861" cy="1508876"/>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graphicFrame>
        <p:nvGraphicFramePr>
          <p:cNvPr id="1065" name="차트 1064">
            <a:extLst>
              <a:ext uri="{FF2B5EF4-FFF2-40B4-BE49-F238E27FC236}">
                <a16:creationId xmlns:a16="http://schemas.microsoft.com/office/drawing/2014/main" id="{75234CFA-335C-E333-8C33-321156004820}"/>
              </a:ext>
            </a:extLst>
          </p:cNvPr>
          <p:cNvGraphicFramePr/>
          <p:nvPr>
            <p:extLst>
              <p:ext uri="{D42A27DB-BD31-4B8C-83A1-F6EECF244321}">
                <p14:modId xmlns:p14="http://schemas.microsoft.com/office/powerpoint/2010/main" val="1095509298"/>
              </p:ext>
            </p:extLst>
          </p:nvPr>
        </p:nvGraphicFramePr>
        <p:xfrm>
          <a:off x="318564" y="7029296"/>
          <a:ext cx="1748361" cy="1872953"/>
        </p:xfrm>
        <a:graphic>
          <a:graphicData uri="http://schemas.openxmlformats.org/drawingml/2006/chart">
            <c:chart xmlns:c="http://schemas.openxmlformats.org/drawingml/2006/chart" xmlns:r="http://schemas.openxmlformats.org/officeDocument/2006/relationships" r:id="rId2"/>
          </a:graphicData>
        </a:graphic>
      </p:graphicFrame>
      <p:sp>
        <p:nvSpPr>
          <p:cNvPr id="1066" name="TextBox 1065">
            <a:extLst>
              <a:ext uri="{FF2B5EF4-FFF2-40B4-BE49-F238E27FC236}">
                <a16:creationId xmlns:a16="http://schemas.microsoft.com/office/drawing/2014/main" id="{F91E33DC-84B6-A870-5A8D-C184F6E526FF}"/>
              </a:ext>
            </a:extLst>
          </p:cNvPr>
          <p:cNvSpPr txBox="1"/>
          <p:nvPr/>
        </p:nvSpPr>
        <p:spPr>
          <a:xfrm>
            <a:off x="340991" y="6805131"/>
            <a:ext cx="419987" cy="107722"/>
          </a:xfrm>
          <a:prstGeom prst="rect">
            <a:avLst/>
          </a:prstGeom>
          <a:noFill/>
          <a:ln>
            <a:noFill/>
          </a:ln>
        </p:spPr>
        <p:txBody>
          <a:bodyPr wrap="none" lIns="0" tIns="0" rIns="0" bIns="0" rtlCol="0">
            <a:spAutoFit/>
          </a:bodyPr>
          <a:lstStyle/>
          <a:p>
            <a:pPr algn="l"/>
            <a:r>
              <a:rPr lang="en-US" altLang="ko-KR" sz="700" kern="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700" kern="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십억 달러</a:t>
            </a:r>
            <a:r>
              <a:rPr lang="en-US" altLang="ko-KR" sz="700" kern="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endParaRPr lang="ko-KR" altLang="en-US" sz="700" kern="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grpSp>
        <p:nvGrpSpPr>
          <p:cNvPr id="1067" name="그룹 1066">
            <a:extLst>
              <a:ext uri="{FF2B5EF4-FFF2-40B4-BE49-F238E27FC236}">
                <a16:creationId xmlns:a16="http://schemas.microsoft.com/office/drawing/2014/main" id="{A0843874-22C1-B8CA-F4AE-2555371D186D}"/>
              </a:ext>
            </a:extLst>
          </p:cNvPr>
          <p:cNvGrpSpPr/>
          <p:nvPr/>
        </p:nvGrpSpPr>
        <p:grpSpPr>
          <a:xfrm rot="19335714">
            <a:off x="652719" y="7526295"/>
            <a:ext cx="1218131" cy="261610"/>
            <a:chOff x="268688" y="7333715"/>
            <a:chExt cx="1786565" cy="264133"/>
          </a:xfrm>
        </p:grpSpPr>
        <p:cxnSp>
          <p:nvCxnSpPr>
            <p:cNvPr id="1068" name="직선 화살표 연결선 1067">
              <a:extLst>
                <a:ext uri="{FF2B5EF4-FFF2-40B4-BE49-F238E27FC236}">
                  <a16:creationId xmlns:a16="http://schemas.microsoft.com/office/drawing/2014/main" id="{8659B3AE-C673-D655-74D7-AD9D3DE9CE21}"/>
                </a:ext>
              </a:extLst>
            </p:cNvPr>
            <p:cNvCxnSpPr>
              <a:cxnSpLocks/>
            </p:cNvCxnSpPr>
            <p:nvPr/>
          </p:nvCxnSpPr>
          <p:spPr>
            <a:xfrm>
              <a:off x="268688" y="7465782"/>
              <a:ext cx="1786565" cy="0"/>
            </a:xfrm>
            <a:prstGeom prst="straightConnector1">
              <a:avLst/>
            </a:prstGeom>
            <a:ln>
              <a:solidFill>
                <a:srgbClr val="0179BC"/>
              </a:solidFill>
              <a:tailEnd type="triangle"/>
            </a:ln>
          </p:spPr>
          <p:style>
            <a:lnRef idx="1">
              <a:schemeClr val="accent6"/>
            </a:lnRef>
            <a:fillRef idx="0">
              <a:schemeClr val="accent6"/>
            </a:fillRef>
            <a:effectRef idx="0">
              <a:schemeClr val="accent6"/>
            </a:effectRef>
            <a:fontRef idx="minor">
              <a:schemeClr val="tx1"/>
            </a:fontRef>
          </p:style>
        </p:cxnSp>
        <p:sp>
          <p:nvSpPr>
            <p:cNvPr id="1069" name="TextBox 1068">
              <a:extLst>
                <a:ext uri="{FF2B5EF4-FFF2-40B4-BE49-F238E27FC236}">
                  <a16:creationId xmlns:a16="http://schemas.microsoft.com/office/drawing/2014/main" id="{7DD5BEC6-F6E6-0A43-DDEC-26DC3F10A7C8}"/>
                </a:ext>
              </a:extLst>
            </p:cNvPr>
            <p:cNvSpPr txBox="1"/>
            <p:nvPr/>
          </p:nvSpPr>
          <p:spPr>
            <a:xfrm>
              <a:off x="461523" y="7333715"/>
              <a:ext cx="1400894" cy="264133"/>
            </a:xfrm>
            <a:prstGeom prst="rect">
              <a:avLst/>
            </a:prstGeom>
            <a:solidFill>
              <a:srgbClr val="F7F7F7"/>
            </a:solidFill>
            <a:ln>
              <a:noFill/>
            </a:ln>
          </p:spPr>
          <p:txBody>
            <a:bodyPr wrap="square" lIns="0" tIns="0" rIns="0" bIns="0" rtlCol="0" anchor="ctr">
              <a:spAutoFit/>
            </a:bodyPr>
            <a:lstStyle/>
            <a:p>
              <a:pPr algn="ctr"/>
              <a:r>
                <a:rPr lang="en-US" altLang="ko-KR" sz="850" b="1" dirty="0">
                  <a:ln>
                    <a:solidFill>
                      <a:schemeClr val="accent6">
                        <a:alpha val="0"/>
                      </a:schemeClr>
                    </a:solidFill>
                  </a:ln>
                  <a:solidFill>
                    <a:srgbClr val="0179BC"/>
                  </a:solidFill>
                  <a:latin typeface="KoPub돋움체 Medium" panose="02020603020101020101" pitchFamily="18" charset="-127"/>
                  <a:ea typeface="KoPub돋움체 Medium" panose="02020603020101020101" pitchFamily="18" charset="-127"/>
                </a:rPr>
                <a:t>CAGR(2023~2028) 24.5%</a:t>
              </a:r>
              <a:endParaRPr lang="ko-KR" altLang="en-US" sz="850" b="1" dirty="0">
                <a:ln>
                  <a:solidFill>
                    <a:schemeClr val="accent6">
                      <a:alpha val="0"/>
                    </a:schemeClr>
                  </a:solidFill>
                </a:ln>
                <a:solidFill>
                  <a:srgbClr val="0179BC"/>
                </a:solidFill>
                <a:latin typeface="KoPub돋움체 Medium" panose="02020603020101020101" pitchFamily="18" charset="-127"/>
                <a:ea typeface="KoPub돋움체 Medium" panose="02020603020101020101" pitchFamily="18" charset="-127"/>
              </a:endParaRPr>
            </a:p>
          </p:txBody>
        </p:sp>
      </p:grpSp>
      <p:sp>
        <p:nvSpPr>
          <p:cNvPr id="1157" name="TextBox 1156">
            <a:extLst>
              <a:ext uri="{FF2B5EF4-FFF2-40B4-BE49-F238E27FC236}">
                <a16:creationId xmlns:a16="http://schemas.microsoft.com/office/drawing/2014/main" id="{2546F471-2ED8-B805-BDB9-4577E45FFE94}"/>
              </a:ext>
            </a:extLst>
          </p:cNvPr>
          <p:cNvSpPr txBox="1"/>
          <p:nvPr/>
        </p:nvSpPr>
        <p:spPr>
          <a:xfrm>
            <a:off x="333374" y="6337990"/>
            <a:ext cx="1984376"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 세계</a:t>
            </a:r>
            <a:r>
              <a:rPr lang="ko-KR" altLang="en-US" dirty="0">
                <a:solidFill>
                  <a:srgbClr val="000000">
                    <a:lumMod val="85000"/>
                    <a:lumOff val="15000"/>
                  </a:srgbClr>
                </a:solidFill>
              </a:rPr>
              <a:t> 자율주행 배송 시장 규모 </a:t>
            </a:r>
            <a:r>
              <a:rPr lang="en-US" altLang="ko-KR" dirty="0">
                <a:solidFill>
                  <a:srgbClr val="000000">
                    <a:lumMod val="85000"/>
                    <a:lumOff val="15000"/>
                  </a:srgbClr>
                </a:solidFill>
              </a:rPr>
              <a:t>]</a:t>
            </a:r>
            <a:endPar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158" name="직사각형 1157">
            <a:extLst>
              <a:ext uri="{FF2B5EF4-FFF2-40B4-BE49-F238E27FC236}">
                <a16:creationId xmlns:a16="http://schemas.microsoft.com/office/drawing/2014/main" id="{D6657C95-19D9-F91F-6D94-D14FDD07F8BD}"/>
              </a:ext>
            </a:extLst>
          </p:cNvPr>
          <p:cNvSpPr/>
          <p:nvPr/>
        </p:nvSpPr>
        <p:spPr>
          <a:xfrm>
            <a:off x="333374" y="8882387"/>
            <a:ext cx="1836701"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Statista,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2023~2028</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년은 전망치</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1121" name="직사각형 1120">
            <a:extLst>
              <a:ext uri="{FF2B5EF4-FFF2-40B4-BE49-F238E27FC236}">
                <a16:creationId xmlns:a16="http://schemas.microsoft.com/office/drawing/2014/main" id="{1183FE9B-AFDB-7450-449B-BF6460CAC351}"/>
              </a:ext>
            </a:extLst>
          </p:cNvPr>
          <p:cNvSpPr/>
          <p:nvPr/>
        </p:nvSpPr>
        <p:spPr>
          <a:xfrm>
            <a:off x="2400300" y="6799004"/>
            <a:ext cx="4124325" cy="2083383"/>
          </a:xfrm>
          <a:prstGeom prst="rect">
            <a:avLst/>
          </a:prstGeom>
          <a:solidFill>
            <a:srgbClr val="E0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dirty="0">
              <a:ln>
                <a:solidFill>
                  <a:prstClr val="white">
                    <a:lumMod val="75000"/>
                    <a:alpha val="0"/>
                  </a:prstClr>
                </a:solidFill>
              </a:ln>
              <a:solidFill>
                <a:srgbClr val="000000"/>
              </a:solidFill>
              <a:effectLst/>
              <a:uLnTx/>
              <a:uFillTx/>
              <a:latin typeface="KoPub돋움체 Medium"/>
              <a:ea typeface="KoPub돋움체 Medium"/>
              <a:cs typeface="+mn-cs"/>
            </a:endParaRPr>
          </a:p>
        </p:txBody>
      </p:sp>
      <p:grpSp>
        <p:nvGrpSpPr>
          <p:cNvPr id="5" name="그룹 4">
            <a:extLst>
              <a:ext uri="{FF2B5EF4-FFF2-40B4-BE49-F238E27FC236}">
                <a16:creationId xmlns:a16="http://schemas.microsoft.com/office/drawing/2014/main" id="{0BC80FAB-4D30-40AA-2BF3-E0B6B2684D17}"/>
              </a:ext>
            </a:extLst>
          </p:cNvPr>
          <p:cNvGrpSpPr/>
          <p:nvPr/>
        </p:nvGrpSpPr>
        <p:grpSpPr>
          <a:xfrm>
            <a:off x="3273385" y="6807581"/>
            <a:ext cx="3249377" cy="2081456"/>
            <a:chOff x="3317502" y="6807581"/>
            <a:chExt cx="3186063" cy="2081456"/>
          </a:xfrm>
        </p:grpSpPr>
        <p:sp>
          <p:nvSpPr>
            <p:cNvPr id="1163" name="직사각형 1162">
              <a:extLst>
                <a:ext uri="{FF2B5EF4-FFF2-40B4-BE49-F238E27FC236}">
                  <a16:creationId xmlns:a16="http://schemas.microsoft.com/office/drawing/2014/main" id="{953F3712-D416-CA1E-1C39-5CD171A694E9}"/>
                </a:ext>
              </a:extLst>
            </p:cNvPr>
            <p:cNvSpPr/>
            <p:nvPr/>
          </p:nvSpPr>
          <p:spPr>
            <a:xfrm>
              <a:off x="3336502" y="7322247"/>
              <a:ext cx="3167063" cy="520521"/>
            </a:xfrm>
            <a:prstGeom prst="rect">
              <a:avLst/>
            </a:prstGeom>
            <a:noFill/>
            <a:ln w="952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nSpc>
                  <a:spcPct val="107000"/>
                </a:lnSpc>
                <a:spcBef>
                  <a:spcPts val="100"/>
                </a:spcBef>
                <a:spcAft>
                  <a:spcPts val="100"/>
                </a:spcAft>
                <a:defRPr/>
              </a:pP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구글 모회사 알파벳이 운영하는 드론 배송 서비스업체 윙</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(Wing)</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은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19</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호주에서 첫 드론 배송 상용화 이후 미국</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호주</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핀란드</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아일랜드 등으로 배송 권역을 확대</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’22</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 기준 누적 배송 건수는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만 건 이상 </a:t>
              </a:r>
            </a:p>
          </p:txBody>
        </p:sp>
        <p:cxnSp>
          <p:nvCxnSpPr>
            <p:cNvPr id="1141" name="직선 연결선 1140">
              <a:extLst>
                <a:ext uri="{FF2B5EF4-FFF2-40B4-BE49-F238E27FC236}">
                  <a16:creationId xmlns:a16="http://schemas.microsoft.com/office/drawing/2014/main" id="{EABA7C68-25BF-37E0-2072-D7134D501AEF}"/>
                </a:ext>
              </a:extLst>
            </p:cNvPr>
            <p:cNvCxnSpPr>
              <a:cxnSpLocks/>
            </p:cNvCxnSpPr>
            <p:nvPr/>
          </p:nvCxnSpPr>
          <p:spPr>
            <a:xfrm>
              <a:off x="3373334" y="7318038"/>
              <a:ext cx="3024000" cy="0"/>
            </a:xfrm>
            <a:prstGeom prst="line">
              <a:avLst/>
            </a:prstGeom>
            <a:ln w="6350">
              <a:solidFill>
                <a:schemeClr val="bg1"/>
              </a:solidFill>
            </a:ln>
            <a:effectLst/>
          </p:spPr>
          <p:style>
            <a:lnRef idx="2">
              <a:schemeClr val="accent3"/>
            </a:lnRef>
            <a:fillRef idx="0">
              <a:schemeClr val="accent3"/>
            </a:fillRef>
            <a:effectRef idx="1">
              <a:schemeClr val="accent3"/>
            </a:effectRef>
            <a:fontRef idx="minor">
              <a:schemeClr val="tx1"/>
            </a:fontRef>
          </p:style>
        </p:cxnSp>
        <p:cxnSp>
          <p:nvCxnSpPr>
            <p:cNvPr id="1142" name="직선 연결선 1141">
              <a:extLst>
                <a:ext uri="{FF2B5EF4-FFF2-40B4-BE49-F238E27FC236}">
                  <a16:creationId xmlns:a16="http://schemas.microsoft.com/office/drawing/2014/main" id="{DA32E463-05A7-BF09-4725-33834513024F}"/>
                </a:ext>
              </a:extLst>
            </p:cNvPr>
            <p:cNvCxnSpPr>
              <a:cxnSpLocks/>
            </p:cNvCxnSpPr>
            <p:nvPr/>
          </p:nvCxnSpPr>
          <p:spPr>
            <a:xfrm>
              <a:off x="3373334" y="7835707"/>
              <a:ext cx="3024000" cy="0"/>
            </a:xfrm>
            <a:prstGeom prst="line">
              <a:avLst/>
            </a:prstGeom>
            <a:ln w="6350">
              <a:solidFill>
                <a:schemeClr val="bg1"/>
              </a:solidFill>
            </a:ln>
            <a:effectLst/>
          </p:spPr>
          <p:style>
            <a:lnRef idx="2">
              <a:schemeClr val="accent3"/>
            </a:lnRef>
            <a:fillRef idx="0">
              <a:schemeClr val="accent3"/>
            </a:fillRef>
            <a:effectRef idx="1">
              <a:schemeClr val="accent3"/>
            </a:effectRef>
            <a:fontRef idx="minor">
              <a:schemeClr val="tx1"/>
            </a:fontRef>
          </p:style>
        </p:cxnSp>
        <p:cxnSp>
          <p:nvCxnSpPr>
            <p:cNvPr id="1143" name="직선 연결선 1142">
              <a:extLst>
                <a:ext uri="{FF2B5EF4-FFF2-40B4-BE49-F238E27FC236}">
                  <a16:creationId xmlns:a16="http://schemas.microsoft.com/office/drawing/2014/main" id="{7EE975F9-022B-72C1-0B43-4E444A5D5BBA}"/>
                </a:ext>
              </a:extLst>
            </p:cNvPr>
            <p:cNvCxnSpPr>
              <a:cxnSpLocks/>
            </p:cNvCxnSpPr>
            <p:nvPr/>
          </p:nvCxnSpPr>
          <p:spPr>
            <a:xfrm>
              <a:off x="3373334" y="8366275"/>
              <a:ext cx="3024000" cy="0"/>
            </a:xfrm>
            <a:prstGeom prst="line">
              <a:avLst/>
            </a:prstGeom>
            <a:ln w="6350">
              <a:solidFill>
                <a:schemeClr val="bg1"/>
              </a:solidFill>
            </a:ln>
            <a:effectLst/>
          </p:spPr>
          <p:style>
            <a:lnRef idx="2">
              <a:schemeClr val="accent3"/>
            </a:lnRef>
            <a:fillRef idx="0">
              <a:schemeClr val="accent3"/>
            </a:fillRef>
            <a:effectRef idx="1">
              <a:schemeClr val="accent3"/>
            </a:effectRef>
            <a:fontRef idx="minor">
              <a:schemeClr val="tx1"/>
            </a:fontRef>
          </p:style>
        </p:cxnSp>
        <p:sp>
          <p:nvSpPr>
            <p:cNvPr id="1123" name="직사각형 1122">
              <a:extLst>
                <a:ext uri="{FF2B5EF4-FFF2-40B4-BE49-F238E27FC236}">
                  <a16:creationId xmlns:a16="http://schemas.microsoft.com/office/drawing/2014/main" id="{74E3BF68-4DFF-A33A-82FB-2B9246D2390D}"/>
                </a:ext>
              </a:extLst>
            </p:cNvPr>
            <p:cNvSpPr/>
            <p:nvPr/>
          </p:nvSpPr>
          <p:spPr>
            <a:xfrm>
              <a:off x="3326696" y="6807581"/>
              <a:ext cx="3167063" cy="520521"/>
            </a:xfrm>
            <a:prstGeom prst="rect">
              <a:avLst/>
            </a:prstGeom>
            <a:noFill/>
            <a:ln w="952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nSpc>
                  <a:spcPct val="107000"/>
                </a:lnSpc>
                <a:spcBef>
                  <a:spcPts val="100"/>
                </a:spcBef>
                <a:spcAft>
                  <a:spcPts val="100"/>
                </a:spcAft>
                <a:defRPr/>
              </a:pP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년부터 드론 기술</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서비스업체 집라인</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(Zipline), </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드론업</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(DroneUp), </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플라이트렉스</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(Flightrex) </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등과의 협업으로 드론 배송 개시</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확대</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22</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말 기준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6,000</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건 이상의 유료 드론 배송 제공</a:t>
              </a:r>
            </a:p>
          </p:txBody>
        </p:sp>
        <p:sp>
          <p:nvSpPr>
            <p:cNvPr id="1170" name="직사각형 1169">
              <a:extLst>
                <a:ext uri="{FF2B5EF4-FFF2-40B4-BE49-F238E27FC236}">
                  <a16:creationId xmlns:a16="http://schemas.microsoft.com/office/drawing/2014/main" id="{E17710F4-CA40-7B87-65B8-E63AABC57D8D}"/>
                </a:ext>
              </a:extLst>
            </p:cNvPr>
            <p:cNvSpPr/>
            <p:nvPr/>
          </p:nvSpPr>
          <p:spPr>
            <a:xfrm>
              <a:off x="3326696" y="7844864"/>
              <a:ext cx="3167063" cy="520521"/>
            </a:xfrm>
            <a:prstGeom prst="rect">
              <a:avLst/>
            </a:prstGeom>
            <a:noFill/>
            <a:ln w="952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nSpc>
                  <a:spcPct val="107000"/>
                </a:lnSpc>
                <a:spcBef>
                  <a:spcPts val="100"/>
                </a:spcBef>
                <a:spcAft>
                  <a:spcPts val="100"/>
                </a:spcAft>
                <a:defRPr/>
              </a:pP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자체 개발한 드론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MK30’</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에 타 기체 및 장애물 자동 감지</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회피 가능 시스템을 탑재해 안전성을 강화했고</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’23</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4</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 우천 시 비행 가능한 시스템을 추가</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다만</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’23</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1~4</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월까지 드론 배송 건수가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100</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건에</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그침</a:t>
              </a:r>
            </a:p>
          </p:txBody>
        </p:sp>
        <p:sp>
          <p:nvSpPr>
            <p:cNvPr id="1173" name="직사각형 1172">
              <a:extLst>
                <a:ext uri="{FF2B5EF4-FFF2-40B4-BE49-F238E27FC236}">
                  <a16:creationId xmlns:a16="http://schemas.microsoft.com/office/drawing/2014/main" id="{CBFB95EA-4165-6071-9905-B1F304454FA7}"/>
                </a:ext>
              </a:extLst>
            </p:cNvPr>
            <p:cNvSpPr/>
            <p:nvPr/>
          </p:nvSpPr>
          <p:spPr>
            <a:xfrm>
              <a:off x="3317502" y="8368516"/>
              <a:ext cx="3167063" cy="520521"/>
            </a:xfrm>
            <a:prstGeom prst="rect">
              <a:avLst/>
            </a:prstGeom>
            <a:noFill/>
            <a:ln w="952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nSpc>
                  <a:spcPct val="107000"/>
                </a:lnSpc>
                <a:spcBef>
                  <a:spcPts val="100"/>
                </a:spcBef>
                <a:spcAft>
                  <a:spcPts val="100"/>
                </a:spcAft>
                <a:defRPr/>
              </a:pP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9</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중국 유통그룹 알리바바는 배송업무에 최적화된 자율주행 물류 로봇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샤오만뤼</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(Xiaomanlv)’</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를 론칭</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’20</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9</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월부터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’22</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월까지 누적 배송 건수는 </a:t>
              </a:r>
              <a:r>
                <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1,000</a:t>
              </a:r>
              <a:r>
                <a:rPr lang="ko-KR" altLang="en-US"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만 건 이상으로 나타남</a:t>
              </a:r>
              <a:endParaRPr lang="en-US" altLang="ko-KR" sz="800" kern="0" spc="-40" dirty="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grpSp>
      <p:grpSp>
        <p:nvGrpSpPr>
          <p:cNvPr id="6" name="그룹 5">
            <a:extLst>
              <a:ext uri="{FF2B5EF4-FFF2-40B4-BE49-F238E27FC236}">
                <a16:creationId xmlns:a16="http://schemas.microsoft.com/office/drawing/2014/main" id="{B473F477-6D5F-4B8F-3A91-185034C40DFB}"/>
              </a:ext>
            </a:extLst>
          </p:cNvPr>
          <p:cNvGrpSpPr/>
          <p:nvPr/>
        </p:nvGrpSpPr>
        <p:grpSpPr>
          <a:xfrm>
            <a:off x="2493382" y="6886038"/>
            <a:ext cx="714179" cy="1921009"/>
            <a:chOff x="2493382" y="6886038"/>
            <a:chExt cx="714179" cy="1921009"/>
          </a:xfrm>
        </p:grpSpPr>
        <p:sp>
          <p:nvSpPr>
            <p:cNvPr id="1165" name="사각형: 둥근 모서리 1164">
              <a:extLst>
                <a:ext uri="{FF2B5EF4-FFF2-40B4-BE49-F238E27FC236}">
                  <a16:creationId xmlns:a16="http://schemas.microsoft.com/office/drawing/2014/main" id="{6C6366E8-F6C5-57CC-279B-A0333D926F63}"/>
                </a:ext>
              </a:extLst>
            </p:cNvPr>
            <p:cNvSpPr/>
            <p:nvPr/>
          </p:nvSpPr>
          <p:spPr>
            <a:xfrm>
              <a:off x="2493382" y="7391897"/>
              <a:ext cx="708683" cy="398776"/>
            </a:xfrm>
            <a:prstGeom prst="roundRect">
              <a:avLst>
                <a:gd name="adj" fmla="val 1196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pic>
          <p:nvPicPr>
            <p:cNvPr id="1166" name="Picture 6" descr="Wing - Crunchbase Company Profile &amp; Funding">
              <a:extLst>
                <a:ext uri="{FF2B5EF4-FFF2-40B4-BE49-F238E27FC236}">
                  <a16:creationId xmlns:a16="http://schemas.microsoft.com/office/drawing/2014/main" id="{BC0650B8-54B5-2CE0-A2B5-1406BA888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535" y="7500663"/>
              <a:ext cx="538376" cy="214230"/>
            </a:xfrm>
            <a:prstGeom prst="rect">
              <a:avLst/>
            </a:prstGeom>
            <a:noFill/>
            <a:extLst>
              <a:ext uri="{909E8E84-426E-40DD-AFC4-6F175D3DCCD1}">
                <a14:hiddenFill xmlns:a14="http://schemas.microsoft.com/office/drawing/2010/main">
                  <a:solidFill>
                    <a:srgbClr val="FFFFFF"/>
                  </a:solidFill>
                </a14:hiddenFill>
              </a:ext>
            </a:extLst>
          </p:spPr>
        </p:pic>
        <p:sp>
          <p:nvSpPr>
            <p:cNvPr id="1125" name="사각형: 둥근 모서리 1124">
              <a:extLst>
                <a:ext uri="{FF2B5EF4-FFF2-40B4-BE49-F238E27FC236}">
                  <a16:creationId xmlns:a16="http://schemas.microsoft.com/office/drawing/2014/main" id="{D9F3129F-5EED-611E-A493-2DFB1079BE44}"/>
                </a:ext>
              </a:extLst>
            </p:cNvPr>
            <p:cNvSpPr/>
            <p:nvPr/>
          </p:nvSpPr>
          <p:spPr>
            <a:xfrm>
              <a:off x="2493382" y="6886038"/>
              <a:ext cx="708683" cy="398776"/>
            </a:xfrm>
            <a:prstGeom prst="roundRect">
              <a:avLst>
                <a:gd name="adj" fmla="val 997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pic>
          <p:nvPicPr>
            <p:cNvPr id="1151" name="Picture 4">
              <a:extLst>
                <a:ext uri="{FF2B5EF4-FFF2-40B4-BE49-F238E27FC236}">
                  <a16:creationId xmlns:a16="http://schemas.microsoft.com/office/drawing/2014/main" id="{C415CFF5-4E2C-B530-483A-527EE4EC9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497" y="7011671"/>
              <a:ext cx="606554" cy="145182"/>
            </a:xfrm>
            <a:prstGeom prst="rect">
              <a:avLst/>
            </a:prstGeom>
            <a:noFill/>
            <a:extLst>
              <a:ext uri="{909E8E84-426E-40DD-AFC4-6F175D3DCCD1}">
                <a14:hiddenFill xmlns:a14="http://schemas.microsoft.com/office/drawing/2010/main">
                  <a:solidFill>
                    <a:srgbClr val="FFFFFF"/>
                  </a:solidFill>
                </a14:hiddenFill>
              </a:ext>
            </a:extLst>
          </p:spPr>
        </p:pic>
        <p:sp>
          <p:nvSpPr>
            <p:cNvPr id="1171" name="사각형: 둥근 모서리 1170">
              <a:extLst>
                <a:ext uri="{FF2B5EF4-FFF2-40B4-BE49-F238E27FC236}">
                  <a16:creationId xmlns:a16="http://schemas.microsoft.com/office/drawing/2014/main" id="{ACEE567C-BEA5-AF4D-581D-B9EF68F49D0B}"/>
                </a:ext>
              </a:extLst>
            </p:cNvPr>
            <p:cNvSpPr/>
            <p:nvPr/>
          </p:nvSpPr>
          <p:spPr>
            <a:xfrm>
              <a:off x="2493382" y="7922145"/>
              <a:ext cx="708683" cy="398776"/>
            </a:xfrm>
            <a:prstGeom prst="roundRect">
              <a:avLst>
                <a:gd name="adj" fmla="val 1395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pic>
          <p:nvPicPr>
            <p:cNvPr id="1169" name="Picture 2">
              <a:extLst>
                <a:ext uri="{FF2B5EF4-FFF2-40B4-BE49-F238E27FC236}">
                  <a16:creationId xmlns:a16="http://schemas.microsoft.com/office/drawing/2014/main" id="{84B2FA93-7B39-A820-4FA9-177BAFD208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3131" y="8055554"/>
              <a:ext cx="497878" cy="150286"/>
            </a:xfrm>
            <a:prstGeom prst="rect">
              <a:avLst/>
            </a:prstGeom>
            <a:noFill/>
            <a:extLst>
              <a:ext uri="{909E8E84-426E-40DD-AFC4-6F175D3DCCD1}">
                <a14:hiddenFill xmlns:a14="http://schemas.microsoft.com/office/drawing/2010/main">
                  <a:solidFill>
                    <a:srgbClr val="FFFFFF"/>
                  </a:solidFill>
                </a14:hiddenFill>
              </a:ext>
            </a:extLst>
          </p:spPr>
        </p:pic>
        <p:sp>
          <p:nvSpPr>
            <p:cNvPr id="1174" name="사각형: 둥근 모서리 1173">
              <a:extLst>
                <a:ext uri="{FF2B5EF4-FFF2-40B4-BE49-F238E27FC236}">
                  <a16:creationId xmlns:a16="http://schemas.microsoft.com/office/drawing/2014/main" id="{9ED0356B-004D-0367-550C-5B00E024B76B}"/>
                </a:ext>
              </a:extLst>
            </p:cNvPr>
            <p:cNvSpPr/>
            <p:nvPr/>
          </p:nvSpPr>
          <p:spPr>
            <a:xfrm>
              <a:off x="2498878" y="8408271"/>
              <a:ext cx="708683" cy="398776"/>
            </a:xfrm>
            <a:prstGeom prst="roundRect">
              <a:avLst>
                <a:gd name="adj" fmla="val 997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pic>
          <p:nvPicPr>
            <p:cNvPr id="1175" name="Picture 8" descr="Alibaba Logo, symbol, meaning, history, PNG, brand">
              <a:extLst>
                <a:ext uri="{FF2B5EF4-FFF2-40B4-BE49-F238E27FC236}">
                  <a16:creationId xmlns:a16="http://schemas.microsoft.com/office/drawing/2014/main" id="{1A2B3D0F-A21C-B0E8-FAF8-C1BEB9A1C93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6698" b="22033"/>
            <a:stretch/>
          </p:blipFill>
          <p:spPr bwMode="auto">
            <a:xfrm>
              <a:off x="2549771" y="8520149"/>
              <a:ext cx="606898" cy="1750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83496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5">
            <a:extLst>
              <a:ext uri="{FF2B5EF4-FFF2-40B4-BE49-F238E27FC236}">
                <a16:creationId xmlns:a16="http://schemas.microsoft.com/office/drawing/2014/main" id="{6025670F-49EF-6494-5D12-4773C648FCF2}"/>
              </a:ext>
            </a:extLst>
          </p:cNvPr>
          <p:cNvSpPr>
            <a:spLocks noChangeArrowheads="1"/>
          </p:cNvSpPr>
          <p:nvPr/>
        </p:nvSpPr>
        <p:spPr bwMode="auto">
          <a:xfrm>
            <a:off x="2097088" y="1243535"/>
            <a:ext cx="4427537" cy="7705578"/>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10</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만여 명이 거주하는 지역에서 일 평균 약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1,000</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여 개에 달하는 패키지를 배송할 만큼 상당히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높은 수준의 배송 역량을 보유한 것으로 평가된다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한편 윙의 핵심 경쟁력은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오토로더</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(Autoloader)’</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와 ‘윙 딜리버리 네트워크</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(Wing Delivery Network)’</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라는 신규 드론 운영체제에 있는 것으로 나타난다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일반 무인 드론으로 배송을 하려면 사람이 물건을 실어줘야 할 뿐 아니라</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단편배달만 가능하다는 또 다른 한계점이 있었다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반면 윙이 선보인 차세대 드론 기술로는 드론 이착륙과 재충전 자동화가 가능하며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연속배송이 가능해 졌다는 점에서 아마존과 또 다른 측면에서 독보적인 기술력을 선보일 것으로 기대된다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아마존은 자사가 개발한 드론을 이용해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2022</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말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미국 캘리포니아주 및 텍사스주에서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30</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분 배송을 목표로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프라임에어</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(Prime Air)’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서비스를 개시했다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아마존은 이제껏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제기되어 온 드론 배송의 한계점을 극복하는 데 주력 중이다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우선 비행 경로 중 드론이 장애물이나 다른 기체를 자동 감지하고 회피할 수 있는 시스템을 드론에 탑재했고</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2023</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초에는 우천 시에도 비행 가능한 시스템을 더했다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드론 배송에 대한 꾸준한 투자에도 불구하고 아마존의 드론 배송 사업은 지지부진한 모습이다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이에 아직까지 드론 배송 제공 지역을 확대하지 못하고 있으며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아마존이 드론 사업을 활성화시킬 수 있을지 여부에 귀추가 주목된다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미국이 기술 측면에서 배송용 드론 시장을 주도하고 있는 상황이지만</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여전히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FAA(Federal Aviation Administration,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연방항공국</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의 규제 강도가 심해 시야에서 벗어나거나 현장 감시 없이는 운행이 불가능하다는 한계가 존재한다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안전성 입증은 드론 배송 시장 선점을 위한 기업의 남은 도전과제인 것이다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한편 배송용 드론 외</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자율주행 로봇도 무인 딜리버리를 실현시킬 대표적인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배송 혁신 수단이다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중국 최대 유통그룹 중 하나인 알리바바는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2020</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자율주행 로봇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샤오만뤼</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(Xiaolanlv)’</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로 급증하는 배송 수요에 대처 중이다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샤오만뤼는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회 충전만으로도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100km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이상의 거리 주행 능력을 가지며</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하루에 최</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대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500</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건의 주문량을 소화할 수 있는 무인 배송로봇으로</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중국처럼 넓은 지역 내 배송에 최적화되어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알리바바는 샤오만뤼를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2021</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년부터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연속 중국 최대 쇼핑 행사 광군제에 투입해 실제 택배 효율을 높이는 데 활용하고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가령</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샤오만뤼는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2022</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광군제가 개최된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12</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일간 약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200</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만 개 패키지를 처리했는데</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이는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2021</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택배 물량의 두 배 수준으로 배송 속도 및 품질 향상 제고에 기여 중이다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드론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로봇으로 인한 라스트마일 패러다임의 변화가 예고되었다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한국 정부도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2026</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로봇 배송</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2027</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년 드론 배송에 대한 상용화 목표 시점을 발표하고 법</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제도적 기반을 마련할 계획을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밝혔다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국내에서도 무인 딜리버리 수단을 중심으로 한 이상적 배송 체계 구축 경쟁이 심화될 것으로 전망된다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앞서 살펴보았듯</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아직까지는</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자율주행 로봇 및 배송용 드론으로 원활한 무인 배송이 이뤄지기 전 기술 개발에 대한 고비용</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기상 여건에 대한 취약성</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안전성 입증 등 선결되어야 할 이슈 해결이 남아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결과적으로 진화하는 배송 시장 주도권을 쥐고자 하는 기업은 무인 딜리버리 수단 관련 실증 실험을 지속하며 대규모 상용화를 위한 노력에 힘써야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p:txBody>
      </p:sp>
      <p:grpSp>
        <p:nvGrpSpPr>
          <p:cNvPr id="16" name="그룹 15">
            <a:extLst>
              <a:ext uri="{FF2B5EF4-FFF2-40B4-BE49-F238E27FC236}">
                <a16:creationId xmlns:a16="http://schemas.microsoft.com/office/drawing/2014/main" id="{FEC6BD4B-0323-5225-2483-5441955E921D}"/>
              </a:ext>
            </a:extLst>
          </p:cNvPr>
          <p:cNvGrpSpPr/>
          <p:nvPr/>
        </p:nvGrpSpPr>
        <p:grpSpPr>
          <a:xfrm>
            <a:off x="162169" y="3083087"/>
            <a:ext cx="1813778" cy="2394310"/>
            <a:chOff x="162169" y="1816262"/>
            <a:chExt cx="1813778" cy="2394310"/>
          </a:xfrm>
        </p:grpSpPr>
        <p:sp>
          <p:nvSpPr>
            <p:cNvPr id="17" name="TextBox 16">
              <a:extLst>
                <a:ext uri="{FF2B5EF4-FFF2-40B4-BE49-F238E27FC236}">
                  <a16:creationId xmlns:a16="http://schemas.microsoft.com/office/drawing/2014/main" id="{03982409-48D0-1C61-79F8-452172B90AF6}"/>
                </a:ext>
              </a:extLst>
            </p:cNvPr>
            <p:cNvSpPr txBox="1"/>
            <p:nvPr/>
          </p:nvSpPr>
          <p:spPr>
            <a:xfrm>
              <a:off x="1404983" y="3598572"/>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18" name="TextBox 17">
              <a:extLst>
                <a:ext uri="{FF2B5EF4-FFF2-40B4-BE49-F238E27FC236}">
                  <a16:creationId xmlns:a16="http://schemas.microsoft.com/office/drawing/2014/main" id="{78EF1F13-BF3C-5C43-4B99-558B3BA864BE}"/>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19" name="TextBox 18">
              <a:extLst>
                <a:ext uri="{FF2B5EF4-FFF2-40B4-BE49-F238E27FC236}">
                  <a16:creationId xmlns:a16="http://schemas.microsoft.com/office/drawing/2014/main" id="{907796FF-268D-61FB-E8F0-E51EB8BE8977}"/>
                </a:ext>
              </a:extLst>
            </p:cNvPr>
            <p:cNvSpPr txBox="1"/>
            <p:nvPr/>
          </p:nvSpPr>
          <p:spPr>
            <a:xfrm>
              <a:off x="405765" y="2248598"/>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기술적</a:t>
              </a:r>
              <a:r>
                <a:rPr lang="en-US" altLang="ko-KR" spc="-20" dirty="0">
                  <a:solidFill>
                    <a:schemeClr val="accent4"/>
                  </a:solidFill>
                  <a:latin typeface="KoPub돋움체 Medium" panose="00000600000000000000" pitchFamily="2" charset="-127"/>
                  <a:ea typeface="KoPub돋움체 Medium" panose="00000600000000000000" pitchFamily="2" charset="-127"/>
                </a:rPr>
                <a:t>·</a:t>
              </a:r>
              <a:r>
                <a:rPr lang="ko-KR" altLang="en-US" spc="-20" dirty="0">
                  <a:solidFill>
                    <a:schemeClr val="accent4"/>
                  </a:solidFill>
                  <a:latin typeface="KoPub돋움체 Medium" panose="00000600000000000000" pitchFamily="2" charset="-127"/>
                  <a:ea typeface="KoPub돋움체 Medium" panose="00000600000000000000" pitchFamily="2" charset="-127"/>
                </a:rPr>
                <a:t>제도적 한계점이 존재하나</a:t>
              </a:r>
              <a:r>
                <a:rPr lang="en-US" altLang="ko-KR" spc="-20" dirty="0">
                  <a:solidFill>
                    <a:schemeClr val="accent4"/>
                  </a:solidFill>
                  <a:latin typeface="KoPub돋움체 Medium" panose="00000600000000000000" pitchFamily="2" charset="-127"/>
                  <a:ea typeface="KoPub돋움체 Medium" panose="00000600000000000000" pitchFamily="2" charset="-127"/>
                </a:rPr>
                <a:t>, </a:t>
              </a:r>
              <a:r>
                <a:rPr lang="ko-KR" altLang="en-US" spc="-20" dirty="0">
                  <a:solidFill>
                    <a:schemeClr val="accent4"/>
                  </a:solidFill>
                </a:rPr>
                <a:t>드론</a:t>
              </a:r>
              <a:r>
                <a:rPr lang="ko-KR" altLang="en-US" spc="-20" dirty="0">
                  <a:solidFill>
                    <a:schemeClr val="accent4"/>
                  </a:solidFill>
                  <a:latin typeface="KoPub돋움체 Medium" panose="00000600000000000000" pitchFamily="2" charset="-127"/>
                  <a:ea typeface="KoPub돋움체 Medium" panose="00000600000000000000" pitchFamily="2" charset="-127"/>
                </a:rPr>
                <a:t>·로봇의 고도화가 지속되며 공간적 제약을 극복할 이상적 배송 수단으로서의 역할에 대한 기대감이 고조</a:t>
              </a:r>
              <a:endParaRPr lang="en-US" altLang="ko-KR" spc="-20" dirty="0">
                <a:solidFill>
                  <a:schemeClr val="accent4"/>
                </a:solidFill>
                <a:latin typeface="KoPub돋움체 Medium" panose="00000600000000000000" pitchFamily="2" charset="-127"/>
                <a:ea typeface="KoPub돋움체 Medium" panose="00000600000000000000" pitchFamily="2" charset="-127"/>
              </a:endParaRPr>
            </a:p>
          </p:txBody>
        </p:sp>
      </p:grpSp>
      <p:grpSp>
        <p:nvGrpSpPr>
          <p:cNvPr id="14" name="그룹 13">
            <a:extLst>
              <a:ext uri="{FF2B5EF4-FFF2-40B4-BE49-F238E27FC236}">
                <a16:creationId xmlns:a16="http://schemas.microsoft.com/office/drawing/2014/main" id="{117BDCE5-11FD-D5CA-B472-4232C1AFB83F}"/>
              </a:ext>
            </a:extLst>
          </p:cNvPr>
          <p:cNvGrpSpPr/>
          <p:nvPr/>
        </p:nvGrpSpPr>
        <p:grpSpPr>
          <a:xfrm>
            <a:off x="333375" y="483367"/>
            <a:ext cx="2485203" cy="141605"/>
            <a:chOff x="323851" y="483367"/>
            <a:chExt cx="2485203" cy="141605"/>
          </a:xfrm>
        </p:grpSpPr>
        <p:grpSp>
          <p:nvGrpSpPr>
            <p:cNvPr id="15" name="그룹 14">
              <a:extLst>
                <a:ext uri="{FF2B5EF4-FFF2-40B4-BE49-F238E27FC236}">
                  <a16:creationId xmlns:a16="http://schemas.microsoft.com/office/drawing/2014/main" id="{5078592E-F574-581A-06CD-0CA6EECE0AD1}"/>
                </a:ext>
              </a:extLst>
            </p:cNvPr>
            <p:cNvGrpSpPr/>
            <p:nvPr/>
          </p:nvGrpSpPr>
          <p:grpSpPr>
            <a:xfrm>
              <a:off x="323851" y="483367"/>
              <a:ext cx="622667" cy="141605"/>
              <a:chOff x="1719989" y="637987"/>
              <a:chExt cx="622667" cy="141605"/>
            </a:xfrm>
          </p:grpSpPr>
          <p:sp>
            <p:nvSpPr>
              <p:cNvPr id="27" name="object 25">
                <a:extLst>
                  <a:ext uri="{FF2B5EF4-FFF2-40B4-BE49-F238E27FC236}">
                    <a16:creationId xmlns:a16="http://schemas.microsoft.com/office/drawing/2014/main" id="{189FF31D-A3AE-CFCE-7037-108715B2729C}"/>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39" name="object 22">
                <a:extLst>
                  <a:ext uri="{FF2B5EF4-FFF2-40B4-BE49-F238E27FC236}">
                    <a16:creationId xmlns:a16="http://schemas.microsoft.com/office/drawing/2014/main" id="{90ACE62F-BB1F-75D8-3DC1-AC03E95B7CE0}"/>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20" name="그룹 19">
              <a:extLst>
                <a:ext uri="{FF2B5EF4-FFF2-40B4-BE49-F238E27FC236}">
                  <a16:creationId xmlns:a16="http://schemas.microsoft.com/office/drawing/2014/main" id="{E8414CFB-5F81-2003-A919-B76D5ACB9D23}"/>
                </a:ext>
              </a:extLst>
            </p:cNvPr>
            <p:cNvGrpSpPr/>
            <p:nvPr/>
          </p:nvGrpSpPr>
          <p:grpSpPr>
            <a:xfrm>
              <a:off x="952173" y="483367"/>
              <a:ext cx="1856881" cy="141605"/>
              <a:chOff x="1159698" y="939005"/>
              <a:chExt cx="1856881" cy="141605"/>
            </a:xfrm>
          </p:grpSpPr>
          <p:sp>
            <p:nvSpPr>
              <p:cNvPr id="21" name="object 23">
                <a:extLst>
                  <a:ext uri="{FF2B5EF4-FFF2-40B4-BE49-F238E27FC236}">
                    <a16:creationId xmlns:a16="http://schemas.microsoft.com/office/drawing/2014/main" id="{635E56C3-EEFB-EAE4-1103-37CBABEDB322}"/>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22" name="object 25">
                <a:extLst>
                  <a:ext uri="{FF2B5EF4-FFF2-40B4-BE49-F238E27FC236}">
                    <a16:creationId xmlns:a16="http://schemas.microsoft.com/office/drawing/2014/main" id="{C3BC6253-ED06-05AB-CF00-70AD81F0D5C2}"/>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23" name="object 26">
                <a:extLst>
                  <a:ext uri="{FF2B5EF4-FFF2-40B4-BE49-F238E27FC236}">
                    <a16:creationId xmlns:a16="http://schemas.microsoft.com/office/drawing/2014/main" id="{4A41C202-4010-162A-5CAF-13817FD625BF}"/>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24" name="object 22">
                <a:extLst>
                  <a:ext uri="{FF2B5EF4-FFF2-40B4-BE49-F238E27FC236}">
                    <a16:creationId xmlns:a16="http://schemas.microsoft.com/office/drawing/2014/main" id="{E76D2A8E-87F6-8B16-C0EC-8DB5A9BD450A}"/>
                  </a:ext>
                </a:extLst>
              </p:cNvPr>
              <p:cNvSpPr txBox="1"/>
              <p:nvPr/>
            </p:nvSpPr>
            <p:spPr>
              <a:xfrm>
                <a:off x="116215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5" name="object 22">
                <a:extLst>
                  <a:ext uri="{FF2B5EF4-FFF2-40B4-BE49-F238E27FC236}">
                    <a16:creationId xmlns:a16="http://schemas.microsoft.com/office/drawing/2014/main" id="{2AB96006-CCF7-975B-6E7E-478798F6F221}"/>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26" name="object 22">
                <a:extLst>
                  <a:ext uri="{FF2B5EF4-FFF2-40B4-BE49-F238E27FC236}">
                    <a16:creationId xmlns:a16="http://schemas.microsoft.com/office/drawing/2014/main" id="{077EB957-BB35-AE64-C7F8-A5BC417FA414}"/>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cxnSp>
        <p:nvCxnSpPr>
          <p:cNvPr id="4" name="직선 연결선 3">
            <a:extLst>
              <a:ext uri="{FF2B5EF4-FFF2-40B4-BE49-F238E27FC236}">
                <a16:creationId xmlns:a16="http://schemas.microsoft.com/office/drawing/2014/main" id="{C5CF89F5-D3B1-7BDB-EA82-C7371DFEE955}"/>
              </a:ext>
            </a:extLst>
          </p:cNvPr>
          <p:cNvCxnSpPr>
            <a:cxnSpLocks/>
          </p:cNvCxnSpPr>
          <p:nvPr/>
        </p:nvCxnSpPr>
        <p:spPr>
          <a:xfrm>
            <a:off x="1957388" y="1281113"/>
            <a:ext cx="0" cy="795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561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D4913C0C-C25C-4749-863E-8986E05AC8F5}"/>
              </a:ext>
            </a:extLst>
          </p:cNvPr>
          <p:cNvSpPr/>
          <p:nvPr/>
        </p:nvSpPr>
        <p:spPr>
          <a:xfrm>
            <a:off x="620714" y="8012292"/>
            <a:ext cx="5616574" cy="1225371"/>
          </a:xfrm>
          <a:prstGeom prst="rect">
            <a:avLst/>
          </a:prstGeom>
          <a:noFill/>
          <a:ln w="3175" cap="rnd" cmpd="sng" algn="ctr">
            <a:solidFill>
              <a:schemeClr val="bg1"/>
            </a:solidFill>
            <a:prstDash val="solid"/>
          </a:ln>
          <a:effectLst/>
        </p:spPr>
        <p:txBody>
          <a:bodyPr lIns="108000" tIns="54000" rIns="108000" bIns="54000" rtlCol="0" anchor="ctr"/>
          <a:lstStyle/>
          <a:p>
            <a:pPr algn="just">
              <a:lnSpc>
                <a:spcPct val="130000"/>
              </a:lnSpc>
              <a:defRPr/>
            </a:pP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본 보고서는 삼정</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KPMG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경제연구원과 </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KPMG Member firm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전문가들이 수집한 자료를 바탕으로 일반적인 정보를 제공할 목적으로 작성되었으며</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보고서에 포함된 자료의 완전성</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정확성 및 신뢰성을 확인하기 위한 절차를 밟은 것은 아닙니다</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본 보고서는 특정 기업이나 개인의 개별 사안에 대한 조언을 제공할 목적으로 작성된 것이 아니므로</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구체적인 의사결정이 필요한 경우에는 당 법인의 전문가와 상의하여 주시기 바랍니다</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삼정</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KPMG</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의 사전 동의 없이 본 보고서의 전체 또는 일부를 무단 배포</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인용</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발간</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복제할 수 없습니다</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endPar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9" name="Text Placeholder 2">
            <a:extLst>
              <a:ext uri="{FF2B5EF4-FFF2-40B4-BE49-F238E27FC236}">
                <a16:creationId xmlns:a16="http://schemas.microsoft.com/office/drawing/2014/main" id="{BE32C9D2-5ECD-4546-8427-460CD57FC889}"/>
              </a:ext>
            </a:extLst>
          </p:cNvPr>
          <p:cNvSpPr txBox="1">
            <a:spLocks/>
          </p:cNvSpPr>
          <p:nvPr/>
        </p:nvSpPr>
        <p:spPr>
          <a:xfrm>
            <a:off x="954088" y="3208261"/>
            <a:ext cx="3093548" cy="192360"/>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392100" algn="l"/>
              </a:tabLst>
            </a:pPr>
            <a:r>
              <a:rPr lang="ko-KR" altLang="en-US" sz="1250" b="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rPr>
              <a:t>삼정</a:t>
            </a:r>
            <a:r>
              <a:rPr lang="en-US" altLang="ko-KR" sz="1250" b="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rPr>
              <a:t>KPMG </a:t>
            </a:r>
            <a:r>
              <a:rPr lang="ko-KR" altLang="en-US" sz="1250" b="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rPr>
              <a:t>경제연구원</a:t>
            </a:r>
            <a:endParaRPr lang="en-US" sz="1250" b="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endParaRPr>
          </a:p>
        </p:txBody>
      </p:sp>
      <p:cxnSp>
        <p:nvCxnSpPr>
          <p:cNvPr id="41" name="직선 연결선 40">
            <a:extLst>
              <a:ext uri="{FF2B5EF4-FFF2-40B4-BE49-F238E27FC236}">
                <a16:creationId xmlns:a16="http://schemas.microsoft.com/office/drawing/2014/main" id="{0C11F793-9FAC-4014-A277-955BC6A69540}"/>
              </a:ext>
            </a:extLst>
          </p:cNvPr>
          <p:cNvCxnSpPr>
            <a:cxnSpLocks/>
          </p:cNvCxnSpPr>
          <p:nvPr/>
        </p:nvCxnSpPr>
        <p:spPr>
          <a:xfrm>
            <a:off x="620713" y="2510409"/>
            <a:ext cx="0" cy="295200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2">
            <a:extLst>
              <a:ext uri="{FF2B5EF4-FFF2-40B4-BE49-F238E27FC236}">
                <a16:creationId xmlns:a16="http://schemas.microsoft.com/office/drawing/2014/main" id="{0FFBEC18-12BA-48F3-AA1D-616E23045CFA}"/>
              </a:ext>
            </a:extLst>
          </p:cNvPr>
          <p:cNvSpPr txBox="1">
            <a:spLocks/>
          </p:cNvSpPr>
          <p:nvPr/>
        </p:nvSpPr>
        <p:spPr>
          <a:xfrm>
            <a:off x="954088" y="3354256"/>
            <a:ext cx="3275585" cy="2068259"/>
          </a:xfrm>
          <a:prstGeom prst="rect">
            <a:avLst/>
          </a:prstGeom>
        </p:spPr>
        <p:txBody>
          <a:bodyPr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392100" algn="l"/>
              </a:tabLst>
            </a:pPr>
            <a:endPar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endParaRPr>
          </a:p>
          <a:p>
            <a:pPr>
              <a:tabLst>
                <a:tab pos="392100" algn="l"/>
              </a:tabLst>
            </a:pPr>
            <a:r>
              <a:rPr lang="ko-KR" altLang="en-US" sz="12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김수경</a:t>
            </a:r>
            <a:br>
              <a:rPr lang="ko-KR" altLang="en-US" sz="12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수석연구원</a:t>
            </a:r>
          </a:p>
          <a:p>
            <a:pPr>
              <a:tabLst>
                <a:tab pos="392100" algn="l"/>
              </a:tabLst>
            </a:pP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Tel:	+82 2 2112 3973</a:t>
            </a:r>
            <a:b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sookyungkim@kr.kpmg.com</a:t>
            </a:r>
          </a:p>
          <a:p>
            <a:pPr>
              <a:tabLst>
                <a:tab pos="392100" algn="l"/>
              </a:tabLst>
            </a:pPr>
            <a:endPar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endParaRPr>
          </a:p>
          <a:p>
            <a:pPr>
              <a:tabLst>
                <a:tab pos="392100" algn="l"/>
              </a:tabLst>
            </a:pPr>
            <a: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차윤지</a:t>
            </a:r>
            <a:b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책임연구원</a:t>
            </a:r>
          </a:p>
          <a:p>
            <a:pPr>
              <a:tabLst>
                <a:tab pos="392100" algn="l"/>
              </a:tabLst>
            </a:pP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Tel:	+82 2 2112 6914</a:t>
            </a:r>
          </a:p>
          <a:p>
            <a:pPr>
              <a:tabLst>
                <a:tab pos="392100" algn="l"/>
              </a:tabLst>
            </a:pP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yoonjicha@kr.kpmg.com</a:t>
            </a:r>
          </a:p>
        </p:txBody>
      </p:sp>
      <p:sp>
        <p:nvSpPr>
          <p:cNvPr id="10" name="TextBox 9">
            <a:extLst>
              <a:ext uri="{FF2B5EF4-FFF2-40B4-BE49-F238E27FC236}">
                <a16:creationId xmlns:a16="http://schemas.microsoft.com/office/drawing/2014/main" id="{FD1EDEC4-4439-426E-8796-2A75CEFEDBA5}"/>
              </a:ext>
            </a:extLst>
          </p:cNvPr>
          <p:cNvSpPr txBox="1"/>
          <p:nvPr/>
        </p:nvSpPr>
        <p:spPr>
          <a:xfrm>
            <a:off x="620713" y="1180737"/>
            <a:ext cx="5292407" cy="620683"/>
          </a:xfrm>
          <a:prstGeom prst="rect">
            <a:avLst/>
          </a:prstGeom>
          <a:noFill/>
        </p:spPr>
        <p:txBody>
          <a:bodyPr wrap="square" lIns="0" tIns="0" rIns="0" bIns="0" rtlCol="0" anchor="b">
            <a:spAutoFit/>
          </a:bodyPr>
          <a:lstStyle/>
          <a:p>
            <a:pPr lvl="0">
              <a:spcAft>
                <a:spcPts val="1000"/>
              </a:spcAft>
              <a:defRPr/>
            </a:pPr>
            <a:r>
              <a:rPr lang="ko-KR" altLang="en-US"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리테일 테크노믹스 시대</a:t>
            </a:r>
            <a:r>
              <a:rPr lang="en-US" altLang="ko-KR"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 </a:t>
            </a:r>
            <a:r>
              <a:rPr lang="ko-KR" altLang="en-US"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유통</a:t>
            </a:r>
            <a:r>
              <a:rPr lang="en-US" altLang="ko-KR"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a:t>
            </a:r>
            <a:r>
              <a:rPr lang="ko-KR" altLang="en-US"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소비재 기업의 비즈니스 전략</a:t>
            </a:r>
            <a:endParaRPr lang="en-US" altLang="ko-KR"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endParaRPr>
          </a:p>
          <a:p>
            <a:pPr lvl="0">
              <a:spcAft>
                <a:spcPts val="1000"/>
              </a:spcAft>
              <a:defRPr/>
            </a:pPr>
            <a:r>
              <a:rPr lang="en-US" altLang="ko-KR" sz="14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cs typeface="Arial" panose="020B0604020202020204" pitchFamily="34" charset="0"/>
              </a:rPr>
              <a:t>Issue Monitor | September 2023</a:t>
            </a:r>
            <a:r>
              <a:rPr lang="ko-KR" altLang="en-US" sz="14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cs typeface="Arial" panose="020B0604020202020204" pitchFamily="34" charset="0"/>
              </a:rPr>
              <a:t> </a:t>
            </a:r>
          </a:p>
        </p:txBody>
      </p:sp>
      <p:sp>
        <p:nvSpPr>
          <p:cNvPr id="4" name="TextBox 3">
            <a:extLst>
              <a:ext uri="{FF2B5EF4-FFF2-40B4-BE49-F238E27FC236}">
                <a16:creationId xmlns:a16="http://schemas.microsoft.com/office/drawing/2014/main" id="{5C497822-84CF-4AB9-A65D-02A926745461}"/>
              </a:ext>
            </a:extLst>
          </p:cNvPr>
          <p:cNvSpPr txBox="1"/>
          <p:nvPr/>
        </p:nvSpPr>
        <p:spPr>
          <a:xfrm>
            <a:off x="954088" y="2309119"/>
            <a:ext cx="1465145" cy="646331"/>
          </a:xfrm>
          <a:prstGeom prst="rect">
            <a:avLst/>
          </a:prstGeom>
          <a:noFill/>
        </p:spPr>
        <p:txBody>
          <a:bodyPr wrap="none" lIns="0" tIns="0" rIns="0" bIns="0" rtlCol="0">
            <a:spAutoFit/>
          </a:bodyPr>
          <a:lstStyle/>
          <a:p>
            <a:r>
              <a:rPr lang="en-US" altLang="ko-KR" sz="4200" dirty="0">
                <a:ln>
                  <a:solidFill>
                    <a:schemeClr val="tx2">
                      <a:alpha val="0"/>
                    </a:schemeClr>
                  </a:solidFill>
                </a:ln>
                <a:solidFill>
                  <a:schemeClr val="bg1"/>
                </a:solidFill>
                <a:latin typeface="KPMG Bold" panose="020B0803030202040204" pitchFamily="34" charset="0"/>
                <a:ea typeface="KoPub돋움체 Medium" panose="02020603020101020101" pitchFamily="18" charset="-127"/>
              </a:rPr>
              <a:t>Contacts</a:t>
            </a:r>
            <a:endParaRPr lang="ko-KR" altLang="en-US" sz="4200" dirty="0">
              <a:ln>
                <a:solidFill>
                  <a:schemeClr val="tx2">
                    <a:alpha val="0"/>
                  </a:schemeClr>
                </a:solidFill>
              </a:ln>
              <a:solidFill>
                <a:schemeClr val="bg1"/>
              </a:solidFill>
              <a:latin typeface="KPMG Bold" panose="020B0803030202040204" pitchFamily="34" charset="0"/>
              <a:ea typeface="KoPub돋움체 Medium" panose="02020603020101020101" pitchFamily="18" charset="-127"/>
            </a:endParaRPr>
          </a:p>
        </p:txBody>
      </p:sp>
    </p:spTree>
    <p:extLst>
      <p:ext uri="{BB962C8B-B14F-4D97-AF65-F5344CB8AC3E}">
        <p14:creationId xmlns:p14="http://schemas.microsoft.com/office/powerpoint/2010/main" val="2763774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712E5AE-8E61-F775-63FC-D31C9B8D19D8}"/>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[Sell &amp; Relate] </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차별적 고객 경험 제공 위한 혁신 경쟁</a:t>
            </a:r>
            <a:endPar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algn="just" defTabSz="520700" eaLnBrk="0" hangingPunct="0">
              <a:lnSpc>
                <a:spcPct val="125000"/>
              </a:lnSpc>
              <a:spcBef>
                <a:spcPts val="600"/>
              </a:spcBef>
              <a:spcAft>
                <a:spcPts val="600"/>
              </a:spcAft>
              <a:defRPr/>
            </a:pP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기술은 판매 및 고객과 상호작용하는 과정에도 활용되며 유통</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소비재산업 밸류체인 전반의 변화를 이끌고 있다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초개인화</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시대를 맞아 개인 맞춤형 경험을 제공하려는 기업들의 움직임이 분주하다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기업들은 디지털 기술로</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고객 경험을 재창조하기 위한 전략을 모색 중이다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이 같은 시도는 비단 유통업계뿐 아니라 소비재업계로 확산되면서 고객 경험을 혁신하려는 기업들의 움직임이 당분간 이어질 전망이다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p>
          <a:p>
            <a:pPr algn="just" defTabSz="520700" eaLnBrk="0" hangingPunct="0">
              <a:lnSpc>
                <a:spcPct val="125000"/>
              </a:lnSpc>
              <a:spcBef>
                <a:spcPts val="600"/>
              </a:spcBef>
              <a:spcAft>
                <a:spcPts val="600"/>
              </a:spcAft>
              <a:defRPr/>
            </a:pPr>
            <a:endPar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endPar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endParaRPr>
          </a:p>
          <a:p>
            <a:pPr algn="just" defTabSz="520700" eaLnBrk="0" hangingPunct="0">
              <a:lnSpc>
                <a:spcPct val="125000"/>
              </a:lnSpc>
              <a:spcBef>
                <a:spcPts val="600"/>
              </a:spcBef>
              <a:spcAft>
                <a:spcPts val="600"/>
              </a:spcAft>
              <a:defRPr/>
            </a:pPr>
            <a:endPar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endPar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endParaRPr>
          </a:p>
          <a:p>
            <a:pPr algn="just" defTabSz="520700" eaLnBrk="0" hangingPunct="0">
              <a:lnSpc>
                <a:spcPct val="125000"/>
              </a:lnSpc>
              <a:spcBef>
                <a:spcPts val="300"/>
              </a:spcBef>
              <a:spcAft>
                <a:spcPts val="600"/>
              </a:spcAft>
              <a:defRPr/>
            </a:pPr>
            <a:endPar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endPar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endParaRPr>
          </a:p>
          <a:p>
            <a:pPr algn="just" defTabSz="520700" eaLnBrk="0" hangingPunct="0">
              <a:lnSpc>
                <a:spcPct val="125000"/>
              </a:lnSpc>
              <a:defRPr/>
            </a:pPr>
            <a:endPar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endParaRPr>
          </a:p>
          <a:p>
            <a:pPr algn="just" defTabSz="520700" eaLnBrk="0" hangingPunct="0">
              <a:lnSpc>
                <a:spcPct val="125000"/>
              </a:lnSpc>
              <a:spcBef>
                <a:spcPts val="600"/>
              </a:spcBef>
              <a:spcAft>
                <a:spcPts val="600"/>
              </a:spcAft>
              <a:defRPr/>
            </a:pPr>
            <a:endPar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endParaRPr>
          </a:p>
          <a:p>
            <a:pPr marL="0" marR="0" lvl="0" indent="0" algn="just" defTabSz="520700" rtl="0" eaLnBrk="0" fontAlgn="auto" latinLnBrk="0" hangingPunct="0">
              <a:lnSpc>
                <a:spcPct val="125000"/>
              </a:lnSpc>
              <a:spcBef>
                <a:spcPts val="3600"/>
              </a:spcBef>
              <a:spcAft>
                <a:spcPts val="600"/>
              </a:spcAft>
              <a:buClrTx/>
              <a:buSzTx/>
              <a:buFontTx/>
              <a:buNone/>
              <a:tabLst/>
              <a:defRPr/>
            </a:pP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(1)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다양한 기술 결합으로 재창조되는 고객 경험 </a:t>
            </a:r>
            <a:endParaRPr kumimoji="0" lang="en-US" altLang="ko-KR" sz="1100" b="0" i="0" u="none" strike="noStrike" kern="1200" cap="none" spc="0" normalizeH="0" baseline="0" noProof="0" dirty="0">
              <a:ln>
                <a:solidFill>
                  <a:srgbClr val="1E49E2">
                    <a:alpha val="0"/>
                  </a:srgbClr>
                </a:solidFill>
              </a:ln>
              <a:solidFill>
                <a:srgbClr val="1E49E2"/>
              </a:solidFill>
              <a:effectLst/>
              <a:highlight>
                <a:srgbClr val="FFFF99"/>
              </a:highlight>
              <a:uLnTx/>
              <a:uFillTx/>
              <a:latin typeface="KoPub돋움체 Medium" panose="00000600000000000000" pitchFamily="2" charset="-127"/>
              <a:ea typeface="KoPub돋움체 Medium" panose="00000600000000000000" pitchFamily="2" charset="-127"/>
              <a:cs typeface="+mn-cs"/>
            </a:endParaRPr>
          </a:p>
          <a:p>
            <a:pPr algn="just" defTabSz="520700" eaLnBrk="0" hangingPunct="0">
              <a:lnSpc>
                <a:spcPct val="125000"/>
              </a:lnSpc>
              <a:spcBef>
                <a:spcPts val="600"/>
              </a:spcBef>
              <a:spcAft>
                <a:spcPts val="600"/>
              </a:spcAft>
              <a:defRPr/>
            </a:pP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유통</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소비재 기업은 맞춤형 쇼핑 경험을 위해 고객 여정과 자사 비즈니스와의 효과적인 상호 연계 방안을 모색하고 있는 것으로 확인된다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기업들은 이를 위해 생성형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AI, D&amp;A, AR·VR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등 다양한 기술을 활용 중이다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패션</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화장품 분야 기업들은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AR·VR, AI</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 등을 활용해 개개인의 상세 요청사항을 세밀하게 반영한 맞춤형 제품으로 초개인화 실현에 나섰다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한국의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LG</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생활건강은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2022</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년 미국의 헤어케어 전문업체 파루크시스템즈</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(Farouk Systems)</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와 함께 스마트 맞춤형 염모제 시스템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‘LG CHI Color Master’</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를 개발했다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AI</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와</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AR</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을 활용한 솔루션으로</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염색 후의 모습을 예측하여 보여주기도 하고</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소비자가 원하는 염색약 컬러를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2</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분 내에 즉석으로 제조해주기도 한다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LG</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생활건강 외에도 나이키 등 많은 국내외 기업이 초개인화 디지털 경험을 제공하기 위한 시도를 지속함에 따라 앞으로 소비 방식 자체에 변화가 뒤따를 것으로 예상된다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p>
          <a:p>
            <a:pPr algn="dist" defTabSz="520700" eaLnBrk="0" hangingPunct="0">
              <a:lnSpc>
                <a:spcPct val="125000"/>
              </a:lnSpc>
              <a:spcBef>
                <a:spcPts val="600"/>
              </a:spcBef>
              <a:spcAft>
                <a:spcPts val="600"/>
              </a:spcAft>
              <a:defRPr/>
            </a:pP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한편 온</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오프라인 리테일업계에서는 챗</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GPT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등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AI</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를 기반으로 한 대</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對</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고객 서비스 차별화 경쟁이 치열하다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이제까지의 챗봇은 공통된 기능적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이슈나 궁금증 해소를 위해 정해진 매뉴얼을 읊는 수준에 그쳤다면</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 챗</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GPT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 등장과 함께 고객과 직접</a:t>
            </a:r>
            <a:endPar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endParaRPr>
          </a:p>
        </p:txBody>
      </p:sp>
      <p:sp>
        <p:nvSpPr>
          <p:cNvPr id="52" name="TextBox 51">
            <a:extLst>
              <a:ext uri="{FF2B5EF4-FFF2-40B4-BE49-F238E27FC236}">
                <a16:creationId xmlns:a16="http://schemas.microsoft.com/office/drawing/2014/main" id="{7EFBBFB7-0629-74E1-235D-E8B92D3A32FE}"/>
              </a:ext>
            </a:extLst>
          </p:cNvPr>
          <p:cNvSpPr txBox="1"/>
          <p:nvPr/>
        </p:nvSpPr>
        <p:spPr>
          <a:xfrm>
            <a:off x="1957388" y="2732455"/>
            <a:ext cx="4706934"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고객 경험을 혁신하기 위한 핵심 기술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9" name="직사각형 8">
            <a:extLst>
              <a:ext uri="{FF2B5EF4-FFF2-40B4-BE49-F238E27FC236}">
                <a16:creationId xmlns:a16="http://schemas.microsoft.com/office/drawing/2014/main" id="{FBFFC892-CA15-67D3-4B25-E0EE59672D42}"/>
              </a:ext>
            </a:extLst>
          </p:cNvPr>
          <p:cNvSpPr/>
          <p:nvPr/>
        </p:nvSpPr>
        <p:spPr>
          <a:xfrm>
            <a:off x="1957388" y="5322409"/>
            <a:ext cx="4595816"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lang="ko-KR" altLang="en-US"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삼정</a:t>
            </a:r>
            <a:r>
              <a:rPr lang="en-US" altLang="ko-KR"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KPMG </a:t>
            </a:r>
            <a:r>
              <a:rPr lang="ko-KR" altLang="en-US"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rgbClr val="1E49E2">
                    <a:alpha val="0"/>
                  </a:srgbClr>
                </a:solidFill>
              </a:ln>
              <a:solidFill>
                <a:schemeClr val="accent1"/>
              </a:solidFill>
              <a:latin typeface="KoPub돋움체 Medium" panose="02020603020101020101" pitchFamily="18" charset="-127"/>
              <a:ea typeface="KoPub돋움체 Medium" panose="02020603020101020101" pitchFamily="18" charset="-127"/>
            </a:endParaRPr>
          </a:p>
        </p:txBody>
      </p:sp>
      <p:cxnSp>
        <p:nvCxnSpPr>
          <p:cNvPr id="81" name="직선 연결선 80">
            <a:extLst>
              <a:ext uri="{FF2B5EF4-FFF2-40B4-BE49-F238E27FC236}">
                <a16:creationId xmlns:a16="http://schemas.microsoft.com/office/drawing/2014/main" id="{57492239-E607-F0B7-D0A9-F8CB2DEDC6A4}"/>
              </a:ext>
            </a:extLst>
          </p:cNvPr>
          <p:cNvCxnSpPr>
            <a:cxnSpLocks/>
          </p:cNvCxnSpPr>
          <p:nvPr/>
        </p:nvCxnSpPr>
        <p:spPr>
          <a:xfrm>
            <a:off x="1957388" y="1281113"/>
            <a:ext cx="0" cy="136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직선 연결선 81">
            <a:extLst>
              <a:ext uri="{FF2B5EF4-FFF2-40B4-BE49-F238E27FC236}">
                <a16:creationId xmlns:a16="http://schemas.microsoft.com/office/drawing/2014/main" id="{BCF30EBF-12D9-A1B6-CA6B-E6A9E1FD2539}"/>
              </a:ext>
            </a:extLst>
          </p:cNvPr>
          <p:cNvCxnSpPr>
            <a:cxnSpLocks/>
          </p:cNvCxnSpPr>
          <p:nvPr/>
        </p:nvCxnSpPr>
        <p:spPr>
          <a:xfrm>
            <a:off x="1957388" y="5817663"/>
            <a:ext cx="0" cy="342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 name="그룹 2">
            <a:extLst>
              <a:ext uri="{FF2B5EF4-FFF2-40B4-BE49-F238E27FC236}">
                <a16:creationId xmlns:a16="http://schemas.microsoft.com/office/drawing/2014/main" id="{4678E0AA-C13C-5EEB-D56F-7D85EFF90FF9}"/>
              </a:ext>
            </a:extLst>
          </p:cNvPr>
          <p:cNvGrpSpPr/>
          <p:nvPr/>
        </p:nvGrpSpPr>
        <p:grpSpPr>
          <a:xfrm>
            <a:off x="4039507" y="483367"/>
            <a:ext cx="2485203" cy="141605"/>
            <a:chOff x="323851" y="483367"/>
            <a:chExt cx="2485203" cy="141605"/>
          </a:xfrm>
        </p:grpSpPr>
        <p:grpSp>
          <p:nvGrpSpPr>
            <p:cNvPr id="53" name="그룹 52">
              <a:extLst>
                <a:ext uri="{FF2B5EF4-FFF2-40B4-BE49-F238E27FC236}">
                  <a16:creationId xmlns:a16="http://schemas.microsoft.com/office/drawing/2014/main" id="{FBE92849-F8E2-8880-92F1-3C808E834B54}"/>
                </a:ext>
              </a:extLst>
            </p:cNvPr>
            <p:cNvGrpSpPr/>
            <p:nvPr/>
          </p:nvGrpSpPr>
          <p:grpSpPr>
            <a:xfrm>
              <a:off x="323851" y="483367"/>
              <a:ext cx="622667" cy="141605"/>
              <a:chOff x="1719989" y="637987"/>
              <a:chExt cx="622667" cy="141605"/>
            </a:xfrm>
          </p:grpSpPr>
          <p:sp>
            <p:nvSpPr>
              <p:cNvPr id="83" name="object 25">
                <a:extLst>
                  <a:ext uri="{FF2B5EF4-FFF2-40B4-BE49-F238E27FC236}">
                    <a16:creationId xmlns:a16="http://schemas.microsoft.com/office/drawing/2014/main" id="{5443C03E-2180-D85B-760A-4454F8A242DD}"/>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84" name="object 22">
                <a:extLst>
                  <a:ext uri="{FF2B5EF4-FFF2-40B4-BE49-F238E27FC236}">
                    <a16:creationId xmlns:a16="http://schemas.microsoft.com/office/drawing/2014/main" id="{0752515E-0BF7-C988-AF6E-788081B3B15C}"/>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58" name="그룹 57">
              <a:extLst>
                <a:ext uri="{FF2B5EF4-FFF2-40B4-BE49-F238E27FC236}">
                  <a16:creationId xmlns:a16="http://schemas.microsoft.com/office/drawing/2014/main" id="{7F79B43C-5322-C41F-4C87-6E3D3F926576}"/>
                </a:ext>
              </a:extLst>
            </p:cNvPr>
            <p:cNvGrpSpPr/>
            <p:nvPr/>
          </p:nvGrpSpPr>
          <p:grpSpPr>
            <a:xfrm>
              <a:off x="952173" y="483367"/>
              <a:ext cx="1856881" cy="141605"/>
              <a:chOff x="1159698" y="939005"/>
              <a:chExt cx="1856881" cy="141605"/>
            </a:xfrm>
          </p:grpSpPr>
          <p:sp>
            <p:nvSpPr>
              <p:cNvPr id="70" name="object 23">
                <a:extLst>
                  <a:ext uri="{FF2B5EF4-FFF2-40B4-BE49-F238E27FC236}">
                    <a16:creationId xmlns:a16="http://schemas.microsoft.com/office/drawing/2014/main" id="{D4EC72FD-1072-3B26-8778-FE1A7A587E08}"/>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73" name="object 25">
                <a:extLst>
                  <a:ext uri="{FF2B5EF4-FFF2-40B4-BE49-F238E27FC236}">
                    <a16:creationId xmlns:a16="http://schemas.microsoft.com/office/drawing/2014/main" id="{85DD389D-43D6-AE18-7B1E-66970F03106A}"/>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74" name="object 26">
                <a:extLst>
                  <a:ext uri="{FF2B5EF4-FFF2-40B4-BE49-F238E27FC236}">
                    <a16:creationId xmlns:a16="http://schemas.microsoft.com/office/drawing/2014/main" id="{F2D49079-CC47-7EFD-F642-369A8D8549D4}"/>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75" name="object 22">
                <a:extLst>
                  <a:ext uri="{FF2B5EF4-FFF2-40B4-BE49-F238E27FC236}">
                    <a16:creationId xmlns:a16="http://schemas.microsoft.com/office/drawing/2014/main" id="{75E451A8-29E0-0475-3B08-1ADFB08B0664}"/>
                  </a:ext>
                </a:extLst>
              </p:cNvPr>
              <p:cNvSpPr txBox="1"/>
              <p:nvPr/>
            </p:nvSpPr>
            <p:spPr>
              <a:xfrm>
                <a:off x="116215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79" name="object 22">
                <a:extLst>
                  <a:ext uri="{FF2B5EF4-FFF2-40B4-BE49-F238E27FC236}">
                    <a16:creationId xmlns:a16="http://schemas.microsoft.com/office/drawing/2014/main" id="{4203FBED-DFC9-1B35-569F-1A5607D53B3C}"/>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80" name="object 22">
                <a:extLst>
                  <a:ext uri="{FF2B5EF4-FFF2-40B4-BE49-F238E27FC236}">
                    <a16:creationId xmlns:a16="http://schemas.microsoft.com/office/drawing/2014/main" id="{9F0C6422-79B1-683A-8EE7-A106338F442B}"/>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sp>
        <p:nvSpPr>
          <p:cNvPr id="54" name="사각형: 둥근 모서리 16">
            <a:extLst>
              <a:ext uri="{FF2B5EF4-FFF2-40B4-BE49-F238E27FC236}">
                <a16:creationId xmlns:a16="http://schemas.microsoft.com/office/drawing/2014/main" id="{915CC92D-88EF-92B1-BF33-98110F549ABD}"/>
              </a:ext>
            </a:extLst>
          </p:cNvPr>
          <p:cNvSpPr/>
          <p:nvPr/>
        </p:nvSpPr>
        <p:spPr bwMode="auto">
          <a:xfrm>
            <a:off x="354478" y="6629400"/>
            <a:ext cx="1384085" cy="2608263"/>
          </a:xfrm>
          <a:prstGeom prst="rect">
            <a:avLst/>
          </a:prstGeom>
          <a:solidFill>
            <a:srgbClr val="DAF0F6"/>
          </a:solidFill>
          <a:ln>
            <a:noFill/>
          </a:ln>
          <a:effectLst/>
        </p:spPr>
        <p:style>
          <a:lnRef idx="1">
            <a:schemeClr val="accent1"/>
          </a:lnRef>
          <a:fillRef idx="3">
            <a:schemeClr val="accent1"/>
          </a:fillRef>
          <a:effectRef idx="2">
            <a:schemeClr val="accent1"/>
          </a:effectRef>
          <a:fontRef idx="minor">
            <a:schemeClr val="lt1"/>
          </a:fontRef>
        </p:style>
        <p:txBody>
          <a:bodyPr lIns="108000" tIns="72000" rIns="72000" bIns="0" rtlCol="0" anchor="t"/>
          <a:lstStyle/>
          <a:p>
            <a:pPr>
              <a:spcAft>
                <a:spcPts val="500"/>
              </a:spcAft>
            </a:pPr>
            <a:r>
              <a:rPr lang="en-US" altLang="ko-KR" sz="800" b="1" dirty="0">
                <a:ln>
                  <a:solidFill>
                    <a:schemeClr val="accent1">
                      <a:alpha val="0"/>
                    </a:schemeClr>
                  </a:solidFill>
                </a:ln>
                <a:solidFill>
                  <a:schemeClr val="tx1">
                    <a:lumMod val="85000"/>
                    <a:lumOff val="15000"/>
                  </a:schemeClr>
                </a:solidFill>
                <a:latin typeface="+mn-ea"/>
              </a:rPr>
              <a:t>[Glossary]</a:t>
            </a:r>
          </a:p>
          <a:p>
            <a:pPr>
              <a:spcAft>
                <a:spcPts val="200"/>
              </a:spcAft>
            </a:pPr>
            <a:r>
              <a:rPr lang="ko-KR" altLang="en-US" sz="800" b="1" dirty="0">
                <a:ln>
                  <a:solidFill>
                    <a:schemeClr val="accent1">
                      <a:alpha val="0"/>
                    </a:schemeClr>
                  </a:solidFill>
                </a:ln>
                <a:solidFill>
                  <a:schemeClr val="tx1">
                    <a:lumMod val="85000"/>
                    <a:lumOff val="15000"/>
                  </a:schemeClr>
                </a:solidFill>
                <a:latin typeface="+mn-ea"/>
              </a:rPr>
              <a:t>생성형 </a:t>
            </a:r>
            <a:r>
              <a:rPr lang="en-US" altLang="ko-KR" sz="800" b="1" dirty="0">
                <a:ln>
                  <a:solidFill>
                    <a:schemeClr val="accent1">
                      <a:alpha val="0"/>
                    </a:schemeClr>
                  </a:solidFill>
                </a:ln>
                <a:solidFill>
                  <a:schemeClr val="tx1">
                    <a:lumMod val="85000"/>
                    <a:lumOff val="15000"/>
                  </a:schemeClr>
                </a:solidFill>
                <a:latin typeface="+mn-ea"/>
              </a:rPr>
              <a:t>AI(Generative AI)</a:t>
            </a:r>
          </a:p>
          <a:p>
            <a:pPr marL="87313" indent="-87313">
              <a:lnSpc>
                <a:spcPct val="105000"/>
              </a:lnSpc>
              <a:spcAft>
                <a:spcPts val="100"/>
              </a:spcAft>
              <a:buFont typeface="KoPub돋움체 Medium" panose="00000600000000000000" pitchFamily="2" charset="-127"/>
              <a:buChar char="­"/>
            </a:pP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생성형 </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AI</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는 대규모 데이터를 딥러닝 기반으로 학습하여</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텍스트</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이미지</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음악 등 다양한 콘텐츠를 생성하는 인공지능 기반의 기술</a:t>
            </a:r>
            <a:endPar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nSpc>
                <a:spcPct val="105000"/>
              </a:lnSpc>
              <a:spcAft>
                <a:spcPts val="100"/>
              </a:spcAft>
            </a:pPr>
            <a:endPar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nSpc>
                <a:spcPct val="105000"/>
              </a:lnSpc>
              <a:spcAft>
                <a:spcPts val="100"/>
              </a:spcAft>
            </a:pPr>
            <a:r>
              <a:rPr lang="ko-KR" altLang="en-US" sz="800" b="1" dirty="0">
                <a:ln>
                  <a:solidFill>
                    <a:schemeClr val="accent1">
                      <a:alpha val="0"/>
                    </a:schemeClr>
                  </a:solidFill>
                </a:ln>
                <a:solidFill>
                  <a:schemeClr val="tx1">
                    <a:lumMod val="85000"/>
                    <a:lumOff val="15000"/>
                  </a:schemeClr>
                </a:solidFill>
                <a:latin typeface="+mn-ea"/>
              </a:rPr>
              <a:t>챗</a:t>
            </a:r>
            <a:r>
              <a:rPr lang="en-US" altLang="ko-KR" sz="800" b="1" dirty="0">
                <a:ln>
                  <a:solidFill>
                    <a:schemeClr val="accent1">
                      <a:alpha val="0"/>
                    </a:schemeClr>
                  </a:solidFill>
                </a:ln>
                <a:solidFill>
                  <a:schemeClr val="tx1">
                    <a:lumMod val="85000"/>
                    <a:lumOff val="15000"/>
                  </a:schemeClr>
                </a:solidFill>
                <a:latin typeface="+mn-ea"/>
              </a:rPr>
              <a:t>GPT(ChatGPT)</a:t>
            </a:r>
          </a:p>
          <a:p>
            <a:pPr marL="87313" indent="-87313">
              <a:lnSpc>
                <a:spcPct val="105000"/>
              </a:lnSpc>
              <a:spcAft>
                <a:spcPts val="100"/>
              </a:spcAft>
              <a:buFont typeface="KoPub돋움체 Medium" panose="00000600000000000000" pitchFamily="2" charset="-127"/>
              <a:buChar char="­"/>
            </a:pP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Open AI</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 의해 </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11</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공개된 대규모 언어 모델</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(LLM, Large Language Model)</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을</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기반으로 만들어진</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생성형 </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AI </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모델</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쉽게 말해 대화형 인공지능 모델을 말함</a:t>
            </a:r>
            <a:endPar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7313" indent="-87313">
              <a:lnSpc>
                <a:spcPct val="105000"/>
              </a:lnSpc>
              <a:spcAft>
                <a:spcPts val="100"/>
              </a:spcAft>
              <a:buFont typeface="KoPub돋움체 Medium" panose="00000600000000000000" pitchFamily="2" charset="-127"/>
              <a:buChar char="­"/>
            </a:pP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GPT</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는 </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‘Generative Pre-trained Transformer’</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약자로</a:t>
            </a:r>
            <a:r>
              <a:rPr lang="en-US" altLang="ko-KR"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700" dirty="0">
                <a:ln>
                  <a:solidFill>
                    <a:schemeClr val="accent6">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대규모 텍스트 데이터를 기반으로 사전 학습된 인공지능 모델을 의미</a:t>
            </a:r>
          </a:p>
          <a:p>
            <a:pPr>
              <a:spcAft>
                <a:spcPts val="100"/>
              </a:spcAft>
            </a:pPr>
            <a:endParaRPr lang="ko-KR" altLang="en-US" sz="850" b="1" dirty="0">
              <a:ln>
                <a:solidFill>
                  <a:schemeClr val="accent1">
                    <a:alpha val="0"/>
                  </a:schemeClr>
                </a:solidFill>
              </a:ln>
              <a:solidFill>
                <a:schemeClr val="tx1">
                  <a:lumMod val="85000"/>
                  <a:lumOff val="15000"/>
                </a:schemeClr>
              </a:solidFill>
              <a:latin typeface="+mn-ea"/>
            </a:endParaRPr>
          </a:p>
        </p:txBody>
      </p:sp>
      <p:grpSp>
        <p:nvGrpSpPr>
          <p:cNvPr id="23" name="그룹 22">
            <a:extLst>
              <a:ext uri="{FF2B5EF4-FFF2-40B4-BE49-F238E27FC236}">
                <a16:creationId xmlns:a16="http://schemas.microsoft.com/office/drawing/2014/main" id="{53AFD770-0A5E-120A-90AE-057260AD908A}"/>
              </a:ext>
            </a:extLst>
          </p:cNvPr>
          <p:cNvGrpSpPr/>
          <p:nvPr/>
        </p:nvGrpSpPr>
        <p:grpSpPr>
          <a:xfrm>
            <a:off x="1989138" y="3303166"/>
            <a:ext cx="4688107" cy="1940881"/>
            <a:chOff x="1989138" y="3341266"/>
            <a:chExt cx="4688107" cy="1940881"/>
          </a:xfrm>
        </p:grpSpPr>
        <p:grpSp>
          <p:nvGrpSpPr>
            <p:cNvPr id="56" name="그룹 55">
              <a:extLst>
                <a:ext uri="{FF2B5EF4-FFF2-40B4-BE49-F238E27FC236}">
                  <a16:creationId xmlns:a16="http://schemas.microsoft.com/office/drawing/2014/main" id="{32276EA0-A4F0-5651-277A-236A69E04DC4}"/>
                </a:ext>
              </a:extLst>
            </p:cNvPr>
            <p:cNvGrpSpPr/>
            <p:nvPr/>
          </p:nvGrpSpPr>
          <p:grpSpPr>
            <a:xfrm>
              <a:off x="1989138" y="3341266"/>
              <a:ext cx="1926515" cy="1940881"/>
              <a:chOff x="1989138" y="3489810"/>
              <a:chExt cx="1808497" cy="1821983"/>
            </a:xfrm>
          </p:grpSpPr>
          <p:cxnSp>
            <p:nvCxnSpPr>
              <p:cNvPr id="10" name="직선 연결선 9">
                <a:extLst>
                  <a:ext uri="{FF2B5EF4-FFF2-40B4-BE49-F238E27FC236}">
                    <a16:creationId xmlns:a16="http://schemas.microsoft.com/office/drawing/2014/main" id="{E1392CFB-9251-8B0D-4F28-9D217A0D7A41}"/>
                  </a:ext>
                </a:extLst>
              </p:cNvPr>
              <p:cNvCxnSpPr>
                <a:stCxn id="32" idx="6"/>
                <a:endCxn id="38" idx="2"/>
              </p:cNvCxnSpPr>
              <p:nvPr/>
            </p:nvCxnSpPr>
            <p:spPr>
              <a:xfrm>
                <a:off x="2548816" y="4400406"/>
                <a:ext cx="689144" cy="0"/>
              </a:xfrm>
              <a:prstGeom prst="line">
                <a:avLst/>
              </a:prstGeom>
              <a:ln w="28575">
                <a:solidFill>
                  <a:srgbClr val="87D1E5"/>
                </a:solidFill>
              </a:ln>
              <a:effectLst/>
            </p:spPr>
            <p:style>
              <a:lnRef idx="2">
                <a:schemeClr val="accent3"/>
              </a:lnRef>
              <a:fillRef idx="0">
                <a:schemeClr val="accent3"/>
              </a:fillRef>
              <a:effectRef idx="1">
                <a:schemeClr val="accent3"/>
              </a:effectRef>
              <a:fontRef idx="minor">
                <a:schemeClr val="tx1"/>
              </a:fontRef>
            </p:style>
          </p:cxnSp>
          <p:cxnSp>
            <p:nvCxnSpPr>
              <p:cNvPr id="11" name="직선 연결선 10">
                <a:extLst>
                  <a:ext uri="{FF2B5EF4-FFF2-40B4-BE49-F238E27FC236}">
                    <a16:creationId xmlns:a16="http://schemas.microsoft.com/office/drawing/2014/main" id="{629D4F1B-7D2C-5F82-D70C-DB8BBD9B95BE}"/>
                  </a:ext>
                </a:extLst>
              </p:cNvPr>
              <p:cNvCxnSpPr>
                <a:cxnSpLocks/>
                <a:stCxn id="22" idx="5"/>
                <a:endCxn id="38" idx="1"/>
              </p:cNvCxnSpPr>
              <p:nvPr/>
            </p:nvCxnSpPr>
            <p:spPr>
              <a:xfrm>
                <a:off x="3091264" y="3967385"/>
                <a:ext cx="228659" cy="235202"/>
              </a:xfrm>
              <a:prstGeom prst="line">
                <a:avLst/>
              </a:prstGeom>
              <a:ln w="28575">
                <a:solidFill>
                  <a:srgbClr val="87D1E5"/>
                </a:solidFill>
              </a:ln>
              <a:effectLst/>
            </p:spPr>
            <p:style>
              <a:lnRef idx="2">
                <a:schemeClr val="accent3"/>
              </a:lnRef>
              <a:fillRef idx="0">
                <a:schemeClr val="accent3"/>
              </a:fillRef>
              <a:effectRef idx="1">
                <a:schemeClr val="accent3"/>
              </a:effectRef>
              <a:fontRef idx="minor">
                <a:schemeClr val="tx1"/>
              </a:fontRef>
            </p:style>
          </p:cxnSp>
          <p:cxnSp>
            <p:nvCxnSpPr>
              <p:cNvPr id="12" name="직선 연결선 11">
                <a:extLst>
                  <a:ext uri="{FF2B5EF4-FFF2-40B4-BE49-F238E27FC236}">
                    <a16:creationId xmlns:a16="http://schemas.microsoft.com/office/drawing/2014/main" id="{FF682F84-F85F-3AB8-FD8E-D951B0431887}"/>
                  </a:ext>
                </a:extLst>
              </p:cNvPr>
              <p:cNvCxnSpPr>
                <a:cxnSpLocks/>
                <a:stCxn id="17" idx="7"/>
                <a:endCxn id="38" idx="3"/>
              </p:cNvCxnSpPr>
              <p:nvPr/>
            </p:nvCxnSpPr>
            <p:spPr>
              <a:xfrm flipV="1">
                <a:off x="3091264" y="4598225"/>
                <a:ext cx="228659" cy="235202"/>
              </a:xfrm>
              <a:prstGeom prst="line">
                <a:avLst/>
              </a:prstGeom>
              <a:ln w="28575">
                <a:solidFill>
                  <a:srgbClr val="87D1E5"/>
                </a:solidFill>
              </a:ln>
              <a:effectLst/>
            </p:spPr>
            <p:style>
              <a:lnRef idx="2">
                <a:schemeClr val="accent3"/>
              </a:lnRef>
              <a:fillRef idx="0">
                <a:schemeClr val="accent3"/>
              </a:fillRef>
              <a:effectRef idx="1">
                <a:schemeClr val="accent3"/>
              </a:effectRef>
              <a:fontRef idx="minor">
                <a:schemeClr val="tx1"/>
              </a:fontRef>
            </p:style>
          </p:cxnSp>
          <p:cxnSp>
            <p:nvCxnSpPr>
              <p:cNvPr id="13" name="직선 연결선 12">
                <a:extLst>
                  <a:ext uri="{FF2B5EF4-FFF2-40B4-BE49-F238E27FC236}">
                    <a16:creationId xmlns:a16="http://schemas.microsoft.com/office/drawing/2014/main" id="{7050043D-38C1-F4A8-500E-0A616AE17373}"/>
                  </a:ext>
                </a:extLst>
              </p:cNvPr>
              <p:cNvCxnSpPr>
                <a:cxnSpLocks/>
                <a:stCxn id="32" idx="5"/>
              </p:cNvCxnSpPr>
              <p:nvPr/>
            </p:nvCxnSpPr>
            <p:spPr>
              <a:xfrm>
                <a:off x="2466853" y="4598225"/>
                <a:ext cx="276864" cy="250209"/>
              </a:xfrm>
              <a:prstGeom prst="line">
                <a:avLst/>
              </a:prstGeom>
              <a:ln w="28575">
                <a:solidFill>
                  <a:srgbClr val="87D1E5"/>
                </a:solidFill>
              </a:ln>
              <a:effectLst/>
            </p:spPr>
            <p:style>
              <a:lnRef idx="2">
                <a:schemeClr val="accent3"/>
              </a:lnRef>
              <a:fillRef idx="0">
                <a:schemeClr val="accent3"/>
              </a:fillRef>
              <a:effectRef idx="1">
                <a:schemeClr val="accent3"/>
              </a:effectRef>
              <a:fontRef idx="minor">
                <a:schemeClr val="tx1"/>
              </a:fontRef>
            </p:style>
          </p:cxnSp>
          <p:cxnSp>
            <p:nvCxnSpPr>
              <p:cNvPr id="14" name="직선 연결선 13">
                <a:extLst>
                  <a:ext uri="{FF2B5EF4-FFF2-40B4-BE49-F238E27FC236}">
                    <a16:creationId xmlns:a16="http://schemas.microsoft.com/office/drawing/2014/main" id="{4F754CC5-A60D-4723-D03F-3A19F0F2F068}"/>
                  </a:ext>
                </a:extLst>
              </p:cNvPr>
              <p:cNvCxnSpPr>
                <a:cxnSpLocks/>
                <a:stCxn id="32" idx="7"/>
                <a:endCxn id="22" idx="3"/>
              </p:cNvCxnSpPr>
              <p:nvPr/>
            </p:nvCxnSpPr>
            <p:spPr>
              <a:xfrm flipV="1">
                <a:off x="2466853" y="3967385"/>
                <a:ext cx="228659" cy="235202"/>
              </a:xfrm>
              <a:prstGeom prst="line">
                <a:avLst/>
              </a:prstGeom>
              <a:ln w="28575">
                <a:solidFill>
                  <a:srgbClr val="87D1E5"/>
                </a:solidFill>
              </a:ln>
              <a:effectLst/>
            </p:spPr>
            <p:style>
              <a:lnRef idx="2">
                <a:schemeClr val="accent3"/>
              </a:lnRef>
              <a:fillRef idx="0">
                <a:schemeClr val="accent3"/>
              </a:fillRef>
              <a:effectRef idx="1">
                <a:schemeClr val="accent3"/>
              </a:effectRef>
              <a:fontRef idx="minor">
                <a:schemeClr val="tx1"/>
              </a:fontRef>
            </p:style>
          </p:cxnSp>
          <p:cxnSp>
            <p:nvCxnSpPr>
              <p:cNvPr id="15" name="직선 연결선 14">
                <a:extLst>
                  <a:ext uri="{FF2B5EF4-FFF2-40B4-BE49-F238E27FC236}">
                    <a16:creationId xmlns:a16="http://schemas.microsoft.com/office/drawing/2014/main" id="{CBD5A3AF-D6A1-D47D-C4CD-3AE6D252F04E}"/>
                  </a:ext>
                </a:extLst>
              </p:cNvPr>
              <p:cNvCxnSpPr>
                <a:cxnSpLocks/>
                <a:stCxn id="17" idx="0"/>
                <a:endCxn id="22" idx="4"/>
              </p:cNvCxnSpPr>
              <p:nvPr/>
            </p:nvCxnSpPr>
            <p:spPr>
              <a:xfrm flipV="1">
                <a:off x="2893388" y="4049324"/>
                <a:ext cx="0" cy="702164"/>
              </a:xfrm>
              <a:prstGeom prst="line">
                <a:avLst/>
              </a:prstGeom>
              <a:ln w="28575">
                <a:solidFill>
                  <a:srgbClr val="87D1E5"/>
                </a:solidFill>
              </a:ln>
              <a:effectLst/>
            </p:spPr>
            <p:style>
              <a:lnRef idx="2">
                <a:schemeClr val="accent3"/>
              </a:lnRef>
              <a:fillRef idx="0">
                <a:schemeClr val="accent3"/>
              </a:fillRef>
              <a:effectRef idx="1">
                <a:schemeClr val="accent3"/>
              </a:effectRef>
              <a:fontRef idx="minor">
                <a:schemeClr val="tx1"/>
              </a:fontRef>
            </p:style>
          </p:cxnSp>
          <p:grpSp>
            <p:nvGrpSpPr>
              <p:cNvPr id="77" name="그룹 76">
                <a:extLst>
                  <a:ext uri="{FF2B5EF4-FFF2-40B4-BE49-F238E27FC236}">
                    <a16:creationId xmlns:a16="http://schemas.microsoft.com/office/drawing/2014/main" id="{362EDDE2-9FD2-D951-DDB9-471C2A71DEBD}"/>
                  </a:ext>
                </a:extLst>
              </p:cNvPr>
              <p:cNvGrpSpPr/>
              <p:nvPr/>
            </p:nvGrpSpPr>
            <p:grpSpPr>
              <a:xfrm>
                <a:off x="1989138" y="3489810"/>
                <a:ext cx="1808497" cy="1821983"/>
                <a:chOff x="1989138" y="7241878"/>
                <a:chExt cx="1808497" cy="1821983"/>
              </a:xfrm>
            </p:grpSpPr>
            <p:grpSp>
              <p:nvGrpSpPr>
                <p:cNvPr id="28" name="그룹 27">
                  <a:extLst>
                    <a:ext uri="{FF2B5EF4-FFF2-40B4-BE49-F238E27FC236}">
                      <a16:creationId xmlns:a16="http://schemas.microsoft.com/office/drawing/2014/main" id="{F8255B3C-F9A8-5592-D59A-A72891135C12}"/>
                    </a:ext>
                  </a:extLst>
                </p:cNvPr>
                <p:cNvGrpSpPr/>
                <p:nvPr/>
              </p:nvGrpSpPr>
              <p:grpSpPr>
                <a:xfrm>
                  <a:off x="2599817" y="7862661"/>
                  <a:ext cx="578874" cy="582759"/>
                  <a:chOff x="4973325" y="7454852"/>
                  <a:chExt cx="670224" cy="674919"/>
                </a:xfrm>
              </p:grpSpPr>
              <p:sp>
                <p:nvSpPr>
                  <p:cNvPr id="29" name="Oval 16">
                    <a:extLst>
                      <a:ext uri="{FF2B5EF4-FFF2-40B4-BE49-F238E27FC236}">
                        <a16:creationId xmlns:a16="http://schemas.microsoft.com/office/drawing/2014/main" id="{DC54766F-8EE0-AD4B-145E-F7CF90BC6C36}"/>
                      </a:ext>
                    </a:extLst>
                  </p:cNvPr>
                  <p:cNvSpPr>
                    <a:spLocks noChangeArrowheads="1"/>
                  </p:cNvSpPr>
                  <p:nvPr/>
                </p:nvSpPr>
                <p:spPr bwMode="auto">
                  <a:xfrm>
                    <a:off x="4973325" y="7454852"/>
                    <a:ext cx="670224" cy="674919"/>
                  </a:xfrm>
                  <a:prstGeom prst="ellipse">
                    <a:avLst/>
                  </a:prstGeom>
                  <a:solidFill>
                    <a:schemeClr val="bg1"/>
                  </a:solidFill>
                  <a:ln w="15875" cap="rnd">
                    <a:solidFill>
                      <a:srgbClr val="87D1E5"/>
                    </a:solidFill>
                    <a:miter lim="800000"/>
                    <a:headEnd/>
                    <a:tailEnd/>
                  </a:ln>
                </p:spPr>
                <p:txBody>
                  <a:bodyPr anchor="ctr"/>
                  <a:lstStyle/>
                  <a:p>
                    <a:pPr algn="ctr" defTabSz="457200"/>
                    <a:endParaRPr lang="fr-FR" sz="1200" dirty="0">
                      <a:solidFill>
                        <a:prstClr val="white"/>
                      </a:solidFill>
                      <a:latin typeface="Univers for KPMG" panose="020B0603020202020204" pitchFamily="34" charset="0"/>
                    </a:endParaRPr>
                  </a:p>
                </p:txBody>
              </p:sp>
              <p:sp>
                <p:nvSpPr>
                  <p:cNvPr id="30" name="Oval 16">
                    <a:extLst>
                      <a:ext uri="{FF2B5EF4-FFF2-40B4-BE49-F238E27FC236}">
                        <a16:creationId xmlns:a16="http://schemas.microsoft.com/office/drawing/2014/main" id="{B76EF7CF-E59B-0310-81DD-7184120C8E1B}"/>
                      </a:ext>
                    </a:extLst>
                  </p:cNvPr>
                  <p:cNvSpPr>
                    <a:spLocks noChangeArrowheads="1"/>
                  </p:cNvSpPr>
                  <p:nvPr/>
                </p:nvSpPr>
                <p:spPr bwMode="auto">
                  <a:xfrm>
                    <a:off x="5036376" y="7526198"/>
                    <a:ext cx="536416" cy="536417"/>
                  </a:xfrm>
                  <a:prstGeom prst="ellipse">
                    <a:avLst/>
                  </a:prstGeom>
                  <a:solidFill>
                    <a:schemeClr val="bg1"/>
                  </a:solidFill>
                  <a:ln w="15875" cap="rnd">
                    <a:solidFill>
                      <a:srgbClr val="B50E8A"/>
                    </a:solidFill>
                    <a:miter lim="800000"/>
                    <a:headEnd/>
                    <a:tailEnd/>
                  </a:ln>
                </p:spPr>
                <p:txBody>
                  <a:bodyPr anchor="ctr"/>
                  <a:lstStyle/>
                  <a:p>
                    <a:pPr algn="ctr" defTabSz="457200"/>
                    <a:endParaRPr lang="fr-FR" sz="1200" dirty="0">
                      <a:solidFill>
                        <a:prstClr val="white"/>
                      </a:solidFill>
                      <a:latin typeface="Univers for KPMG" panose="020B0603020202020204" pitchFamily="34" charset="0"/>
                    </a:endParaRPr>
                  </a:p>
                </p:txBody>
              </p:sp>
            </p:grpSp>
            <p:grpSp>
              <p:nvGrpSpPr>
                <p:cNvPr id="76" name="그룹 75">
                  <a:extLst>
                    <a:ext uri="{FF2B5EF4-FFF2-40B4-BE49-F238E27FC236}">
                      <a16:creationId xmlns:a16="http://schemas.microsoft.com/office/drawing/2014/main" id="{14C4B3C3-99B3-74DF-F7DC-7B8045E99EDF}"/>
                    </a:ext>
                  </a:extLst>
                </p:cNvPr>
                <p:cNvGrpSpPr/>
                <p:nvPr/>
              </p:nvGrpSpPr>
              <p:grpSpPr>
                <a:xfrm>
                  <a:off x="1989138" y="7241878"/>
                  <a:ext cx="1808497" cy="1821983"/>
                  <a:chOff x="1989138" y="7241878"/>
                  <a:chExt cx="1808497" cy="1821983"/>
                </a:xfrm>
              </p:grpSpPr>
              <p:grpSp>
                <p:nvGrpSpPr>
                  <p:cNvPr id="16" name="그룹 15">
                    <a:extLst>
                      <a:ext uri="{FF2B5EF4-FFF2-40B4-BE49-F238E27FC236}">
                        <a16:creationId xmlns:a16="http://schemas.microsoft.com/office/drawing/2014/main" id="{F8C971EE-D6B1-BB43-AD4D-70ECEF0721F7}"/>
                      </a:ext>
                    </a:extLst>
                  </p:cNvPr>
                  <p:cNvGrpSpPr/>
                  <p:nvPr/>
                </p:nvGrpSpPr>
                <p:grpSpPr>
                  <a:xfrm>
                    <a:off x="2613549" y="8503559"/>
                    <a:ext cx="559678" cy="560302"/>
                    <a:chOff x="4993862" y="8256432"/>
                    <a:chExt cx="648000" cy="648911"/>
                  </a:xfrm>
                </p:grpSpPr>
                <p:sp>
                  <p:nvSpPr>
                    <p:cNvPr id="17" name="Oval 14">
                      <a:extLst>
                        <a:ext uri="{FF2B5EF4-FFF2-40B4-BE49-F238E27FC236}">
                          <a16:creationId xmlns:a16="http://schemas.microsoft.com/office/drawing/2014/main" id="{E34A839A-288E-0F7D-1266-1942F0DCD848}"/>
                        </a:ext>
                      </a:extLst>
                    </p:cNvPr>
                    <p:cNvSpPr>
                      <a:spLocks noChangeArrowheads="1"/>
                    </p:cNvSpPr>
                    <p:nvPr/>
                  </p:nvSpPr>
                  <p:spPr bwMode="auto">
                    <a:xfrm>
                      <a:off x="4993862" y="8256432"/>
                      <a:ext cx="648000" cy="648000"/>
                    </a:xfrm>
                    <a:prstGeom prst="ellipse">
                      <a:avLst/>
                    </a:prstGeom>
                    <a:solidFill>
                      <a:srgbClr val="3CB3D4"/>
                    </a:solidFill>
                    <a:ln w="38100" cap="rnd">
                      <a:noFill/>
                      <a:miter lim="800000"/>
                      <a:headEnd/>
                      <a:tailEnd/>
                    </a:ln>
                  </p:spPr>
                  <p:txBody>
                    <a:bodyPr anchor="b"/>
                    <a:lstStyle/>
                    <a:p>
                      <a:pPr algn="ctr" defTabSz="457200"/>
                      <a:endParaRPr lang="fr-FR" sz="1200" i="1" dirty="0">
                        <a:solidFill>
                          <a:prstClr val="white"/>
                        </a:solidFill>
                        <a:latin typeface="Univers for KPMG" panose="020B0603020202020204" pitchFamily="34" charset="0"/>
                      </a:endParaRPr>
                    </a:p>
                  </p:txBody>
                </p:sp>
                <p:grpSp>
                  <p:nvGrpSpPr>
                    <p:cNvPr id="18" name="그룹 17">
                      <a:extLst>
                        <a:ext uri="{FF2B5EF4-FFF2-40B4-BE49-F238E27FC236}">
                          <a16:creationId xmlns:a16="http://schemas.microsoft.com/office/drawing/2014/main" id="{A48A0C03-C459-E0EF-D85E-0D216C051992}"/>
                        </a:ext>
                      </a:extLst>
                    </p:cNvPr>
                    <p:cNvGrpSpPr/>
                    <p:nvPr/>
                  </p:nvGrpSpPr>
                  <p:grpSpPr>
                    <a:xfrm>
                      <a:off x="5077209" y="8318060"/>
                      <a:ext cx="481307" cy="587283"/>
                      <a:chOff x="5072576" y="8301544"/>
                      <a:chExt cx="481307" cy="587283"/>
                    </a:xfrm>
                  </p:grpSpPr>
                  <p:sp>
                    <p:nvSpPr>
                      <p:cNvPr id="19" name="TextBox 18">
                        <a:extLst>
                          <a:ext uri="{FF2B5EF4-FFF2-40B4-BE49-F238E27FC236}">
                            <a16:creationId xmlns:a16="http://schemas.microsoft.com/office/drawing/2014/main" id="{A26C0A08-98C1-B0C8-D31B-4C26DEAF5FC6}"/>
                          </a:ext>
                        </a:extLst>
                      </p:cNvPr>
                      <p:cNvSpPr txBox="1"/>
                      <p:nvPr/>
                    </p:nvSpPr>
                    <p:spPr>
                      <a:xfrm>
                        <a:off x="5072576" y="8603667"/>
                        <a:ext cx="481307" cy="285160"/>
                      </a:xfrm>
                      <a:prstGeom prst="rect">
                        <a:avLst/>
                      </a:prstGeom>
                      <a:noFill/>
                    </p:spPr>
                    <p:txBody>
                      <a:bodyPr wrap="square" lIns="0" tIns="0" rIns="0" bIns="0" rtlCol="0">
                        <a:spAutoFit/>
                      </a:bodyPr>
                      <a:lstStyle/>
                      <a:p>
                        <a:pPr algn="ctr"/>
                        <a:r>
                          <a:rPr lang="en-US" altLang="ko-KR" sz="800" b="1"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AR·VR·</a:t>
                        </a:r>
                        <a:br>
                          <a:rPr lang="en-US" altLang="ko-KR" sz="800" b="1"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br>
                        <a:r>
                          <a:rPr lang="en-US" altLang="ko-KR" sz="800" b="1"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MR</a:t>
                        </a:r>
                        <a:endParaRPr lang="ko-KR" altLang="en-US" sz="800" b="1"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0" name="object 42">
                        <a:extLst>
                          <a:ext uri="{FF2B5EF4-FFF2-40B4-BE49-F238E27FC236}">
                            <a16:creationId xmlns:a16="http://schemas.microsoft.com/office/drawing/2014/main" id="{6ED99214-8431-D352-5A5D-EAEE67355972}"/>
                          </a:ext>
                        </a:extLst>
                      </p:cNvPr>
                      <p:cNvSpPr/>
                      <p:nvPr/>
                    </p:nvSpPr>
                    <p:spPr>
                      <a:xfrm>
                        <a:off x="5183340" y="8301544"/>
                        <a:ext cx="254504" cy="261386"/>
                      </a:xfrm>
                      <a:custGeom>
                        <a:avLst/>
                        <a:gdLst/>
                        <a:ahLst/>
                        <a:cxnLst/>
                        <a:rect l="l" t="t" r="r" b="b"/>
                        <a:pathLst>
                          <a:path w="464184" h="508000">
                            <a:moveTo>
                              <a:pt x="432295" y="0"/>
                            </a:moveTo>
                            <a:lnTo>
                              <a:pt x="283781" y="0"/>
                            </a:lnTo>
                            <a:lnTo>
                              <a:pt x="271484" y="2540"/>
                            </a:lnTo>
                            <a:lnTo>
                              <a:pt x="261431" y="8890"/>
                            </a:lnTo>
                            <a:lnTo>
                              <a:pt x="254647" y="19050"/>
                            </a:lnTo>
                            <a:lnTo>
                              <a:pt x="252158" y="30480"/>
                            </a:lnTo>
                            <a:lnTo>
                              <a:pt x="252158" y="34290"/>
                            </a:lnTo>
                            <a:lnTo>
                              <a:pt x="85394" y="34290"/>
                            </a:lnTo>
                            <a:lnTo>
                              <a:pt x="77061" y="35560"/>
                            </a:lnTo>
                            <a:lnTo>
                              <a:pt x="70254" y="40640"/>
                            </a:lnTo>
                            <a:lnTo>
                              <a:pt x="65665" y="46990"/>
                            </a:lnTo>
                            <a:lnTo>
                              <a:pt x="63982" y="54610"/>
                            </a:lnTo>
                            <a:lnTo>
                              <a:pt x="63982" y="191770"/>
                            </a:lnTo>
                            <a:lnTo>
                              <a:pt x="2755" y="218440"/>
                            </a:lnTo>
                            <a:lnTo>
                              <a:pt x="1739" y="218440"/>
                            </a:lnTo>
                            <a:lnTo>
                              <a:pt x="1231" y="219710"/>
                            </a:lnTo>
                            <a:lnTo>
                              <a:pt x="838" y="219710"/>
                            </a:lnTo>
                            <a:lnTo>
                              <a:pt x="546" y="220980"/>
                            </a:lnTo>
                            <a:lnTo>
                              <a:pt x="266" y="220980"/>
                            </a:lnTo>
                            <a:lnTo>
                              <a:pt x="50" y="222250"/>
                            </a:lnTo>
                            <a:lnTo>
                              <a:pt x="0" y="341630"/>
                            </a:lnTo>
                            <a:lnTo>
                              <a:pt x="1181" y="344170"/>
                            </a:lnTo>
                            <a:lnTo>
                              <a:pt x="63982" y="372110"/>
                            </a:lnTo>
                            <a:lnTo>
                              <a:pt x="63982" y="487680"/>
                            </a:lnTo>
                            <a:lnTo>
                              <a:pt x="65665" y="495300"/>
                            </a:lnTo>
                            <a:lnTo>
                              <a:pt x="70254" y="502920"/>
                            </a:lnTo>
                            <a:lnTo>
                              <a:pt x="77061" y="506730"/>
                            </a:lnTo>
                            <a:lnTo>
                              <a:pt x="85394" y="508000"/>
                            </a:lnTo>
                            <a:lnTo>
                              <a:pt x="308190" y="508000"/>
                            </a:lnTo>
                            <a:lnTo>
                              <a:pt x="316530" y="506730"/>
                            </a:lnTo>
                            <a:lnTo>
                              <a:pt x="323335" y="502920"/>
                            </a:lnTo>
                            <a:lnTo>
                              <a:pt x="327921" y="495300"/>
                            </a:lnTo>
                            <a:lnTo>
                              <a:pt x="174853" y="495300"/>
                            </a:lnTo>
                            <a:lnTo>
                              <a:pt x="170472" y="491490"/>
                            </a:lnTo>
                            <a:lnTo>
                              <a:pt x="170472" y="481330"/>
                            </a:lnTo>
                            <a:lnTo>
                              <a:pt x="174853" y="476250"/>
                            </a:lnTo>
                            <a:lnTo>
                              <a:pt x="329603" y="476250"/>
                            </a:lnTo>
                            <a:lnTo>
                              <a:pt x="329603" y="464820"/>
                            </a:lnTo>
                            <a:lnTo>
                              <a:pt x="81597" y="464820"/>
                            </a:lnTo>
                            <a:lnTo>
                              <a:pt x="81597" y="360680"/>
                            </a:lnTo>
                            <a:lnTo>
                              <a:pt x="63982" y="360680"/>
                            </a:lnTo>
                            <a:lnTo>
                              <a:pt x="10058" y="336550"/>
                            </a:lnTo>
                            <a:lnTo>
                              <a:pt x="10058" y="229870"/>
                            </a:lnTo>
                            <a:lnTo>
                              <a:pt x="35105" y="229870"/>
                            </a:lnTo>
                            <a:lnTo>
                              <a:pt x="17779" y="222250"/>
                            </a:lnTo>
                            <a:lnTo>
                              <a:pt x="63982" y="201930"/>
                            </a:lnTo>
                            <a:lnTo>
                              <a:pt x="81597" y="201930"/>
                            </a:lnTo>
                            <a:lnTo>
                              <a:pt x="81597" y="77470"/>
                            </a:lnTo>
                            <a:lnTo>
                              <a:pt x="262204" y="77470"/>
                            </a:lnTo>
                            <a:lnTo>
                              <a:pt x="262204" y="30480"/>
                            </a:lnTo>
                            <a:lnTo>
                              <a:pt x="263902" y="22860"/>
                            </a:lnTo>
                            <a:lnTo>
                              <a:pt x="268530" y="15240"/>
                            </a:lnTo>
                            <a:lnTo>
                              <a:pt x="275389" y="11430"/>
                            </a:lnTo>
                            <a:lnTo>
                              <a:pt x="283781" y="10160"/>
                            </a:lnTo>
                            <a:lnTo>
                              <a:pt x="455500" y="10160"/>
                            </a:lnTo>
                            <a:lnTo>
                              <a:pt x="454652" y="8890"/>
                            </a:lnTo>
                            <a:lnTo>
                              <a:pt x="444594" y="2540"/>
                            </a:lnTo>
                            <a:lnTo>
                              <a:pt x="432295" y="0"/>
                            </a:lnTo>
                            <a:close/>
                          </a:path>
                          <a:path w="464184" h="508000">
                            <a:moveTo>
                              <a:pt x="329603" y="476250"/>
                            </a:moveTo>
                            <a:lnTo>
                              <a:pt x="220903" y="476250"/>
                            </a:lnTo>
                            <a:lnTo>
                              <a:pt x="225285" y="481330"/>
                            </a:lnTo>
                            <a:lnTo>
                              <a:pt x="225285" y="491490"/>
                            </a:lnTo>
                            <a:lnTo>
                              <a:pt x="220903" y="495300"/>
                            </a:lnTo>
                            <a:lnTo>
                              <a:pt x="327921" y="495300"/>
                            </a:lnTo>
                            <a:lnTo>
                              <a:pt x="329603" y="487680"/>
                            </a:lnTo>
                            <a:lnTo>
                              <a:pt x="329603" y="476250"/>
                            </a:lnTo>
                            <a:close/>
                          </a:path>
                          <a:path w="464184" h="508000">
                            <a:moveTo>
                              <a:pt x="329603" y="415290"/>
                            </a:moveTo>
                            <a:lnTo>
                              <a:pt x="311988" y="415290"/>
                            </a:lnTo>
                            <a:lnTo>
                              <a:pt x="311988" y="464820"/>
                            </a:lnTo>
                            <a:lnTo>
                              <a:pt x="329603" y="464820"/>
                            </a:lnTo>
                            <a:lnTo>
                              <a:pt x="329603" y="415290"/>
                            </a:lnTo>
                            <a:close/>
                          </a:path>
                          <a:path w="464184" h="508000">
                            <a:moveTo>
                              <a:pt x="180333" y="318770"/>
                            </a:moveTo>
                            <a:lnTo>
                              <a:pt x="167309" y="318770"/>
                            </a:lnTo>
                            <a:lnTo>
                              <a:pt x="249008" y="415290"/>
                            </a:lnTo>
                            <a:lnTo>
                              <a:pt x="442417" y="415290"/>
                            </a:lnTo>
                            <a:lnTo>
                              <a:pt x="444665" y="412750"/>
                            </a:lnTo>
                            <a:lnTo>
                              <a:pt x="444665" y="407670"/>
                            </a:lnTo>
                            <a:lnTo>
                              <a:pt x="442417" y="405130"/>
                            </a:lnTo>
                            <a:lnTo>
                              <a:pt x="254215" y="405130"/>
                            </a:lnTo>
                            <a:lnTo>
                              <a:pt x="206400" y="349250"/>
                            </a:lnTo>
                            <a:lnTo>
                              <a:pt x="218097" y="344170"/>
                            </a:lnTo>
                            <a:lnTo>
                              <a:pt x="219278" y="341630"/>
                            </a:lnTo>
                            <a:lnTo>
                              <a:pt x="199605" y="341630"/>
                            </a:lnTo>
                            <a:lnTo>
                              <a:pt x="180333" y="318770"/>
                            </a:lnTo>
                            <a:close/>
                          </a:path>
                          <a:path w="464184" h="508000">
                            <a:moveTo>
                              <a:pt x="329603" y="147320"/>
                            </a:moveTo>
                            <a:lnTo>
                              <a:pt x="311988" y="147320"/>
                            </a:lnTo>
                            <a:lnTo>
                              <a:pt x="311988" y="405130"/>
                            </a:lnTo>
                            <a:lnTo>
                              <a:pt x="329603" y="405130"/>
                            </a:lnTo>
                            <a:lnTo>
                              <a:pt x="329603" y="147320"/>
                            </a:lnTo>
                            <a:close/>
                          </a:path>
                          <a:path w="464184" h="508000">
                            <a:moveTo>
                              <a:pt x="421576" y="386080"/>
                            </a:moveTo>
                            <a:lnTo>
                              <a:pt x="354253" y="386080"/>
                            </a:lnTo>
                            <a:lnTo>
                              <a:pt x="351993" y="388620"/>
                            </a:lnTo>
                            <a:lnTo>
                              <a:pt x="351993" y="393700"/>
                            </a:lnTo>
                            <a:lnTo>
                              <a:pt x="354253" y="396240"/>
                            </a:lnTo>
                            <a:lnTo>
                              <a:pt x="421576" y="396240"/>
                            </a:lnTo>
                            <a:lnTo>
                              <a:pt x="423824" y="393700"/>
                            </a:lnTo>
                            <a:lnTo>
                              <a:pt x="423824" y="388620"/>
                            </a:lnTo>
                            <a:lnTo>
                              <a:pt x="421576" y="386080"/>
                            </a:lnTo>
                            <a:close/>
                          </a:path>
                          <a:path w="464184" h="508000">
                            <a:moveTo>
                              <a:pt x="93471" y="373380"/>
                            </a:moveTo>
                            <a:lnTo>
                              <a:pt x="90500" y="374650"/>
                            </a:lnTo>
                            <a:lnTo>
                              <a:pt x="88277" y="379730"/>
                            </a:lnTo>
                            <a:lnTo>
                              <a:pt x="89433" y="382270"/>
                            </a:lnTo>
                            <a:lnTo>
                              <a:pt x="107949" y="391160"/>
                            </a:lnTo>
                            <a:lnTo>
                              <a:pt x="111340" y="391160"/>
                            </a:lnTo>
                            <a:lnTo>
                              <a:pt x="129844" y="382270"/>
                            </a:lnTo>
                            <a:lnTo>
                              <a:pt x="131013" y="379730"/>
                            </a:lnTo>
                            <a:lnTo>
                              <a:pt x="130454" y="378460"/>
                            </a:lnTo>
                            <a:lnTo>
                              <a:pt x="104609" y="378460"/>
                            </a:lnTo>
                            <a:lnTo>
                              <a:pt x="93471" y="373380"/>
                            </a:lnTo>
                            <a:close/>
                          </a:path>
                          <a:path w="464184" h="508000">
                            <a:moveTo>
                              <a:pt x="112420" y="364490"/>
                            </a:moveTo>
                            <a:lnTo>
                              <a:pt x="106870" y="364490"/>
                            </a:lnTo>
                            <a:lnTo>
                              <a:pt x="104609" y="365760"/>
                            </a:lnTo>
                            <a:lnTo>
                              <a:pt x="104609" y="378460"/>
                            </a:lnTo>
                            <a:lnTo>
                              <a:pt x="114668" y="378460"/>
                            </a:lnTo>
                            <a:lnTo>
                              <a:pt x="114668" y="365760"/>
                            </a:lnTo>
                            <a:lnTo>
                              <a:pt x="112420" y="364490"/>
                            </a:lnTo>
                            <a:close/>
                          </a:path>
                          <a:path w="464184" h="508000">
                            <a:moveTo>
                              <a:pt x="125818" y="373380"/>
                            </a:moveTo>
                            <a:lnTo>
                              <a:pt x="123278" y="374650"/>
                            </a:lnTo>
                            <a:lnTo>
                              <a:pt x="114668" y="378460"/>
                            </a:lnTo>
                            <a:lnTo>
                              <a:pt x="130454" y="378460"/>
                            </a:lnTo>
                            <a:lnTo>
                              <a:pt x="128777" y="374650"/>
                            </a:lnTo>
                            <a:lnTo>
                              <a:pt x="125818" y="373380"/>
                            </a:lnTo>
                            <a:close/>
                          </a:path>
                          <a:path w="464184" h="508000">
                            <a:moveTo>
                              <a:pt x="421576" y="364490"/>
                            </a:moveTo>
                            <a:lnTo>
                              <a:pt x="354253" y="364490"/>
                            </a:lnTo>
                            <a:lnTo>
                              <a:pt x="351993" y="367030"/>
                            </a:lnTo>
                            <a:lnTo>
                              <a:pt x="351993" y="372110"/>
                            </a:lnTo>
                            <a:lnTo>
                              <a:pt x="354253" y="374650"/>
                            </a:lnTo>
                            <a:lnTo>
                              <a:pt x="421576" y="374650"/>
                            </a:lnTo>
                            <a:lnTo>
                              <a:pt x="423824" y="372110"/>
                            </a:lnTo>
                            <a:lnTo>
                              <a:pt x="423824" y="367030"/>
                            </a:lnTo>
                            <a:lnTo>
                              <a:pt x="421576" y="364490"/>
                            </a:lnTo>
                            <a:close/>
                          </a:path>
                          <a:path w="464184" h="508000">
                            <a:moveTo>
                              <a:pt x="171373" y="353060"/>
                            </a:moveTo>
                            <a:lnTo>
                              <a:pt x="148488" y="363220"/>
                            </a:lnTo>
                            <a:lnTo>
                              <a:pt x="147332" y="367030"/>
                            </a:lnTo>
                            <a:lnTo>
                              <a:pt x="149263" y="370840"/>
                            </a:lnTo>
                            <a:lnTo>
                              <a:pt x="151117" y="372110"/>
                            </a:lnTo>
                            <a:lnTo>
                              <a:pt x="154406" y="372110"/>
                            </a:lnTo>
                            <a:lnTo>
                              <a:pt x="175412" y="363220"/>
                            </a:lnTo>
                            <a:lnTo>
                              <a:pt x="176568" y="359410"/>
                            </a:lnTo>
                            <a:lnTo>
                              <a:pt x="174332" y="354330"/>
                            </a:lnTo>
                            <a:lnTo>
                              <a:pt x="171373" y="353060"/>
                            </a:lnTo>
                            <a:close/>
                          </a:path>
                          <a:path w="464184" h="508000">
                            <a:moveTo>
                              <a:pt x="35105" y="229870"/>
                            </a:moveTo>
                            <a:lnTo>
                              <a:pt x="10058" y="229870"/>
                            </a:lnTo>
                            <a:lnTo>
                              <a:pt x="63982" y="252730"/>
                            </a:lnTo>
                            <a:lnTo>
                              <a:pt x="63982" y="360680"/>
                            </a:lnTo>
                            <a:lnTo>
                              <a:pt x="81597" y="360680"/>
                            </a:lnTo>
                            <a:lnTo>
                              <a:pt x="81597" y="242570"/>
                            </a:lnTo>
                            <a:lnTo>
                              <a:pt x="63982" y="242570"/>
                            </a:lnTo>
                            <a:lnTo>
                              <a:pt x="35105" y="229870"/>
                            </a:lnTo>
                            <a:close/>
                          </a:path>
                          <a:path w="464184" h="508000">
                            <a:moveTo>
                              <a:pt x="421576" y="344170"/>
                            </a:moveTo>
                            <a:lnTo>
                              <a:pt x="354253" y="344170"/>
                            </a:lnTo>
                            <a:lnTo>
                              <a:pt x="351993" y="345440"/>
                            </a:lnTo>
                            <a:lnTo>
                              <a:pt x="351993" y="351790"/>
                            </a:lnTo>
                            <a:lnTo>
                              <a:pt x="354253" y="354330"/>
                            </a:lnTo>
                            <a:lnTo>
                              <a:pt x="421576" y="354330"/>
                            </a:lnTo>
                            <a:lnTo>
                              <a:pt x="423824" y="351790"/>
                            </a:lnTo>
                            <a:lnTo>
                              <a:pt x="423824" y="345440"/>
                            </a:lnTo>
                            <a:lnTo>
                              <a:pt x="421576" y="344170"/>
                            </a:lnTo>
                            <a:close/>
                          </a:path>
                          <a:path w="464184" h="508000">
                            <a:moveTo>
                              <a:pt x="112420" y="311150"/>
                            </a:moveTo>
                            <a:lnTo>
                              <a:pt x="106870" y="311150"/>
                            </a:lnTo>
                            <a:lnTo>
                              <a:pt x="104609" y="313690"/>
                            </a:lnTo>
                            <a:lnTo>
                              <a:pt x="104609" y="339090"/>
                            </a:lnTo>
                            <a:lnTo>
                              <a:pt x="106870" y="341630"/>
                            </a:lnTo>
                            <a:lnTo>
                              <a:pt x="112420" y="341630"/>
                            </a:lnTo>
                            <a:lnTo>
                              <a:pt x="114668" y="339090"/>
                            </a:lnTo>
                            <a:lnTo>
                              <a:pt x="114668" y="313690"/>
                            </a:lnTo>
                            <a:lnTo>
                              <a:pt x="112420" y="311150"/>
                            </a:lnTo>
                            <a:close/>
                          </a:path>
                          <a:path w="464184" h="508000">
                            <a:moveTo>
                              <a:pt x="217030" y="317500"/>
                            </a:moveTo>
                            <a:lnTo>
                              <a:pt x="211480" y="317500"/>
                            </a:lnTo>
                            <a:lnTo>
                              <a:pt x="209232" y="320040"/>
                            </a:lnTo>
                            <a:lnTo>
                              <a:pt x="209232" y="336550"/>
                            </a:lnTo>
                            <a:lnTo>
                              <a:pt x="199605" y="341630"/>
                            </a:lnTo>
                            <a:lnTo>
                              <a:pt x="219278" y="341630"/>
                            </a:lnTo>
                            <a:lnTo>
                              <a:pt x="219278" y="320040"/>
                            </a:lnTo>
                            <a:lnTo>
                              <a:pt x="217030" y="317500"/>
                            </a:lnTo>
                            <a:close/>
                          </a:path>
                          <a:path w="464184" h="508000">
                            <a:moveTo>
                              <a:pt x="170332" y="289560"/>
                            </a:moveTo>
                            <a:lnTo>
                              <a:pt x="154114" y="289560"/>
                            </a:lnTo>
                            <a:lnTo>
                              <a:pt x="147535" y="297180"/>
                            </a:lnTo>
                            <a:lnTo>
                              <a:pt x="147535" y="312420"/>
                            </a:lnTo>
                            <a:lnTo>
                              <a:pt x="154114" y="320040"/>
                            </a:lnTo>
                            <a:lnTo>
                              <a:pt x="164020" y="320040"/>
                            </a:lnTo>
                            <a:lnTo>
                              <a:pt x="165722" y="318770"/>
                            </a:lnTo>
                            <a:lnTo>
                              <a:pt x="180333" y="318770"/>
                            </a:lnTo>
                            <a:lnTo>
                              <a:pt x="174980" y="312420"/>
                            </a:lnTo>
                            <a:lnTo>
                              <a:pt x="176199" y="309880"/>
                            </a:lnTo>
                            <a:lnTo>
                              <a:pt x="176910" y="307340"/>
                            </a:lnTo>
                            <a:lnTo>
                              <a:pt x="176910" y="297180"/>
                            </a:lnTo>
                            <a:lnTo>
                              <a:pt x="170332" y="289560"/>
                            </a:lnTo>
                            <a:close/>
                          </a:path>
                          <a:path w="464184" h="508000">
                            <a:moveTo>
                              <a:pt x="217030" y="266700"/>
                            </a:moveTo>
                            <a:lnTo>
                              <a:pt x="211480" y="266700"/>
                            </a:lnTo>
                            <a:lnTo>
                              <a:pt x="209232" y="269240"/>
                            </a:lnTo>
                            <a:lnTo>
                              <a:pt x="209232" y="294640"/>
                            </a:lnTo>
                            <a:lnTo>
                              <a:pt x="211480" y="297180"/>
                            </a:lnTo>
                            <a:lnTo>
                              <a:pt x="217030" y="297180"/>
                            </a:lnTo>
                            <a:lnTo>
                              <a:pt x="219278" y="294640"/>
                            </a:lnTo>
                            <a:lnTo>
                              <a:pt x="219278" y="269240"/>
                            </a:lnTo>
                            <a:lnTo>
                              <a:pt x="217030" y="266700"/>
                            </a:lnTo>
                            <a:close/>
                          </a:path>
                          <a:path w="464184" h="508000">
                            <a:moveTo>
                              <a:pt x="93268" y="254000"/>
                            </a:moveTo>
                            <a:lnTo>
                              <a:pt x="90322" y="255270"/>
                            </a:lnTo>
                            <a:lnTo>
                              <a:pt x="88176" y="260350"/>
                            </a:lnTo>
                            <a:lnTo>
                              <a:pt x="89382" y="264160"/>
                            </a:lnTo>
                            <a:lnTo>
                              <a:pt x="104609" y="270510"/>
                            </a:lnTo>
                            <a:lnTo>
                              <a:pt x="104609" y="287020"/>
                            </a:lnTo>
                            <a:lnTo>
                              <a:pt x="106870" y="288290"/>
                            </a:lnTo>
                            <a:lnTo>
                              <a:pt x="112420" y="288290"/>
                            </a:lnTo>
                            <a:lnTo>
                              <a:pt x="114668" y="287020"/>
                            </a:lnTo>
                            <a:lnTo>
                              <a:pt x="114668" y="270510"/>
                            </a:lnTo>
                            <a:lnTo>
                              <a:pt x="129895" y="264160"/>
                            </a:lnTo>
                            <a:lnTo>
                              <a:pt x="130699" y="261620"/>
                            </a:lnTo>
                            <a:lnTo>
                              <a:pt x="109639" y="261620"/>
                            </a:lnTo>
                            <a:lnTo>
                              <a:pt x="93268" y="254000"/>
                            </a:lnTo>
                            <a:close/>
                          </a:path>
                          <a:path w="464184" h="508000">
                            <a:moveTo>
                              <a:pt x="126009" y="254000"/>
                            </a:moveTo>
                            <a:lnTo>
                              <a:pt x="123456" y="255270"/>
                            </a:lnTo>
                            <a:lnTo>
                              <a:pt x="109639" y="261620"/>
                            </a:lnTo>
                            <a:lnTo>
                              <a:pt x="130699" y="261620"/>
                            </a:lnTo>
                            <a:lnTo>
                              <a:pt x="131102" y="260350"/>
                            </a:lnTo>
                            <a:lnTo>
                              <a:pt x="128968" y="255270"/>
                            </a:lnTo>
                            <a:lnTo>
                              <a:pt x="126009" y="254000"/>
                            </a:lnTo>
                            <a:close/>
                          </a:path>
                          <a:path w="464184" h="508000">
                            <a:moveTo>
                              <a:pt x="171437" y="234950"/>
                            </a:moveTo>
                            <a:lnTo>
                              <a:pt x="168884" y="236220"/>
                            </a:lnTo>
                            <a:lnTo>
                              <a:pt x="148564" y="245110"/>
                            </a:lnTo>
                            <a:lnTo>
                              <a:pt x="147358" y="247650"/>
                            </a:lnTo>
                            <a:lnTo>
                              <a:pt x="149237" y="252730"/>
                            </a:lnTo>
                            <a:lnTo>
                              <a:pt x="151104" y="254000"/>
                            </a:lnTo>
                            <a:lnTo>
                              <a:pt x="154381" y="254000"/>
                            </a:lnTo>
                            <a:lnTo>
                              <a:pt x="175323" y="245110"/>
                            </a:lnTo>
                            <a:lnTo>
                              <a:pt x="176529" y="241300"/>
                            </a:lnTo>
                            <a:lnTo>
                              <a:pt x="174383" y="236220"/>
                            </a:lnTo>
                            <a:lnTo>
                              <a:pt x="171437" y="234950"/>
                            </a:lnTo>
                            <a:close/>
                          </a:path>
                          <a:path w="464184" h="508000">
                            <a:moveTo>
                              <a:pt x="219278" y="229870"/>
                            </a:moveTo>
                            <a:lnTo>
                              <a:pt x="209232" y="229870"/>
                            </a:lnTo>
                            <a:lnTo>
                              <a:pt x="209232" y="242570"/>
                            </a:lnTo>
                            <a:lnTo>
                              <a:pt x="211480" y="245110"/>
                            </a:lnTo>
                            <a:lnTo>
                              <a:pt x="217030" y="245110"/>
                            </a:lnTo>
                            <a:lnTo>
                              <a:pt x="219278" y="242570"/>
                            </a:lnTo>
                            <a:lnTo>
                              <a:pt x="219278" y="229870"/>
                            </a:lnTo>
                            <a:close/>
                          </a:path>
                          <a:path w="464184" h="508000">
                            <a:moveTo>
                              <a:pt x="81597" y="201930"/>
                            </a:moveTo>
                            <a:lnTo>
                              <a:pt x="63982" y="201930"/>
                            </a:lnTo>
                            <a:lnTo>
                              <a:pt x="63982" y="242570"/>
                            </a:lnTo>
                            <a:lnTo>
                              <a:pt x="81597" y="242570"/>
                            </a:lnTo>
                            <a:lnTo>
                              <a:pt x="81597" y="201930"/>
                            </a:lnTo>
                            <a:close/>
                          </a:path>
                          <a:path w="464184" h="508000">
                            <a:moveTo>
                              <a:pt x="198081" y="210820"/>
                            </a:moveTo>
                            <a:lnTo>
                              <a:pt x="195110" y="210820"/>
                            </a:lnTo>
                            <a:lnTo>
                              <a:pt x="192887" y="215900"/>
                            </a:lnTo>
                            <a:lnTo>
                              <a:pt x="194043" y="219710"/>
                            </a:lnTo>
                            <a:lnTo>
                              <a:pt x="201498" y="222250"/>
                            </a:lnTo>
                            <a:lnTo>
                              <a:pt x="193992" y="226060"/>
                            </a:lnTo>
                            <a:lnTo>
                              <a:pt x="192785" y="228600"/>
                            </a:lnTo>
                            <a:lnTo>
                              <a:pt x="194665" y="233680"/>
                            </a:lnTo>
                            <a:lnTo>
                              <a:pt x="196532" y="234950"/>
                            </a:lnTo>
                            <a:lnTo>
                              <a:pt x="199796" y="234950"/>
                            </a:lnTo>
                            <a:lnTo>
                              <a:pt x="209232" y="229870"/>
                            </a:lnTo>
                            <a:lnTo>
                              <a:pt x="219278" y="229870"/>
                            </a:lnTo>
                            <a:lnTo>
                              <a:pt x="219278" y="222250"/>
                            </a:lnTo>
                            <a:lnTo>
                              <a:pt x="219138" y="222250"/>
                            </a:lnTo>
                            <a:lnTo>
                              <a:pt x="218909" y="220980"/>
                            </a:lnTo>
                            <a:lnTo>
                              <a:pt x="218592" y="219710"/>
                            </a:lnTo>
                            <a:lnTo>
                              <a:pt x="218020" y="219710"/>
                            </a:lnTo>
                            <a:lnTo>
                              <a:pt x="217487" y="218440"/>
                            </a:lnTo>
                            <a:lnTo>
                              <a:pt x="216522" y="218440"/>
                            </a:lnTo>
                            <a:lnTo>
                              <a:pt x="198081" y="210820"/>
                            </a:lnTo>
                            <a:close/>
                          </a:path>
                          <a:path w="464184" h="508000">
                            <a:moveTo>
                              <a:pt x="152514" y="190500"/>
                            </a:moveTo>
                            <a:lnTo>
                              <a:pt x="149555" y="191770"/>
                            </a:lnTo>
                            <a:lnTo>
                              <a:pt x="147332" y="196850"/>
                            </a:lnTo>
                            <a:lnTo>
                              <a:pt x="148488" y="199390"/>
                            </a:lnTo>
                            <a:lnTo>
                              <a:pt x="169494" y="208280"/>
                            </a:lnTo>
                            <a:lnTo>
                              <a:pt x="174624" y="208280"/>
                            </a:lnTo>
                            <a:lnTo>
                              <a:pt x="176568" y="203200"/>
                            </a:lnTo>
                            <a:lnTo>
                              <a:pt x="175412" y="200660"/>
                            </a:lnTo>
                            <a:lnTo>
                              <a:pt x="172872" y="199390"/>
                            </a:lnTo>
                            <a:lnTo>
                              <a:pt x="152514" y="190500"/>
                            </a:lnTo>
                            <a:close/>
                          </a:path>
                          <a:path w="464184" h="508000">
                            <a:moveTo>
                              <a:pt x="110375" y="171450"/>
                            </a:moveTo>
                            <a:lnTo>
                              <a:pt x="108915" y="171450"/>
                            </a:lnTo>
                            <a:lnTo>
                              <a:pt x="89433" y="180340"/>
                            </a:lnTo>
                            <a:lnTo>
                              <a:pt x="88277" y="182880"/>
                            </a:lnTo>
                            <a:lnTo>
                              <a:pt x="90220" y="187960"/>
                            </a:lnTo>
                            <a:lnTo>
                              <a:pt x="92062" y="189230"/>
                            </a:lnTo>
                            <a:lnTo>
                              <a:pt x="95351" y="189230"/>
                            </a:lnTo>
                            <a:lnTo>
                              <a:pt x="109639" y="182880"/>
                            </a:lnTo>
                            <a:lnTo>
                              <a:pt x="131013" y="182880"/>
                            </a:lnTo>
                            <a:lnTo>
                              <a:pt x="129844" y="180340"/>
                            </a:lnTo>
                            <a:lnTo>
                              <a:pt x="110375" y="171450"/>
                            </a:lnTo>
                            <a:close/>
                          </a:path>
                          <a:path w="464184" h="508000">
                            <a:moveTo>
                              <a:pt x="131013" y="182880"/>
                            </a:moveTo>
                            <a:lnTo>
                              <a:pt x="109639" y="182880"/>
                            </a:lnTo>
                            <a:lnTo>
                              <a:pt x="125818" y="189230"/>
                            </a:lnTo>
                            <a:lnTo>
                              <a:pt x="128777" y="187960"/>
                            </a:lnTo>
                            <a:lnTo>
                              <a:pt x="131013" y="182880"/>
                            </a:lnTo>
                            <a:close/>
                          </a:path>
                          <a:path w="464184" h="508000">
                            <a:moveTo>
                              <a:pt x="262204" y="77470"/>
                            </a:moveTo>
                            <a:lnTo>
                              <a:pt x="252158" y="77470"/>
                            </a:lnTo>
                            <a:lnTo>
                              <a:pt x="252158" y="176530"/>
                            </a:lnTo>
                            <a:lnTo>
                              <a:pt x="254444" y="180340"/>
                            </a:lnTo>
                            <a:lnTo>
                              <a:pt x="259549" y="182880"/>
                            </a:lnTo>
                            <a:lnTo>
                              <a:pt x="264896" y="182880"/>
                            </a:lnTo>
                            <a:lnTo>
                              <a:pt x="267246" y="181610"/>
                            </a:lnTo>
                            <a:lnTo>
                              <a:pt x="277725" y="172720"/>
                            </a:lnTo>
                            <a:lnTo>
                              <a:pt x="262204" y="172720"/>
                            </a:lnTo>
                            <a:lnTo>
                              <a:pt x="262204" y="77470"/>
                            </a:lnTo>
                            <a:close/>
                          </a:path>
                          <a:path w="464184" h="508000">
                            <a:moveTo>
                              <a:pt x="455500" y="10160"/>
                            </a:moveTo>
                            <a:lnTo>
                              <a:pt x="432295" y="10160"/>
                            </a:lnTo>
                            <a:lnTo>
                              <a:pt x="440687" y="11430"/>
                            </a:lnTo>
                            <a:lnTo>
                              <a:pt x="447546" y="15240"/>
                            </a:lnTo>
                            <a:lnTo>
                              <a:pt x="452174" y="22860"/>
                            </a:lnTo>
                            <a:lnTo>
                              <a:pt x="453872" y="30480"/>
                            </a:lnTo>
                            <a:lnTo>
                              <a:pt x="453872" y="114300"/>
                            </a:lnTo>
                            <a:lnTo>
                              <a:pt x="452174" y="123190"/>
                            </a:lnTo>
                            <a:lnTo>
                              <a:pt x="447546" y="129540"/>
                            </a:lnTo>
                            <a:lnTo>
                              <a:pt x="440687" y="134620"/>
                            </a:lnTo>
                            <a:lnTo>
                              <a:pt x="432295" y="135890"/>
                            </a:lnTo>
                            <a:lnTo>
                              <a:pt x="319252" y="135890"/>
                            </a:lnTo>
                            <a:lnTo>
                              <a:pt x="306408" y="138430"/>
                            </a:lnTo>
                            <a:lnTo>
                              <a:pt x="300502" y="140970"/>
                            </a:lnTo>
                            <a:lnTo>
                              <a:pt x="295135" y="144780"/>
                            </a:lnTo>
                            <a:lnTo>
                              <a:pt x="262521" y="172720"/>
                            </a:lnTo>
                            <a:lnTo>
                              <a:pt x="277725" y="172720"/>
                            </a:lnTo>
                            <a:lnTo>
                              <a:pt x="304672" y="149860"/>
                            </a:lnTo>
                            <a:lnTo>
                              <a:pt x="308216" y="148590"/>
                            </a:lnTo>
                            <a:lnTo>
                              <a:pt x="311988" y="147320"/>
                            </a:lnTo>
                            <a:lnTo>
                              <a:pt x="329603" y="147320"/>
                            </a:lnTo>
                            <a:lnTo>
                              <a:pt x="329603" y="146050"/>
                            </a:lnTo>
                            <a:lnTo>
                              <a:pt x="432295" y="146050"/>
                            </a:lnTo>
                            <a:lnTo>
                              <a:pt x="444594" y="143510"/>
                            </a:lnTo>
                            <a:lnTo>
                              <a:pt x="454652" y="137160"/>
                            </a:lnTo>
                            <a:lnTo>
                              <a:pt x="461440" y="127000"/>
                            </a:lnTo>
                            <a:lnTo>
                              <a:pt x="463930" y="114300"/>
                            </a:lnTo>
                            <a:lnTo>
                              <a:pt x="463930" y="30480"/>
                            </a:lnTo>
                            <a:lnTo>
                              <a:pt x="461440" y="19050"/>
                            </a:lnTo>
                            <a:lnTo>
                              <a:pt x="455500" y="10160"/>
                            </a:lnTo>
                            <a:close/>
                          </a:path>
                          <a:path w="464184" h="508000">
                            <a:moveTo>
                              <a:pt x="332066" y="38100"/>
                            </a:moveTo>
                            <a:lnTo>
                              <a:pt x="321602" y="38100"/>
                            </a:lnTo>
                            <a:lnTo>
                              <a:pt x="293916" y="106680"/>
                            </a:lnTo>
                            <a:lnTo>
                              <a:pt x="307606" y="106680"/>
                            </a:lnTo>
                            <a:lnTo>
                              <a:pt x="312508" y="92710"/>
                            </a:lnTo>
                            <a:lnTo>
                              <a:pt x="354113" y="92710"/>
                            </a:lnTo>
                            <a:lnTo>
                              <a:pt x="350011" y="82550"/>
                            </a:lnTo>
                            <a:lnTo>
                              <a:pt x="316509" y="82550"/>
                            </a:lnTo>
                            <a:lnTo>
                              <a:pt x="326783" y="54610"/>
                            </a:lnTo>
                            <a:lnTo>
                              <a:pt x="338732" y="54610"/>
                            </a:lnTo>
                            <a:lnTo>
                              <a:pt x="332066" y="38100"/>
                            </a:lnTo>
                            <a:close/>
                          </a:path>
                          <a:path w="464184" h="508000">
                            <a:moveTo>
                              <a:pt x="354113" y="92710"/>
                            </a:moveTo>
                            <a:lnTo>
                              <a:pt x="341160" y="92710"/>
                            </a:lnTo>
                            <a:lnTo>
                              <a:pt x="346062" y="106680"/>
                            </a:lnTo>
                            <a:lnTo>
                              <a:pt x="359752" y="106680"/>
                            </a:lnTo>
                            <a:lnTo>
                              <a:pt x="354113" y="92710"/>
                            </a:lnTo>
                            <a:close/>
                          </a:path>
                          <a:path w="464184" h="508000">
                            <a:moveTo>
                              <a:pt x="402628" y="38100"/>
                            </a:moveTo>
                            <a:lnTo>
                              <a:pt x="365912" y="38100"/>
                            </a:lnTo>
                            <a:lnTo>
                              <a:pt x="365912" y="106680"/>
                            </a:lnTo>
                            <a:lnTo>
                              <a:pt x="378726" y="106680"/>
                            </a:lnTo>
                            <a:lnTo>
                              <a:pt x="378726" y="80010"/>
                            </a:lnTo>
                            <a:lnTo>
                              <a:pt x="406889" y="80010"/>
                            </a:lnTo>
                            <a:lnTo>
                              <a:pt x="405434" y="77470"/>
                            </a:lnTo>
                            <a:lnTo>
                              <a:pt x="409930" y="76200"/>
                            </a:lnTo>
                            <a:lnTo>
                              <a:pt x="413334" y="73660"/>
                            </a:lnTo>
                            <a:lnTo>
                              <a:pt x="415658" y="71120"/>
                            </a:lnTo>
                            <a:lnTo>
                              <a:pt x="417199" y="68580"/>
                            </a:lnTo>
                            <a:lnTo>
                              <a:pt x="378726" y="68580"/>
                            </a:lnTo>
                            <a:lnTo>
                              <a:pt x="378726" y="49530"/>
                            </a:lnTo>
                            <a:lnTo>
                              <a:pt x="418058" y="49530"/>
                            </a:lnTo>
                            <a:lnTo>
                              <a:pt x="416991" y="46990"/>
                            </a:lnTo>
                            <a:lnTo>
                              <a:pt x="408444" y="40640"/>
                            </a:lnTo>
                            <a:lnTo>
                              <a:pt x="402628" y="38100"/>
                            </a:lnTo>
                            <a:close/>
                          </a:path>
                          <a:path w="464184" h="508000">
                            <a:moveTo>
                              <a:pt x="406889" y="80010"/>
                            </a:moveTo>
                            <a:lnTo>
                              <a:pt x="392125" y="80010"/>
                            </a:lnTo>
                            <a:lnTo>
                              <a:pt x="406895" y="106680"/>
                            </a:lnTo>
                            <a:lnTo>
                              <a:pt x="422160" y="106680"/>
                            </a:lnTo>
                            <a:lnTo>
                              <a:pt x="406889" y="80010"/>
                            </a:lnTo>
                            <a:close/>
                          </a:path>
                          <a:path w="464184" h="508000">
                            <a:moveTo>
                              <a:pt x="338732" y="54610"/>
                            </a:moveTo>
                            <a:lnTo>
                              <a:pt x="326783" y="54610"/>
                            </a:lnTo>
                            <a:lnTo>
                              <a:pt x="337159" y="82550"/>
                            </a:lnTo>
                            <a:lnTo>
                              <a:pt x="350011" y="82550"/>
                            </a:lnTo>
                            <a:lnTo>
                              <a:pt x="338732" y="54610"/>
                            </a:lnTo>
                            <a:close/>
                          </a:path>
                          <a:path w="464184" h="508000">
                            <a:moveTo>
                              <a:pt x="418058" y="49530"/>
                            </a:moveTo>
                            <a:lnTo>
                              <a:pt x="399046" y="49530"/>
                            </a:lnTo>
                            <a:lnTo>
                              <a:pt x="401688" y="50800"/>
                            </a:lnTo>
                            <a:lnTo>
                              <a:pt x="405460" y="53340"/>
                            </a:lnTo>
                            <a:lnTo>
                              <a:pt x="406412" y="55880"/>
                            </a:lnTo>
                            <a:lnTo>
                              <a:pt x="406412" y="66040"/>
                            </a:lnTo>
                            <a:lnTo>
                              <a:pt x="402818" y="68580"/>
                            </a:lnTo>
                            <a:lnTo>
                              <a:pt x="417199" y="68580"/>
                            </a:lnTo>
                            <a:lnTo>
                              <a:pt x="417969" y="67310"/>
                            </a:lnTo>
                            <a:lnTo>
                              <a:pt x="419125" y="63500"/>
                            </a:lnTo>
                            <a:lnTo>
                              <a:pt x="419125" y="52070"/>
                            </a:lnTo>
                            <a:lnTo>
                              <a:pt x="418058" y="49530"/>
                            </a:lnTo>
                            <a:close/>
                          </a:path>
                        </a:pathLst>
                      </a:custGeom>
                      <a:solidFill>
                        <a:srgbClr val="FFFFFF"/>
                      </a:solidFill>
                    </p:spPr>
                    <p:txBody>
                      <a:bodyPr wrap="square" lIns="0" tIns="0" rIns="0" bIns="0" rtlCol="0"/>
                      <a:lstStyle/>
                      <a:p>
                        <a:endParaRPr dirty="0"/>
                      </a:p>
                    </p:txBody>
                  </p:sp>
                </p:grpSp>
              </p:grpSp>
              <p:grpSp>
                <p:nvGrpSpPr>
                  <p:cNvPr id="21" name="그룹 20">
                    <a:extLst>
                      <a:ext uri="{FF2B5EF4-FFF2-40B4-BE49-F238E27FC236}">
                        <a16:creationId xmlns:a16="http://schemas.microsoft.com/office/drawing/2014/main" id="{3BED8C66-5EB5-BB4E-4000-39B21211D4CF}"/>
                      </a:ext>
                    </a:extLst>
                  </p:cNvPr>
                  <p:cNvGrpSpPr/>
                  <p:nvPr/>
                </p:nvGrpSpPr>
                <p:grpSpPr>
                  <a:xfrm>
                    <a:off x="2613549" y="7241878"/>
                    <a:ext cx="559678" cy="613038"/>
                    <a:chOff x="4993862" y="6682412"/>
                    <a:chExt cx="648000" cy="709986"/>
                  </a:xfrm>
                </p:grpSpPr>
                <p:sp>
                  <p:nvSpPr>
                    <p:cNvPr id="22" name="Oval 12">
                      <a:extLst>
                        <a:ext uri="{FF2B5EF4-FFF2-40B4-BE49-F238E27FC236}">
                          <a16:creationId xmlns:a16="http://schemas.microsoft.com/office/drawing/2014/main" id="{8D344E92-4B3E-5703-11D1-E3F31171800A}"/>
                        </a:ext>
                      </a:extLst>
                    </p:cNvPr>
                    <p:cNvSpPr>
                      <a:spLocks noChangeArrowheads="1"/>
                    </p:cNvSpPr>
                    <p:nvPr/>
                  </p:nvSpPr>
                  <p:spPr bwMode="auto">
                    <a:xfrm>
                      <a:off x="4993862" y="6682412"/>
                      <a:ext cx="648000" cy="648000"/>
                    </a:xfrm>
                    <a:prstGeom prst="ellipse">
                      <a:avLst/>
                    </a:prstGeom>
                    <a:solidFill>
                      <a:srgbClr val="3CB3D4"/>
                    </a:solidFill>
                    <a:ln w="38100" cap="rnd">
                      <a:noFill/>
                      <a:miter lim="800000"/>
                      <a:headEnd/>
                      <a:tailEnd/>
                    </a:ln>
                  </p:spPr>
                  <p:txBody>
                    <a:bodyPr anchor="b"/>
                    <a:lstStyle/>
                    <a:p>
                      <a:pPr algn="ctr" defTabSz="457200"/>
                      <a:endParaRPr lang="fr-FR" sz="1200" i="1" dirty="0">
                        <a:solidFill>
                          <a:prstClr val="white"/>
                        </a:solidFill>
                        <a:latin typeface="Univers for KPMG" panose="020B0603020202020204" pitchFamily="34" charset="0"/>
                      </a:endParaRPr>
                    </a:p>
                  </p:txBody>
                </p:sp>
                <p:sp>
                  <p:nvSpPr>
                    <p:cNvPr id="24" name="TextBox 23">
                      <a:extLst>
                        <a:ext uri="{FF2B5EF4-FFF2-40B4-BE49-F238E27FC236}">
                          <a16:creationId xmlns:a16="http://schemas.microsoft.com/office/drawing/2014/main" id="{47C2BC9E-9C73-0FAC-AA04-39ADC27AC267}"/>
                        </a:ext>
                      </a:extLst>
                    </p:cNvPr>
                    <p:cNvSpPr txBox="1"/>
                    <p:nvPr/>
                  </p:nvSpPr>
                  <p:spPr>
                    <a:xfrm>
                      <a:off x="5077210" y="7071592"/>
                      <a:ext cx="481307" cy="320806"/>
                    </a:xfrm>
                    <a:prstGeom prst="rect">
                      <a:avLst/>
                    </a:prstGeom>
                    <a:noFill/>
                  </p:spPr>
                  <p:txBody>
                    <a:bodyPr wrap="square" lIns="0" tIns="0" rIns="0" bIns="0" rtlCol="0">
                      <a:spAutoFit/>
                    </a:bodyPr>
                    <a:lstStyle/>
                    <a:p>
                      <a:pPr algn="ctr"/>
                      <a:r>
                        <a:rPr lang="ko-KR" altLang="en-US" sz="900" b="1"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생성형 </a:t>
                      </a:r>
                      <a:r>
                        <a:rPr lang="en-US" altLang="ko-KR" sz="900" b="1"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AI</a:t>
                      </a:r>
                      <a:endParaRPr lang="ko-KR" altLang="en-US" sz="900" b="1"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nvGrpSpPr>
                  <p:cNvPr id="72" name="그룹 71">
                    <a:extLst>
                      <a:ext uri="{FF2B5EF4-FFF2-40B4-BE49-F238E27FC236}">
                        <a16:creationId xmlns:a16="http://schemas.microsoft.com/office/drawing/2014/main" id="{62DC193E-578B-4725-E390-91DDC9B3BCD2}"/>
                      </a:ext>
                    </a:extLst>
                  </p:cNvPr>
                  <p:cNvGrpSpPr/>
                  <p:nvPr/>
                </p:nvGrpSpPr>
                <p:grpSpPr>
                  <a:xfrm>
                    <a:off x="1989138" y="7872716"/>
                    <a:ext cx="559678" cy="559516"/>
                    <a:chOff x="1957388" y="7853182"/>
                    <a:chExt cx="559678" cy="559516"/>
                  </a:xfrm>
                </p:grpSpPr>
                <p:sp>
                  <p:nvSpPr>
                    <p:cNvPr id="32" name="Oval 13">
                      <a:extLst>
                        <a:ext uri="{FF2B5EF4-FFF2-40B4-BE49-F238E27FC236}">
                          <a16:creationId xmlns:a16="http://schemas.microsoft.com/office/drawing/2014/main" id="{8A7A9EBC-8F1A-CB2E-65BC-8020D61BF64A}"/>
                        </a:ext>
                      </a:extLst>
                    </p:cNvPr>
                    <p:cNvSpPr>
                      <a:spLocks noChangeArrowheads="1"/>
                    </p:cNvSpPr>
                    <p:nvPr/>
                  </p:nvSpPr>
                  <p:spPr bwMode="auto">
                    <a:xfrm>
                      <a:off x="1957388" y="7853182"/>
                      <a:ext cx="559678" cy="559516"/>
                    </a:xfrm>
                    <a:prstGeom prst="ellipse">
                      <a:avLst/>
                    </a:prstGeom>
                    <a:solidFill>
                      <a:srgbClr val="3CB3D4"/>
                    </a:solidFill>
                    <a:ln w="38100" cap="rnd">
                      <a:noFill/>
                      <a:miter lim="800000"/>
                      <a:headEnd/>
                      <a:tailEnd/>
                    </a:ln>
                  </p:spPr>
                  <p:txBody>
                    <a:bodyPr anchor="b"/>
                    <a:lstStyle/>
                    <a:p>
                      <a:pPr algn="ctr" defTabSz="457200"/>
                      <a:endParaRPr lang="fr-FR" sz="1200" i="1" dirty="0">
                        <a:solidFill>
                          <a:prstClr val="white"/>
                        </a:solidFill>
                      </a:endParaRPr>
                    </a:p>
                  </p:txBody>
                </p:sp>
                <p:sp>
                  <p:nvSpPr>
                    <p:cNvPr id="33" name="TextBox 32">
                      <a:extLst>
                        <a:ext uri="{FF2B5EF4-FFF2-40B4-BE49-F238E27FC236}">
                          <a16:creationId xmlns:a16="http://schemas.microsoft.com/office/drawing/2014/main" id="{CD9A8FFF-88EE-87CA-E8F9-CDBA63DA7A7B}"/>
                        </a:ext>
                      </a:extLst>
                    </p:cNvPr>
                    <p:cNvSpPr txBox="1"/>
                    <p:nvPr/>
                  </p:nvSpPr>
                  <p:spPr>
                    <a:xfrm>
                      <a:off x="2023414" y="8220040"/>
                      <a:ext cx="415705" cy="119587"/>
                    </a:xfrm>
                    <a:prstGeom prst="rect">
                      <a:avLst/>
                    </a:prstGeom>
                    <a:noFill/>
                  </p:spPr>
                  <p:txBody>
                    <a:bodyPr wrap="square" lIns="0" tIns="0" rIns="0" bIns="0" rtlCol="0">
                      <a:spAutoFit/>
                    </a:bodyPr>
                    <a:lstStyle/>
                    <a:p>
                      <a:pPr algn="ctr"/>
                      <a:r>
                        <a:rPr lang="en-US" altLang="ko-KR" sz="900" b="1"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NFT</a:t>
                      </a:r>
                      <a:endParaRPr lang="ko-KR" altLang="en-US" sz="900" b="1"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nvGrpSpPr>
                    <p:cNvPr id="34" name="그룹 33">
                      <a:extLst>
                        <a:ext uri="{FF2B5EF4-FFF2-40B4-BE49-F238E27FC236}">
                          <a16:creationId xmlns:a16="http://schemas.microsoft.com/office/drawing/2014/main" id="{78C30BC6-0970-232A-7785-0A1614C71AC1}"/>
                        </a:ext>
                      </a:extLst>
                    </p:cNvPr>
                    <p:cNvGrpSpPr/>
                    <p:nvPr/>
                  </p:nvGrpSpPr>
                  <p:grpSpPr>
                    <a:xfrm>
                      <a:off x="2098334" y="7939948"/>
                      <a:ext cx="269094" cy="216667"/>
                      <a:chOff x="757196" y="7458908"/>
                      <a:chExt cx="87031" cy="94669"/>
                    </a:xfrm>
                  </p:grpSpPr>
                  <p:sp>
                    <p:nvSpPr>
                      <p:cNvPr id="35" name="object 59">
                        <a:extLst>
                          <a:ext uri="{FF2B5EF4-FFF2-40B4-BE49-F238E27FC236}">
                            <a16:creationId xmlns:a16="http://schemas.microsoft.com/office/drawing/2014/main" id="{72E051C7-24D2-830D-A8B4-D319A1CD1416}"/>
                          </a:ext>
                        </a:extLst>
                      </p:cNvPr>
                      <p:cNvSpPr/>
                      <p:nvPr/>
                    </p:nvSpPr>
                    <p:spPr>
                      <a:xfrm>
                        <a:off x="758455" y="7459590"/>
                        <a:ext cx="85772" cy="93987"/>
                      </a:xfrm>
                      <a:prstGeom prst="rect">
                        <a:avLst/>
                      </a:prstGeom>
                      <a:noFill/>
                      <a:ln>
                        <a:noFill/>
                      </a:ln>
                    </p:spPr>
                    <p:txBody>
                      <a:bodyPr wrap="square" lIns="0" tIns="0" rIns="0" bIns="0" rtlCol="0"/>
                      <a:lstStyle/>
                      <a:p>
                        <a:endParaRPr dirty="0"/>
                      </a:p>
                    </p:txBody>
                  </p:sp>
                  <p:sp>
                    <p:nvSpPr>
                      <p:cNvPr id="36" name="object 59">
                        <a:extLst>
                          <a:ext uri="{FF2B5EF4-FFF2-40B4-BE49-F238E27FC236}">
                            <a16:creationId xmlns:a16="http://schemas.microsoft.com/office/drawing/2014/main" id="{858133A3-F584-2702-D5CE-8008536D8BE0}"/>
                          </a:ext>
                        </a:extLst>
                      </p:cNvPr>
                      <p:cNvSpPr/>
                      <p:nvPr/>
                    </p:nvSpPr>
                    <p:spPr>
                      <a:xfrm>
                        <a:off x="757196" y="7458908"/>
                        <a:ext cx="85772" cy="93987"/>
                      </a:xfrm>
                      <a:prstGeom prst="rect">
                        <a:avLst/>
                      </a:prstGeom>
                      <a:blipFill>
                        <a:blip r:embed="rId2" cstate="print">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100000" contrast="100000"/>
                                  </a14:imgEffect>
                                </a14:imgLayer>
                              </a14:imgProps>
                            </a:ext>
                          </a:extLst>
                        </a:blip>
                        <a:stretch>
                          <a:fillRect/>
                        </a:stretch>
                      </a:blipFill>
                    </p:spPr>
                    <p:txBody>
                      <a:bodyPr wrap="square" lIns="0" tIns="0" rIns="0" bIns="0" rtlCol="0"/>
                      <a:lstStyle/>
                      <a:p>
                        <a:endParaRPr dirty="0"/>
                      </a:p>
                    </p:txBody>
                  </p:sp>
                </p:grpSp>
              </p:grpSp>
              <p:grpSp>
                <p:nvGrpSpPr>
                  <p:cNvPr id="37" name="그룹 36">
                    <a:extLst>
                      <a:ext uri="{FF2B5EF4-FFF2-40B4-BE49-F238E27FC236}">
                        <a16:creationId xmlns:a16="http://schemas.microsoft.com/office/drawing/2014/main" id="{98E9A581-D9DB-9D38-DBEC-B99C039E31FE}"/>
                      </a:ext>
                    </a:extLst>
                  </p:cNvPr>
                  <p:cNvGrpSpPr/>
                  <p:nvPr/>
                </p:nvGrpSpPr>
                <p:grpSpPr>
                  <a:xfrm>
                    <a:off x="3237957" y="7872716"/>
                    <a:ext cx="559678" cy="559516"/>
                    <a:chOff x="5767936" y="7447218"/>
                    <a:chExt cx="648000" cy="648000"/>
                  </a:xfrm>
                </p:grpSpPr>
                <p:sp>
                  <p:nvSpPr>
                    <p:cNvPr id="38" name="Oval 15">
                      <a:extLst>
                        <a:ext uri="{FF2B5EF4-FFF2-40B4-BE49-F238E27FC236}">
                          <a16:creationId xmlns:a16="http://schemas.microsoft.com/office/drawing/2014/main" id="{4747661B-0433-F4AE-3B9D-314B41F96038}"/>
                        </a:ext>
                      </a:extLst>
                    </p:cNvPr>
                    <p:cNvSpPr>
                      <a:spLocks noChangeArrowheads="1"/>
                    </p:cNvSpPr>
                    <p:nvPr/>
                  </p:nvSpPr>
                  <p:spPr bwMode="auto">
                    <a:xfrm>
                      <a:off x="5767936" y="7447218"/>
                      <a:ext cx="648000" cy="648000"/>
                    </a:xfrm>
                    <a:prstGeom prst="ellipse">
                      <a:avLst/>
                    </a:prstGeom>
                    <a:solidFill>
                      <a:srgbClr val="3CB3D4"/>
                    </a:solidFill>
                    <a:ln w="38100" cap="rnd">
                      <a:noFill/>
                      <a:miter lim="800000"/>
                      <a:headEnd/>
                      <a:tailEnd/>
                    </a:ln>
                  </p:spPr>
                  <p:txBody>
                    <a:bodyPr anchor="b"/>
                    <a:lstStyle/>
                    <a:p>
                      <a:pPr algn="ctr" defTabSz="457200"/>
                      <a:endParaRPr lang="en-US" altLang="ko-KR" sz="1200" i="1" dirty="0">
                        <a:solidFill>
                          <a:prstClr val="white"/>
                        </a:solidFill>
                        <a:latin typeface="Univers for KPMG" panose="020B0603020202020204" pitchFamily="34" charset="0"/>
                      </a:endParaRPr>
                    </a:p>
                    <a:p>
                      <a:pPr algn="ctr" defTabSz="457200"/>
                      <a:endParaRPr lang="en-US" altLang="ko-KR" sz="1200" i="1" dirty="0">
                        <a:solidFill>
                          <a:prstClr val="white"/>
                        </a:solidFill>
                        <a:latin typeface="Univers for KPMG" panose="020B0603020202020204" pitchFamily="34" charset="0"/>
                      </a:endParaRPr>
                    </a:p>
                    <a:p>
                      <a:pPr algn="ctr" defTabSz="457200"/>
                      <a:endParaRPr lang="en-US" altLang="ko-KR" sz="1200" i="1" dirty="0">
                        <a:solidFill>
                          <a:prstClr val="white"/>
                        </a:solidFill>
                        <a:latin typeface="Univers for KPMG" panose="020B0603020202020204" pitchFamily="34" charset="0"/>
                      </a:endParaRPr>
                    </a:p>
                    <a:p>
                      <a:pPr algn="ctr" defTabSz="457200"/>
                      <a:endParaRPr lang="en-US" altLang="ko-KR" i="1" dirty="0">
                        <a:solidFill>
                          <a:prstClr val="white"/>
                        </a:solidFill>
                        <a:latin typeface="Univers for KPMG" panose="020B0603020202020204" pitchFamily="34" charset="0"/>
                      </a:endParaRPr>
                    </a:p>
                  </p:txBody>
                </p:sp>
                <p:sp>
                  <p:nvSpPr>
                    <p:cNvPr id="39" name="TextBox 38">
                      <a:extLst>
                        <a:ext uri="{FF2B5EF4-FFF2-40B4-BE49-F238E27FC236}">
                          <a16:creationId xmlns:a16="http://schemas.microsoft.com/office/drawing/2014/main" id="{DFFDD450-11AF-8E09-6C96-414166F5483A}"/>
                        </a:ext>
                      </a:extLst>
                    </p:cNvPr>
                    <p:cNvSpPr txBox="1"/>
                    <p:nvPr/>
                  </p:nvSpPr>
                  <p:spPr>
                    <a:xfrm>
                      <a:off x="5852429" y="7844288"/>
                      <a:ext cx="481307" cy="160402"/>
                    </a:xfrm>
                    <a:prstGeom prst="rect">
                      <a:avLst/>
                    </a:prstGeom>
                    <a:noFill/>
                  </p:spPr>
                  <p:txBody>
                    <a:bodyPr wrap="square" lIns="0" tIns="0" rIns="0" bIns="0" rtlCol="0">
                      <a:spAutoFit/>
                    </a:bodyPr>
                    <a:lstStyle/>
                    <a:p>
                      <a:pPr algn="ctr"/>
                      <a:r>
                        <a:rPr lang="ko-KR" altLang="en-US" sz="900" b="1"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rPr>
                        <a:t>메타버스</a:t>
                      </a:r>
                      <a:endParaRPr lang="en-US" altLang="ko-KR" sz="900" b="1" dirty="0">
                        <a:ln>
                          <a:solidFill>
                            <a:schemeClr val="accent6">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grpSp>
        </p:grpSp>
        <p:grpSp>
          <p:nvGrpSpPr>
            <p:cNvPr id="44" name="그룹 43">
              <a:extLst>
                <a:ext uri="{FF2B5EF4-FFF2-40B4-BE49-F238E27FC236}">
                  <a16:creationId xmlns:a16="http://schemas.microsoft.com/office/drawing/2014/main" id="{5F9CDBB9-934B-FE3F-37CA-6A4BED299328}"/>
                </a:ext>
              </a:extLst>
            </p:cNvPr>
            <p:cNvGrpSpPr/>
            <p:nvPr/>
          </p:nvGrpSpPr>
          <p:grpSpPr>
            <a:xfrm>
              <a:off x="4061883" y="3401977"/>
              <a:ext cx="168279" cy="1825804"/>
              <a:chOff x="3756211" y="6759505"/>
              <a:chExt cx="168279" cy="2088000"/>
            </a:xfrm>
          </p:grpSpPr>
          <p:cxnSp>
            <p:nvCxnSpPr>
              <p:cNvPr id="45" name="직선 연결선 44">
                <a:extLst>
                  <a:ext uri="{FF2B5EF4-FFF2-40B4-BE49-F238E27FC236}">
                    <a16:creationId xmlns:a16="http://schemas.microsoft.com/office/drawing/2014/main" id="{59AC0539-4B5D-9165-E839-1D0EEBD67E0D}"/>
                  </a:ext>
                </a:extLst>
              </p:cNvPr>
              <p:cNvCxnSpPr>
                <a:cxnSpLocks/>
              </p:cNvCxnSpPr>
              <p:nvPr/>
            </p:nvCxnSpPr>
            <p:spPr>
              <a:xfrm rot="5400000">
                <a:off x="2712211" y="7803505"/>
                <a:ext cx="2088000" cy="0"/>
              </a:xfrm>
              <a:prstGeom prst="line">
                <a:avLst/>
              </a:prstGeom>
              <a:ln w="9525">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sp>
            <p:nvSpPr>
              <p:cNvPr id="46" name="이등변 삼각형 45">
                <a:extLst>
                  <a:ext uri="{FF2B5EF4-FFF2-40B4-BE49-F238E27FC236}">
                    <a16:creationId xmlns:a16="http://schemas.microsoft.com/office/drawing/2014/main" id="{4D015928-7AE7-894F-58DC-D1464DB77836}"/>
                  </a:ext>
                </a:extLst>
              </p:cNvPr>
              <p:cNvSpPr/>
              <p:nvPr/>
            </p:nvSpPr>
            <p:spPr>
              <a:xfrm rot="5400000">
                <a:off x="3613526" y="7719366"/>
                <a:ext cx="453649" cy="168279"/>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grpSp>
        <p:grpSp>
          <p:nvGrpSpPr>
            <p:cNvPr id="71" name="그룹 70">
              <a:extLst>
                <a:ext uri="{FF2B5EF4-FFF2-40B4-BE49-F238E27FC236}">
                  <a16:creationId xmlns:a16="http://schemas.microsoft.com/office/drawing/2014/main" id="{D9FA627F-3C06-7AD4-2880-3A574067C3DB}"/>
                </a:ext>
              </a:extLst>
            </p:cNvPr>
            <p:cNvGrpSpPr/>
            <p:nvPr/>
          </p:nvGrpSpPr>
          <p:grpSpPr>
            <a:xfrm>
              <a:off x="4284920" y="3401981"/>
              <a:ext cx="2392325" cy="1825800"/>
              <a:chOff x="4284920" y="7208541"/>
              <a:chExt cx="2392325" cy="1867243"/>
            </a:xfrm>
          </p:grpSpPr>
          <p:grpSp>
            <p:nvGrpSpPr>
              <p:cNvPr id="4" name="그룹 3">
                <a:extLst>
                  <a:ext uri="{FF2B5EF4-FFF2-40B4-BE49-F238E27FC236}">
                    <a16:creationId xmlns:a16="http://schemas.microsoft.com/office/drawing/2014/main" id="{F3053EC1-6B80-A69F-FC8B-6799F433B7EC}"/>
                  </a:ext>
                </a:extLst>
              </p:cNvPr>
              <p:cNvGrpSpPr/>
              <p:nvPr/>
            </p:nvGrpSpPr>
            <p:grpSpPr>
              <a:xfrm>
                <a:off x="4284921" y="8175783"/>
                <a:ext cx="2282236" cy="900001"/>
                <a:chOff x="4443772" y="8000026"/>
                <a:chExt cx="2125146" cy="936000"/>
              </a:xfrm>
            </p:grpSpPr>
            <p:sp>
              <p:nvSpPr>
                <p:cNvPr id="5" name="직사각형 4">
                  <a:extLst>
                    <a:ext uri="{FF2B5EF4-FFF2-40B4-BE49-F238E27FC236}">
                      <a16:creationId xmlns:a16="http://schemas.microsoft.com/office/drawing/2014/main" id="{22766527-EAF2-E9A3-C02D-85C255D6C3E1}"/>
                    </a:ext>
                  </a:extLst>
                </p:cNvPr>
                <p:cNvSpPr/>
                <p:nvPr/>
              </p:nvSpPr>
              <p:spPr>
                <a:xfrm>
                  <a:off x="4443772" y="8000026"/>
                  <a:ext cx="2085543" cy="936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2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grpSp>
              <p:nvGrpSpPr>
                <p:cNvPr id="6" name="그룹 5">
                  <a:extLst>
                    <a:ext uri="{FF2B5EF4-FFF2-40B4-BE49-F238E27FC236}">
                      <a16:creationId xmlns:a16="http://schemas.microsoft.com/office/drawing/2014/main" id="{3680ACB2-6BC8-C4C4-A6F9-79B2D3638714}"/>
                    </a:ext>
                  </a:extLst>
                </p:cNvPr>
                <p:cNvGrpSpPr/>
                <p:nvPr/>
              </p:nvGrpSpPr>
              <p:grpSpPr>
                <a:xfrm>
                  <a:off x="4468252" y="8046793"/>
                  <a:ext cx="2100666" cy="798683"/>
                  <a:chOff x="4907787" y="7218762"/>
                  <a:chExt cx="2100666" cy="902446"/>
                </a:xfrm>
              </p:grpSpPr>
              <p:sp>
                <p:nvSpPr>
                  <p:cNvPr id="7" name="TextBox 6">
                    <a:extLst>
                      <a:ext uri="{FF2B5EF4-FFF2-40B4-BE49-F238E27FC236}">
                        <a16:creationId xmlns:a16="http://schemas.microsoft.com/office/drawing/2014/main" id="{09383CCB-36C4-4CE3-4CFF-A389ACB1567D}"/>
                      </a:ext>
                    </a:extLst>
                  </p:cNvPr>
                  <p:cNvSpPr txBox="1"/>
                  <p:nvPr/>
                </p:nvSpPr>
                <p:spPr>
                  <a:xfrm>
                    <a:off x="4907788" y="7218762"/>
                    <a:ext cx="2100665" cy="295905"/>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000" b="1" dirty="0">
                        <a:ln>
                          <a:solidFill>
                            <a:srgbClr val="1E49E2">
                              <a:alpha val="0"/>
                            </a:srgbClr>
                          </a:solidFill>
                        </a:ln>
                        <a:solidFill>
                          <a:srgbClr val="0179BC"/>
                        </a:solidFill>
                        <a:latin typeface="KoPub돋움체 Medium" panose="00000600000000000000" pitchFamily="2" charset="-127"/>
                        <a:ea typeface="KoPub돋움체 Medium" panose="00000600000000000000" pitchFamily="2" charset="-127"/>
                      </a:rPr>
                      <a:t>몰입형 경험 제공</a:t>
                    </a:r>
                    <a:endParaRPr kumimoji="0" lang="ko-KR" altLang="en-US" sz="1000" b="1" i="0" u="none" strike="noStrike" kern="1200" cap="none" spc="0" normalizeH="0" baseline="0" noProof="0" dirty="0">
                      <a:ln>
                        <a:solidFill>
                          <a:srgbClr val="1E49E2">
                            <a:alpha val="0"/>
                          </a:srgbClr>
                        </a:solidFill>
                      </a:ln>
                      <a:solidFill>
                        <a:srgbClr val="0179BC"/>
                      </a:solidFill>
                      <a:effectLst/>
                      <a:uLnTx/>
                      <a:uFillTx/>
                      <a:latin typeface="KoPub돋움체 Medium" panose="00000600000000000000" pitchFamily="2" charset="-127"/>
                      <a:ea typeface="KoPub돋움체 Medium" panose="00000600000000000000" pitchFamily="2" charset="-127"/>
                    </a:endParaRPr>
                  </a:p>
                </p:txBody>
              </p:sp>
              <p:sp>
                <p:nvSpPr>
                  <p:cNvPr id="8" name="TextBox 7">
                    <a:extLst>
                      <a:ext uri="{FF2B5EF4-FFF2-40B4-BE49-F238E27FC236}">
                        <a16:creationId xmlns:a16="http://schemas.microsoft.com/office/drawing/2014/main" id="{D179571E-516E-510D-FE42-93BF43C69E4C}"/>
                      </a:ext>
                    </a:extLst>
                  </p:cNvPr>
                  <p:cNvSpPr txBox="1"/>
                  <p:nvPr/>
                </p:nvSpPr>
                <p:spPr>
                  <a:xfrm>
                    <a:off x="4907787" y="7498960"/>
                    <a:ext cx="2100665" cy="622248"/>
                  </a:xfrm>
                  <a:prstGeom prst="rect">
                    <a:avLst/>
                  </a:prstGeom>
                  <a:noFill/>
                </p:spPr>
                <p:txBody>
                  <a:bodyPr wrap="square" rIns="43200" anchor="ctr">
                    <a:spAutoFit/>
                  </a:bodyPr>
                  <a:lstStyle/>
                  <a:p>
                    <a:pPr marR="0" lvl="0" algn="l" defTabSz="914400" rtl="0" eaLnBrk="1" fontAlgn="auto" latinLnBrk="0" hangingPunct="1">
                      <a:lnSpc>
                        <a:spcPct val="110000"/>
                      </a:lnSpc>
                      <a:spcBef>
                        <a:spcPts val="0"/>
                      </a:spcBef>
                      <a:spcAft>
                        <a:spcPts val="0"/>
                      </a:spcAft>
                      <a:buClrTx/>
                      <a:buSzTx/>
                      <a:tabLst/>
                      <a:defRPr/>
                    </a:pPr>
                    <a:r>
                      <a:rPr lang="ko-KR" altLang="en-US"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가상 세계가 소비자와의 접점 형성이 가능한 공간으로 부상</a:t>
                    </a:r>
                    <a:r>
                      <a:rPr lang="en-US" altLang="ko-KR"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NFT, AR</a:t>
                    </a:r>
                    <a:r>
                      <a:rPr lang="ko-KR" altLang="en-US"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en-US" altLang="ko-KR"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VR</a:t>
                    </a:r>
                    <a:r>
                      <a:rPr lang="ko-KR" altLang="en-US"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en-US" altLang="ko-KR"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MR, AI </a:t>
                    </a:r>
                    <a:r>
                      <a:rPr lang="ko-KR" altLang="en-US"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등으로 가상</a:t>
                    </a:r>
                    <a:r>
                      <a:rPr lang="en-US" altLang="ko-KR"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경험 제공 시도 활발</a:t>
                    </a:r>
                    <a:endParaRPr lang="en-US" altLang="ko-KR"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grpSp>
          </p:grpSp>
          <p:grpSp>
            <p:nvGrpSpPr>
              <p:cNvPr id="47" name="그룹 46">
                <a:extLst>
                  <a:ext uri="{FF2B5EF4-FFF2-40B4-BE49-F238E27FC236}">
                    <a16:creationId xmlns:a16="http://schemas.microsoft.com/office/drawing/2014/main" id="{BF6B377B-3E28-F338-7723-B4C20FB3E650}"/>
                  </a:ext>
                </a:extLst>
              </p:cNvPr>
              <p:cNvGrpSpPr/>
              <p:nvPr/>
            </p:nvGrpSpPr>
            <p:grpSpPr>
              <a:xfrm>
                <a:off x="4284920" y="7208541"/>
                <a:ext cx="2392325" cy="900000"/>
                <a:chOff x="4443773" y="6903033"/>
                <a:chExt cx="2227658" cy="936000"/>
              </a:xfrm>
            </p:grpSpPr>
            <p:sp>
              <p:nvSpPr>
                <p:cNvPr id="48" name="직사각형 47">
                  <a:extLst>
                    <a:ext uri="{FF2B5EF4-FFF2-40B4-BE49-F238E27FC236}">
                      <a16:creationId xmlns:a16="http://schemas.microsoft.com/office/drawing/2014/main" id="{9DDF3C25-1032-F01C-F593-C2A3A5631016}"/>
                    </a:ext>
                  </a:extLst>
                </p:cNvPr>
                <p:cNvSpPr/>
                <p:nvPr/>
              </p:nvSpPr>
              <p:spPr>
                <a:xfrm>
                  <a:off x="4443773" y="6903033"/>
                  <a:ext cx="2085543" cy="936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2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grpSp>
              <p:nvGrpSpPr>
                <p:cNvPr id="49" name="그룹 48">
                  <a:extLst>
                    <a:ext uri="{FF2B5EF4-FFF2-40B4-BE49-F238E27FC236}">
                      <a16:creationId xmlns:a16="http://schemas.microsoft.com/office/drawing/2014/main" id="{B5849FE1-5F70-093F-E52C-5CD9EE15EDA9}"/>
                    </a:ext>
                  </a:extLst>
                </p:cNvPr>
                <p:cNvGrpSpPr/>
                <p:nvPr/>
              </p:nvGrpSpPr>
              <p:grpSpPr>
                <a:xfrm>
                  <a:off x="4468252" y="6930007"/>
                  <a:ext cx="2203179" cy="904851"/>
                  <a:chOff x="4907787" y="7196376"/>
                  <a:chExt cx="2203179" cy="1022404"/>
                </a:xfrm>
              </p:grpSpPr>
              <p:sp>
                <p:nvSpPr>
                  <p:cNvPr id="50" name="TextBox 49">
                    <a:extLst>
                      <a:ext uri="{FF2B5EF4-FFF2-40B4-BE49-F238E27FC236}">
                        <a16:creationId xmlns:a16="http://schemas.microsoft.com/office/drawing/2014/main" id="{09510E19-DB14-12DD-DCE2-5D6887E53B68}"/>
                      </a:ext>
                    </a:extLst>
                  </p:cNvPr>
                  <p:cNvSpPr txBox="1"/>
                  <p:nvPr/>
                </p:nvSpPr>
                <p:spPr>
                  <a:xfrm>
                    <a:off x="4907788" y="7196376"/>
                    <a:ext cx="2059116" cy="295906"/>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000" b="1" dirty="0">
                        <a:ln>
                          <a:solidFill>
                            <a:srgbClr val="1E49E2">
                              <a:alpha val="0"/>
                            </a:srgbClr>
                          </a:solidFill>
                        </a:ln>
                        <a:solidFill>
                          <a:srgbClr val="0179BC"/>
                        </a:solidFill>
                        <a:latin typeface="KoPub돋움체 Medium" panose="00000600000000000000" pitchFamily="2" charset="-127"/>
                        <a:ea typeface="KoPub돋움체 Medium" panose="00000600000000000000" pitchFamily="2" charset="-127"/>
                      </a:rPr>
                      <a:t>고객 경험 고도화</a:t>
                    </a:r>
                    <a:endParaRPr kumimoji="0" lang="ko-KR" altLang="en-US" sz="1000" b="1" i="0" u="none" strike="noStrike" kern="1200" cap="none" spc="0" normalizeH="0" baseline="0" noProof="0" dirty="0">
                      <a:ln>
                        <a:solidFill>
                          <a:srgbClr val="1E49E2">
                            <a:alpha val="0"/>
                          </a:srgbClr>
                        </a:solidFill>
                      </a:ln>
                      <a:solidFill>
                        <a:srgbClr val="0179BC"/>
                      </a:solidFill>
                      <a:effectLst/>
                      <a:uLnTx/>
                      <a:uFillTx/>
                      <a:latin typeface="KoPub돋움체 Medium" panose="00000600000000000000" pitchFamily="2" charset="-127"/>
                      <a:ea typeface="KoPub돋움체 Medium" panose="00000600000000000000" pitchFamily="2" charset="-127"/>
                    </a:endParaRPr>
                  </a:p>
                </p:txBody>
              </p:sp>
              <p:sp>
                <p:nvSpPr>
                  <p:cNvPr id="51" name="TextBox 50">
                    <a:extLst>
                      <a:ext uri="{FF2B5EF4-FFF2-40B4-BE49-F238E27FC236}">
                        <a16:creationId xmlns:a16="http://schemas.microsoft.com/office/drawing/2014/main" id="{8D2FDB36-E162-E1FB-C81D-AFB6D7946627}"/>
                      </a:ext>
                    </a:extLst>
                  </p:cNvPr>
                  <p:cNvSpPr txBox="1"/>
                  <p:nvPr/>
                </p:nvSpPr>
                <p:spPr>
                  <a:xfrm>
                    <a:off x="4907787" y="7423613"/>
                    <a:ext cx="2203179" cy="795167"/>
                  </a:xfrm>
                  <a:prstGeom prst="rect">
                    <a:avLst/>
                  </a:prstGeom>
                  <a:noFill/>
                </p:spPr>
                <p:txBody>
                  <a:bodyPr wrap="square" rIns="43200" anchor="ctr">
                    <a:spAutoFit/>
                  </a:bodyPr>
                  <a:lstStyle/>
                  <a:p>
                    <a:pPr marR="0" lvl="0" algn="l" defTabSz="914400" rtl="0" eaLnBrk="1" fontAlgn="auto" latinLnBrk="0" hangingPunct="1">
                      <a:lnSpc>
                        <a:spcPct val="110000"/>
                      </a:lnSpc>
                      <a:spcBef>
                        <a:spcPts val="0"/>
                      </a:spcBef>
                      <a:spcAft>
                        <a:spcPts val="0"/>
                      </a:spcAft>
                      <a:buClrTx/>
                      <a:buSzTx/>
                      <a:tabLst/>
                      <a:defRPr/>
                    </a:pPr>
                    <a:r>
                      <a:rPr kumimoji="0" lang="ko-KR" altLang="en-US" sz="85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상품 개발 과정에 생성형 </a:t>
                    </a:r>
                    <a:r>
                      <a:rPr kumimoji="0" lang="en-US" altLang="ko-KR" sz="85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85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및 </a:t>
                    </a:r>
                    <a:r>
                      <a:rPr lang="ko-KR" altLang="en-US"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챗</a:t>
                    </a:r>
                    <a:r>
                      <a:rPr lang="en-US" altLang="ko-KR"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GPT </a:t>
                    </a:r>
                    <a:r>
                      <a:rPr lang="ko-KR" altLang="en-US"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등을 활용하여 고객의 요구사항이 세밀하게 반영된 제품</a:t>
                    </a:r>
                    <a:r>
                      <a:rPr lang="en-US" altLang="ko-KR"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서비스로 고객 만족도 확대</a:t>
                    </a:r>
                    <a:r>
                      <a:rPr lang="en-US" altLang="ko-KR"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락인</a:t>
                    </a:r>
                    <a:r>
                      <a:rPr lang="en-US" altLang="ko-KR"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(Lock-in) </a:t>
                    </a:r>
                    <a:r>
                      <a:rPr lang="ko-KR" altLang="en-US" sz="8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효과 증진</a:t>
                    </a:r>
                    <a:endParaRPr kumimoji="0" lang="en-US" altLang="ko-KR" sz="85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p:txBody>
              </p:sp>
            </p:grpSp>
          </p:grpSp>
        </p:grpSp>
        <p:pic>
          <p:nvPicPr>
            <p:cNvPr id="67" name="그림 66" descr="스케치, 클립아트, 그래픽, 디자인이(가) 표시된 사진&#10;&#10;자동 생성된 설명">
              <a:extLst>
                <a:ext uri="{FF2B5EF4-FFF2-40B4-BE49-F238E27FC236}">
                  <a16:creationId xmlns:a16="http://schemas.microsoft.com/office/drawing/2014/main" id="{012896E4-08C3-DDBA-F523-F7E73AC6582C}"/>
                </a:ext>
              </a:extLst>
            </p:cNvPr>
            <p:cNvPicPr>
              <a:picLocks noChangeAspect="1"/>
            </p:cNvPicPr>
            <p:nvPr/>
          </p:nvPicPr>
          <p:blipFill>
            <a:blip r:embed="rId4"/>
            <a:stretch>
              <a:fillRect/>
            </a:stretch>
          </p:blipFill>
          <p:spPr>
            <a:xfrm>
              <a:off x="3479368" y="4055109"/>
              <a:ext cx="276212" cy="298338"/>
            </a:xfrm>
            <a:prstGeom prst="rect">
              <a:avLst/>
            </a:prstGeom>
          </p:spPr>
        </p:pic>
        <p:pic>
          <p:nvPicPr>
            <p:cNvPr id="69" name="그림 68" descr="폰트, 그래픽, 디자인, 상징이(가) 표시된 사진&#10;&#10;자동 생성된 설명">
              <a:extLst>
                <a:ext uri="{FF2B5EF4-FFF2-40B4-BE49-F238E27FC236}">
                  <a16:creationId xmlns:a16="http://schemas.microsoft.com/office/drawing/2014/main" id="{9B6E3DFE-8A97-3673-0F29-579F69F58117}"/>
                </a:ext>
              </a:extLst>
            </p:cNvPr>
            <p:cNvPicPr>
              <a:picLocks noChangeAspect="1"/>
            </p:cNvPicPr>
            <p:nvPr/>
          </p:nvPicPr>
          <p:blipFill>
            <a:blip r:embed="rId5"/>
            <a:stretch>
              <a:fillRect/>
            </a:stretch>
          </p:blipFill>
          <p:spPr>
            <a:xfrm>
              <a:off x="2832892" y="3390057"/>
              <a:ext cx="233766" cy="291826"/>
            </a:xfrm>
            <a:prstGeom prst="rect">
              <a:avLst/>
            </a:prstGeom>
          </p:spPr>
        </p:pic>
        <p:pic>
          <p:nvPicPr>
            <p:cNvPr id="43" name="그림 42" descr="그래픽, 폰트, 그래픽 디자인, 디자인이(가) 표시된 사진&#10;&#10;자동 생성된 설명">
              <a:extLst>
                <a:ext uri="{FF2B5EF4-FFF2-40B4-BE49-F238E27FC236}">
                  <a16:creationId xmlns:a16="http://schemas.microsoft.com/office/drawing/2014/main" id="{6833DC25-D7A9-D8D8-6E0D-BBFC73049B5E}"/>
                </a:ext>
              </a:extLst>
            </p:cNvPr>
            <p:cNvPicPr>
              <a:picLocks noChangeAspect="1"/>
            </p:cNvPicPr>
            <p:nvPr/>
          </p:nvPicPr>
          <p:blipFill>
            <a:blip r:embed="rId6"/>
            <a:stretch>
              <a:fillRect/>
            </a:stretch>
          </p:blipFill>
          <p:spPr>
            <a:xfrm>
              <a:off x="2768670" y="4195877"/>
              <a:ext cx="355766" cy="279190"/>
            </a:xfrm>
            <a:prstGeom prst="rect">
              <a:avLst/>
            </a:prstGeom>
          </p:spPr>
        </p:pic>
      </p:grpSp>
    </p:spTree>
    <p:extLst>
      <p:ext uri="{BB962C8B-B14F-4D97-AF65-F5344CB8AC3E}">
        <p14:creationId xmlns:p14="http://schemas.microsoft.com/office/powerpoint/2010/main" val="601025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BD1B3B-E0D6-120F-CF24-E3A207F2BE02}"/>
              </a:ext>
            </a:extLst>
          </p:cNvPr>
          <p:cNvSpPr/>
          <p:nvPr/>
        </p:nvSpPr>
        <p:spPr>
          <a:xfrm>
            <a:off x="342656" y="6747591"/>
            <a:ext cx="6181969" cy="2257426"/>
          </a:xfrm>
          <a:prstGeom prst="rect">
            <a:avLst/>
          </a:prstGeom>
          <a:solidFill>
            <a:schemeClr val="bg1">
              <a:lumMod val="95000"/>
            </a:schemeClr>
          </a:solidFill>
          <a:ln w="15875" cap="flat" cmpd="sng" algn="ctr">
            <a:noFill/>
            <a:prstDash val="sysDash"/>
          </a:ln>
          <a:effectLst/>
        </p:spPr>
        <p:txBody>
          <a:bodyPr lIns="0" tIns="0" rIns="0" bIns="0" rtlCol="0" anchor="ctr"/>
          <a:lstStyle/>
          <a:p>
            <a:pPr marL="0" marR="0" lvl="0" indent="0" algn="ctr" defTabSz="914400" eaLnBrk="1" fontAlgn="auto" latinLnBrk="0" hangingPunct="0">
              <a:lnSpc>
                <a:spcPct val="120000"/>
              </a:lnSpc>
              <a:spcBef>
                <a:spcPts val="0"/>
              </a:spcBef>
              <a:spcAft>
                <a:spcPts val="0"/>
              </a:spcAft>
              <a:buClrTx/>
              <a:buSzTx/>
              <a:buFontTx/>
              <a:buNone/>
              <a:tabLst/>
              <a:defRPr/>
            </a:pPr>
            <a:endParaRPr kumimoji="0" lang="ko-KR" altLang="en-US" sz="1100" b="1" i="0" u="none" strike="noStrike" kern="0" cap="none" spc="0" normalizeH="0" baseline="0" noProof="0" dirty="0">
              <a:ln>
                <a:solidFill>
                  <a:prstClr val="white">
                    <a:lumMod val="75000"/>
                    <a:alpha val="0"/>
                  </a:prstClr>
                </a:solidFill>
              </a:ln>
              <a:solidFill>
                <a:srgbClr val="000000">
                  <a:lumMod val="85000"/>
                  <a:lumOff val="15000"/>
                </a:srgbClr>
              </a:solidFill>
              <a:effectLst/>
              <a:uLnTx/>
              <a:uFillTx/>
            </a:endParaRPr>
          </a:p>
        </p:txBody>
      </p:sp>
      <p:sp>
        <p:nvSpPr>
          <p:cNvPr id="64" name="직사각형 63">
            <a:extLst>
              <a:ext uri="{FF2B5EF4-FFF2-40B4-BE49-F238E27FC236}">
                <a16:creationId xmlns:a16="http://schemas.microsoft.com/office/drawing/2014/main" id="{8603BC1A-0511-CBB6-D3F9-299A9803B757}"/>
              </a:ext>
            </a:extLst>
          </p:cNvPr>
          <p:cNvSpPr/>
          <p:nvPr/>
        </p:nvSpPr>
        <p:spPr>
          <a:xfrm>
            <a:off x="3452884" y="8259355"/>
            <a:ext cx="2988721" cy="646655"/>
          </a:xfrm>
          <a:prstGeom prst="rect">
            <a:avLst/>
          </a:prstGeom>
          <a:solidFill>
            <a:schemeClr val="bg1"/>
          </a:solidFill>
          <a:ln w="6350">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56" name="직사각형 55">
            <a:extLst>
              <a:ext uri="{FF2B5EF4-FFF2-40B4-BE49-F238E27FC236}">
                <a16:creationId xmlns:a16="http://schemas.microsoft.com/office/drawing/2014/main" id="{31CC8082-07AC-478B-4100-10D1AB69A7DE}"/>
              </a:ext>
            </a:extLst>
          </p:cNvPr>
          <p:cNvSpPr/>
          <p:nvPr/>
        </p:nvSpPr>
        <p:spPr>
          <a:xfrm>
            <a:off x="3452884" y="7537923"/>
            <a:ext cx="2988721" cy="646655"/>
          </a:xfrm>
          <a:prstGeom prst="rect">
            <a:avLst/>
          </a:prstGeom>
          <a:solidFill>
            <a:schemeClr val="bg1"/>
          </a:solidFill>
          <a:ln w="6350">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55" name="직사각형 54">
            <a:extLst>
              <a:ext uri="{FF2B5EF4-FFF2-40B4-BE49-F238E27FC236}">
                <a16:creationId xmlns:a16="http://schemas.microsoft.com/office/drawing/2014/main" id="{1BC2BBB8-8CB9-02E9-82F3-59994A8CE597}"/>
              </a:ext>
            </a:extLst>
          </p:cNvPr>
          <p:cNvSpPr/>
          <p:nvPr/>
        </p:nvSpPr>
        <p:spPr>
          <a:xfrm>
            <a:off x="3452884" y="6834361"/>
            <a:ext cx="2988721" cy="646655"/>
          </a:xfrm>
          <a:prstGeom prst="rect">
            <a:avLst/>
          </a:prstGeom>
          <a:solidFill>
            <a:schemeClr val="bg1"/>
          </a:solidFill>
          <a:ln w="6350">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54" name="직사각형 53">
            <a:extLst>
              <a:ext uri="{FF2B5EF4-FFF2-40B4-BE49-F238E27FC236}">
                <a16:creationId xmlns:a16="http://schemas.microsoft.com/office/drawing/2014/main" id="{007CCE00-C2EF-2688-03BF-4C8F93F89941}"/>
              </a:ext>
            </a:extLst>
          </p:cNvPr>
          <p:cNvSpPr/>
          <p:nvPr/>
        </p:nvSpPr>
        <p:spPr>
          <a:xfrm>
            <a:off x="416397" y="8263111"/>
            <a:ext cx="2966085" cy="646655"/>
          </a:xfrm>
          <a:prstGeom prst="rect">
            <a:avLst/>
          </a:prstGeom>
          <a:solidFill>
            <a:schemeClr val="bg1"/>
          </a:solidFill>
          <a:ln w="6350">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13" name="직사각형 12">
            <a:extLst>
              <a:ext uri="{FF2B5EF4-FFF2-40B4-BE49-F238E27FC236}">
                <a16:creationId xmlns:a16="http://schemas.microsoft.com/office/drawing/2014/main" id="{63ECFDE9-DFF8-8B9D-4A26-1F78E75B93EF}"/>
              </a:ext>
            </a:extLst>
          </p:cNvPr>
          <p:cNvSpPr/>
          <p:nvPr/>
        </p:nvSpPr>
        <p:spPr>
          <a:xfrm>
            <a:off x="416397" y="7548736"/>
            <a:ext cx="2966085" cy="646655"/>
          </a:xfrm>
          <a:prstGeom prst="rect">
            <a:avLst/>
          </a:prstGeom>
          <a:solidFill>
            <a:schemeClr val="bg1"/>
          </a:solidFill>
          <a:ln w="6350">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11" name="직사각형 10">
            <a:extLst>
              <a:ext uri="{FF2B5EF4-FFF2-40B4-BE49-F238E27FC236}">
                <a16:creationId xmlns:a16="http://schemas.microsoft.com/office/drawing/2014/main" id="{B619FE32-DB5D-03C4-F1EA-A69272F056BA}"/>
              </a:ext>
            </a:extLst>
          </p:cNvPr>
          <p:cNvSpPr/>
          <p:nvPr/>
        </p:nvSpPr>
        <p:spPr>
          <a:xfrm>
            <a:off x="416397" y="6834361"/>
            <a:ext cx="2966085" cy="646655"/>
          </a:xfrm>
          <a:prstGeom prst="rect">
            <a:avLst/>
          </a:prstGeom>
          <a:solidFill>
            <a:schemeClr val="bg1"/>
          </a:solidFill>
          <a:ln w="6350">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9" name="직사각형 8">
            <a:extLst>
              <a:ext uri="{FF2B5EF4-FFF2-40B4-BE49-F238E27FC236}">
                <a16:creationId xmlns:a16="http://schemas.microsoft.com/office/drawing/2014/main" id="{F4EF4640-3696-07E2-2FEB-669856988A0C}"/>
              </a:ext>
            </a:extLst>
          </p:cNvPr>
          <p:cNvSpPr/>
          <p:nvPr/>
        </p:nvSpPr>
        <p:spPr>
          <a:xfrm>
            <a:off x="333370" y="9005498"/>
            <a:ext cx="6191256"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lang="ko-KR" altLang="en-US"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삼정</a:t>
            </a:r>
            <a:r>
              <a:rPr lang="en-US" altLang="ko-KR"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KPMG </a:t>
            </a:r>
            <a:r>
              <a:rPr lang="ko-KR" altLang="en-US"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rgbClr val="1E49E2">
                    <a:alpha val="0"/>
                  </a:srgbClr>
                </a:solidFill>
              </a:ln>
              <a:solidFill>
                <a:schemeClr val="accent1"/>
              </a:solidFill>
              <a:latin typeface="KoPub돋움체 Medium" panose="02020603020101020101" pitchFamily="18" charset="-127"/>
              <a:ea typeface="KoPub돋움체 Medium" panose="02020603020101020101" pitchFamily="18" charset="-127"/>
            </a:endParaRPr>
          </a:p>
        </p:txBody>
      </p:sp>
      <p:grpSp>
        <p:nvGrpSpPr>
          <p:cNvPr id="7" name="그룹 6">
            <a:extLst>
              <a:ext uri="{FF2B5EF4-FFF2-40B4-BE49-F238E27FC236}">
                <a16:creationId xmlns:a16="http://schemas.microsoft.com/office/drawing/2014/main" id="{E83B1B47-7140-E279-F495-E2C9CD616E51}"/>
              </a:ext>
            </a:extLst>
          </p:cNvPr>
          <p:cNvGrpSpPr/>
          <p:nvPr/>
        </p:nvGrpSpPr>
        <p:grpSpPr>
          <a:xfrm>
            <a:off x="495685" y="6860488"/>
            <a:ext cx="2880804" cy="1971984"/>
            <a:chOff x="485052" y="6764932"/>
            <a:chExt cx="2880804" cy="2005148"/>
          </a:xfrm>
        </p:grpSpPr>
        <p:sp>
          <p:nvSpPr>
            <p:cNvPr id="33" name="양쪽 모서리가 둥근 사각형 19">
              <a:extLst>
                <a:ext uri="{FF2B5EF4-FFF2-40B4-BE49-F238E27FC236}">
                  <a16:creationId xmlns:a16="http://schemas.microsoft.com/office/drawing/2014/main" id="{EA28E4D2-454D-0BD8-9F82-8AA0C7F4BB1E}"/>
                </a:ext>
              </a:extLst>
            </p:cNvPr>
            <p:cNvSpPr/>
            <p:nvPr/>
          </p:nvSpPr>
          <p:spPr>
            <a:xfrm>
              <a:off x="485052" y="6764932"/>
              <a:ext cx="2746039" cy="204788"/>
            </a:xfrm>
            <a:prstGeom prst="roundRect">
              <a:avLst/>
            </a:prstGeom>
            <a:noFill/>
            <a:ln w="25400" cap="flat" cmpd="sng" algn="ctr">
              <a:noFill/>
              <a:prstDash val="solid"/>
            </a:ln>
            <a:effectLst/>
          </p:spPr>
          <p:txBody>
            <a:bodyPr lIns="18000" rtlCol="0" anchor="ctr"/>
            <a:lstStyle/>
            <a:p>
              <a:pPr marL="0" marR="0" lvl="0" indent="0" defTabSz="914400" eaLnBrk="1" fontAlgn="auto" latinLnBrk="0" hangingPunct="1">
                <a:lnSpc>
                  <a:spcPct val="110000"/>
                </a:lnSpc>
                <a:spcBef>
                  <a:spcPts val="0"/>
                </a:spcBef>
                <a:spcAft>
                  <a:spcPts val="300"/>
                </a:spcAft>
                <a:buClrTx/>
                <a:buSzTx/>
                <a:buFontTx/>
                <a:buNone/>
                <a:tabLst/>
                <a:defRPr/>
              </a:pPr>
              <a:r>
                <a:rPr lang="en-US" altLang="ko-KR" sz="1000" b="1" kern="0" dirty="0">
                  <a:ln>
                    <a:solidFill>
                      <a:srgbClr val="1E49E2">
                        <a:alpha val="0"/>
                      </a:srgbClr>
                    </a:solidFill>
                  </a:ln>
                  <a:solidFill>
                    <a:srgbClr val="3E97C4"/>
                  </a:solidFill>
                </a:rPr>
                <a:t>DoorDash</a:t>
              </a:r>
              <a:r>
                <a:rPr kumimoji="0" lang="en-US" altLang="ko-KR" sz="1000" b="1" i="0" u="none" strike="noStrike" kern="0" cap="none" spc="0" normalizeH="0" baseline="0" noProof="0" dirty="0">
                  <a:ln>
                    <a:solidFill>
                      <a:srgbClr val="1E49E2">
                        <a:alpha val="0"/>
                      </a:srgbClr>
                    </a:solidFill>
                  </a:ln>
                  <a:solidFill>
                    <a:srgbClr val="3E97C4"/>
                  </a:solidFill>
                  <a:effectLst/>
                  <a:uLnTx/>
                  <a:uFillTx/>
                </a:rPr>
                <a:t> </a:t>
              </a:r>
              <a:r>
                <a:rPr lang="en-US" altLang="ko-KR" sz="1000" kern="0" dirty="0">
                  <a:ln>
                    <a:solidFill>
                      <a:srgbClr val="1E49E2">
                        <a:alpha val="0"/>
                      </a:srgbClr>
                    </a:solidFill>
                  </a:ln>
                  <a:solidFill>
                    <a:srgbClr val="3E97C4"/>
                  </a:solidFill>
                  <a:latin typeface="+mn-ea"/>
                </a:rPr>
                <a:t>(</a:t>
              </a:r>
              <a:r>
                <a:rPr lang="ko-KR" altLang="en-US" sz="1000" kern="0" dirty="0">
                  <a:ln>
                    <a:solidFill>
                      <a:srgbClr val="1E49E2">
                        <a:alpha val="0"/>
                      </a:srgbClr>
                    </a:solidFill>
                  </a:ln>
                  <a:solidFill>
                    <a:srgbClr val="3E97C4"/>
                  </a:solidFill>
                  <a:latin typeface="+mn-ea"/>
                </a:rPr>
                <a:t>미국</a:t>
              </a:r>
              <a:r>
                <a:rPr lang="en-US" altLang="ko-KR" sz="1000" kern="0" dirty="0">
                  <a:ln>
                    <a:solidFill>
                      <a:srgbClr val="1E49E2">
                        <a:alpha val="0"/>
                      </a:srgbClr>
                    </a:solidFill>
                  </a:ln>
                  <a:solidFill>
                    <a:srgbClr val="3E97C4"/>
                  </a:solidFill>
                  <a:latin typeface="+mn-ea"/>
                </a:rPr>
                <a:t>)</a:t>
              </a:r>
            </a:p>
          </p:txBody>
        </p:sp>
        <p:sp>
          <p:nvSpPr>
            <p:cNvPr id="34" name="양쪽 모서리가 둥근 사각형 19">
              <a:extLst>
                <a:ext uri="{FF2B5EF4-FFF2-40B4-BE49-F238E27FC236}">
                  <a16:creationId xmlns:a16="http://schemas.microsoft.com/office/drawing/2014/main" id="{029A2CA9-566F-394D-60C2-18BF91EC6A3D}"/>
                </a:ext>
              </a:extLst>
            </p:cNvPr>
            <p:cNvSpPr/>
            <p:nvPr/>
          </p:nvSpPr>
          <p:spPr>
            <a:xfrm>
              <a:off x="485052" y="7002873"/>
              <a:ext cx="2808408" cy="490418"/>
            </a:xfrm>
            <a:prstGeom prst="roundRect">
              <a:avLst>
                <a:gd name="adj" fmla="val 0"/>
              </a:avLst>
            </a:prstGeom>
            <a:noFill/>
            <a:ln w="25400" cap="flat" cmpd="sng" algn="ctr">
              <a:noFill/>
              <a:prstDash val="solid"/>
            </a:ln>
            <a:effectLst/>
          </p:spPr>
          <p:txBody>
            <a:bodyPr wrap="square" lIns="18000" tIns="18000" rIns="0" bIns="18000" rtlCol="0" anchor="t">
              <a:spAutoFit/>
            </a:bodyPr>
            <a:lstStyle/>
            <a:p>
              <a:pPr marR="0" lvl="0" defTabSz="914400" eaLnBrk="1" fontAlgn="auto" latinLnBrk="0" hangingPunct="1">
                <a:lnSpc>
                  <a:spcPct val="105000"/>
                </a:lnSpc>
                <a:spcBef>
                  <a:spcPts val="0"/>
                </a:spcBef>
                <a:spcAft>
                  <a:spcPts val="300"/>
                </a:spcAft>
                <a:buClrTx/>
                <a:buSzTx/>
                <a:tabLst/>
                <a:defRPr/>
              </a:pPr>
              <a:r>
                <a:rPr kumimoji="0" lang="ko-KR" altLang="en-US" sz="850" b="0" i="0" u="none" strike="noStrike" kern="0" cap="none" spc="-50" normalizeH="0" baseline="0" noProof="0" dirty="0">
                  <a:ln>
                    <a:solidFill>
                      <a:srgbClr val="1E49E2">
                        <a:alpha val="0"/>
                      </a:srgbClr>
                    </a:solidFill>
                  </a:ln>
                  <a:solidFill>
                    <a:schemeClr val="tx1">
                      <a:lumMod val="85000"/>
                      <a:lumOff val="15000"/>
                    </a:schemeClr>
                  </a:solidFill>
                  <a:effectLst/>
                  <a:uLnTx/>
                  <a:uFillTx/>
                </a:rPr>
                <a:t>소비자가 원하는 음식점을 추천해줄 수 있는 음성 주문 방식의 </a:t>
              </a:r>
              <a:r>
                <a:rPr kumimoji="0" lang="en-US" altLang="ko-KR" sz="850" b="0" i="0" u="none" strike="noStrike" kern="0" cap="none" spc="-50" normalizeH="0" baseline="0" noProof="0" dirty="0">
                  <a:ln>
                    <a:solidFill>
                      <a:srgbClr val="1E49E2">
                        <a:alpha val="0"/>
                      </a:srgbClr>
                    </a:solidFill>
                  </a:ln>
                  <a:solidFill>
                    <a:schemeClr val="tx1">
                      <a:lumMod val="85000"/>
                      <a:lumOff val="15000"/>
                    </a:schemeClr>
                  </a:solidFill>
                  <a:effectLst/>
                  <a:uLnTx/>
                  <a:uFillTx/>
                </a:rPr>
                <a:t>AI </a:t>
              </a:r>
              <a:r>
                <a:rPr kumimoji="0" lang="ko-KR" altLang="en-US" sz="850" b="0" i="0" u="none" strike="noStrike" kern="0" cap="none" spc="-50" normalizeH="0" baseline="0" noProof="0" dirty="0">
                  <a:ln>
                    <a:solidFill>
                      <a:srgbClr val="1E49E2">
                        <a:alpha val="0"/>
                      </a:srgbClr>
                    </a:solidFill>
                  </a:ln>
                  <a:solidFill>
                    <a:schemeClr val="tx1">
                      <a:lumMod val="85000"/>
                      <a:lumOff val="15000"/>
                    </a:schemeClr>
                  </a:solidFill>
                  <a:effectLst/>
                  <a:uLnTx/>
                  <a:uFillTx/>
                </a:rPr>
                <a:t>챗봇 기능을 론칭</a:t>
              </a:r>
              <a:r>
                <a:rPr kumimoji="0" lang="en-US" altLang="ko-KR" sz="850" b="0" i="0" u="none" strike="noStrike" kern="0" cap="none" spc="-50" normalizeH="0" baseline="0" noProof="0" dirty="0">
                  <a:ln>
                    <a:solidFill>
                      <a:srgbClr val="1E49E2">
                        <a:alpha val="0"/>
                      </a:srgbClr>
                    </a:solidFill>
                  </a:ln>
                  <a:solidFill>
                    <a:schemeClr val="tx1">
                      <a:lumMod val="85000"/>
                      <a:lumOff val="15000"/>
                    </a:schemeClr>
                  </a:solidFill>
                  <a:effectLst/>
                  <a:uLnTx/>
                  <a:uFillTx/>
                </a:rPr>
                <a:t>. </a:t>
              </a:r>
              <a:r>
                <a:rPr kumimoji="0" lang="ko-KR" altLang="en-US" sz="850" b="0" i="0" u="none" strike="noStrike" kern="0" cap="none" spc="-50" normalizeH="0" baseline="0" noProof="0" dirty="0">
                  <a:ln>
                    <a:solidFill>
                      <a:srgbClr val="1E49E2">
                        <a:alpha val="0"/>
                      </a:srgbClr>
                    </a:solidFill>
                  </a:ln>
                  <a:solidFill>
                    <a:schemeClr val="tx1">
                      <a:lumMod val="85000"/>
                      <a:lumOff val="15000"/>
                    </a:schemeClr>
                  </a:solidFill>
                  <a:effectLst/>
                  <a:uLnTx/>
                  <a:uFillTx/>
                </a:rPr>
                <a:t>이를 통해 주문 시간을 단축하여 효율성을 높이고자 함</a:t>
              </a:r>
            </a:p>
            <a:p>
              <a:pPr marR="0" lvl="0" defTabSz="914400" eaLnBrk="1" fontAlgn="auto" latinLnBrk="0" hangingPunct="1">
                <a:lnSpc>
                  <a:spcPct val="105000"/>
                </a:lnSpc>
                <a:spcBef>
                  <a:spcPts val="0"/>
                </a:spcBef>
                <a:spcAft>
                  <a:spcPts val="300"/>
                </a:spcAft>
                <a:buClrTx/>
                <a:buSzTx/>
                <a:tabLst/>
                <a:defRPr/>
              </a:pPr>
              <a:endParaRPr kumimoji="0" lang="ko-KR" altLang="en-US" sz="850" b="0" i="0" u="none" strike="noStrike" kern="0" cap="none" spc="-50" normalizeH="0" baseline="0" noProof="0" dirty="0">
                <a:ln>
                  <a:solidFill>
                    <a:srgbClr val="1E49E2">
                      <a:alpha val="0"/>
                    </a:srgbClr>
                  </a:solidFill>
                </a:ln>
                <a:solidFill>
                  <a:schemeClr val="tx1">
                    <a:lumMod val="85000"/>
                    <a:lumOff val="15000"/>
                  </a:schemeClr>
                </a:solidFill>
                <a:effectLst/>
                <a:uLnTx/>
                <a:uFillTx/>
              </a:endParaRPr>
            </a:p>
          </p:txBody>
        </p:sp>
        <p:sp>
          <p:nvSpPr>
            <p:cNvPr id="30" name="양쪽 모서리가 둥근 사각형 19">
              <a:extLst>
                <a:ext uri="{FF2B5EF4-FFF2-40B4-BE49-F238E27FC236}">
                  <a16:creationId xmlns:a16="http://schemas.microsoft.com/office/drawing/2014/main" id="{B11EE0F3-086F-88BB-587C-6E264E0068AA}"/>
                </a:ext>
              </a:extLst>
            </p:cNvPr>
            <p:cNvSpPr/>
            <p:nvPr/>
          </p:nvSpPr>
          <p:spPr>
            <a:xfrm>
              <a:off x="485052" y="7491367"/>
              <a:ext cx="1759438" cy="204788"/>
            </a:xfrm>
            <a:prstGeom prst="roundRect">
              <a:avLst/>
            </a:prstGeom>
            <a:noFill/>
            <a:ln w="25400" cap="flat" cmpd="sng" algn="ctr">
              <a:noFill/>
              <a:prstDash val="solid"/>
            </a:ln>
            <a:effectLst/>
          </p:spPr>
          <p:txBody>
            <a:bodyPr lIns="18000" rtlCol="0" anchor="ctr"/>
            <a:lstStyle/>
            <a:p>
              <a:pPr marL="0" marR="0" lvl="0" indent="0" defTabSz="914400" eaLnBrk="1" fontAlgn="auto" latinLnBrk="0" hangingPunct="1">
                <a:lnSpc>
                  <a:spcPct val="110000"/>
                </a:lnSpc>
                <a:spcBef>
                  <a:spcPts val="0"/>
                </a:spcBef>
                <a:spcAft>
                  <a:spcPts val="300"/>
                </a:spcAft>
                <a:buClrTx/>
                <a:buSzTx/>
                <a:buFontTx/>
                <a:buNone/>
                <a:tabLst/>
                <a:defRPr/>
              </a:pPr>
              <a:r>
                <a:rPr lang="en-US" altLang="ko-KR" sz="1000" b="1" kern="0" dirty="0">
                  <a:ln>
                    <a:solidFill>
                      <a:srgbClr val="1E49E2">
                        <a:alpha val="0"/>
                      </a:srgbClr>
                    </a:solidFill>
                  </a:ln>
                  <a:solidFill>
                    <a:srgbClr val="3E97C4"/>
                  </a:solidFill>
                </a:rPr>
                <a:t>IWCB </a:t>
              </a:r>
              <a:r>
                <a:rPr lang="en-US" altLang="ko-KR" sz="1000" kern="0" dirty="0">
                  <a:ln>
                    <a:solidFill>
                      <a:srgbClr val="1E49E2">
                        <a:alpha val="0"/>
                      </a:srgbClr>
                    </a:solidFill>
                  </a:ln>
                  <a:solidFill>
                    <a:srgbClr val="3E97C4"/>
                  </a:solidFill>
                  <a:latin typeface="+mn-ea"/>
                </a:rPr>
                <a:t>(</a:t>
              </a:r>
              <a:r>
                <a:rPr lang="ko-KR" altLang="en-US" sz="1000" kern="0" dirty="0">
                  <a:ln>
                    <a:solidFill>
                      <a:srgbClr val="1E49E2">
                        <a:alpha val="0"/>
                      </a:srgbClr>
                    </a:solidFill>
                  </a:ln>
                  <a:solidFill>
                    <a:srgbClr val="3E97C4"/>
                  </a:solidFill>
                  <a:latin typeface="+mn-ea"/>
                </a:rPr>
                <a:t>이탈리아</a:t>
              </a:r>
              <a:r>
                <a:rPr lang="en-US" altLang="ko-KR" sz="1000" kern="0" dirty="0">
                  <a:ln>
                    <a:solidFill>
                      <a:srgbClr val="1E49E2">
                        <a:alpha val="0"/>
                      </a:srgbClr>
                    </a:solidFill>
                  </a:ln>
                  <a:solidFill>
                    <a:srgbClr val="3E97C4"/>
                  </a:solidFill>
                  <a:latin typeface="+mn-ea"/>
                </a:rPr>
                <a:t>) </a:t>
              </a:r>
            </a:p>
          </p:txBody>
        </p:sp>
        <p:sp>
          <p:nvSpPr>
            <p:cNvPr id="31" name="양쪽 모서리가 둥근 사각형 19">
              <a:extLst>
                <a:ext uri="{FF2B5EF4-FFF2-40B4-BE49-F238E27FC236}">
                  <a16:creationId xmlns:a16="http://schemas.microsoft.com/office/drawing/2014/main" id="{E8604997-C92B-234F-0445-70FFE13F3894}"/>
                </a:ext>
              </a:extLst>
            </p:cNvPr>
            <p:cNvSpPr/>
            <p:nvPr/>
          </p:nvSpPr>
          <p:spPr>
            <a:xfrm>
              <a:off x="485052" y="7744170"/>
              <a:ext cx="2808408" cy="311644"/>
            </a:xfrm>
            <a:prstGeom prst="roundRect">
              <a:avLst>
                <a:gd name="adj" fmla="val 0"/>
              </a:avLst>
            </a:prstGeom>
            <a:noFill/>
            <a:ln w="25400" cap="flat" cmpd="sng" algn="ctr">
              <a:noFill/>
              <a:prstDash val="solid"/>
            </a:ln>
            <a:effectLst/>
          </p:spPr>
          <p:txBody>
            <a:bodyPr wrap="square" lIns="18000" tIns="18000" rIns="0" bIns="18000" rtlCol="0" anchor="t">
              <a:spAutoFit/>
            </a:bodyPr>
            <a:lstStyle/>
            <a:p>
              <a:pPr>
                <a:lnSpc>
                  <a:spcPct val="105000"/>
                </a:lnSpc>
                <a:spcAft>
                  <a:spcPts val="300"/>
                </a:spcAft>
                <a:defRPr/>
              </a:pPr>
              <a:r>
                <a:rPr lang="ko-KR" altLang="en-US" sz="850" kern="0" spc="-50" dirty="0">
                  <a:ln>
                    <a:solidFill>
                      <a:srgbClr val="1E49E2">
                        <a:alpha val="0"/>
                      </a:srgbClr>
                    </a:solidFill>
                  </a:ln>
                  <a:solidFill>
                    <a:schemeClr val="tx1">
                      <a:lumMod val="85000"/>
                      <a:lumOff val="15000"/>
                    </a:schemeClr>
                  </a:solidFill>
                </a:rPr>
                <a:t>챗</a:t>
              </a:r>
              <a:r>
                <a:rPr lang="en-US" altLang="ko-KR" sz="850" kern="0" spc="-50" dirty="0">
                  <a:ln>
                    <a:solidFill>
                      <a:srgbClr val="1E49E2">
                        <a:alpha val="0"/>
                      </a:srgbClr>
                    </a:solidFill>
                  </a:ln>
                  <a:solidFill>
                    <a:schemeClr val="tx1">
                      <a:lumMod val="85000"/>
                      <a:lumOff val="15000"/>
                    </a:schemeClr>
                  </a:solidFill>
                </a:rPr>
                <a:t>GPT </a:t>
              </a:r>
              <a:r>
                <a:rPr lang="ko-KR" altLang="en-US" sz="850" kern="0" spc="-50" dirty="0">
                  <a:ln>
                    <a:solidFill>
                      <a:srgbClr val="1E49E2">
                        <a:alpha val="0"/>
                      </a:srgbClr>
                    </a:solidFill>
                  </a:ln>
                  <a:solidFill>
                    <a:schemeClr val="tx1">
                      <a:lumMod val="85000"/>
                      <a:lumOff val="15000"/>
                    </a:schemeClr>
                  </a:solidFill>
                </a:rPr>
                <a:t>등 </a:t>
              </a:r>
              <a:r>
                <a:rPr lang="en-US" altLang="ko-KR" sz="850" kern="0" spc="-50" dirty="0">
                  <a:ln>
                    <a:solidFill>
                      <a:srgbClr val="1E49E2">
                        <a:alpha val="0"/>
                      </a:srgbClr>
                    </a:solidFill>
                  </a:ln>
                  <a:solidFill>
                    <a:schemeClr val="tx1">
                      <a:lumMod val="85000"/>
                      <a:lumOff val="15000"/>
                    </a:schemeClr>
                  </a:solidFill>
                </a:rPr>
                <a:t>AI</a:t>
              </a:r>
              <a:r>
                <a:rPr lang="ko-KR" altLang="en-US" sz="850" kern="0" spc="-50" dirty="0">
                  <a:ln>
                    <a:solidFill>
                      <a:srgbClr val="1E49E2">
                        <a:alpha val="0"/>
                      </a:srgbClr>
                    </a:solidFill>
                  </a:ln>
                  <a:solidFill>
                    <a:schemeClr val="tx1">
                      <a:lumMod val="85000"/>
                      <a:lumOff val="15000"/>
                    </a:schemeClr>
                  </a:solidFill>
                </a:rPr>
                <a:t> 기반으로 고객 과거 구매 데이터를 분석</a:t>
              </a:r>
              <a:r>
                <a:rPr lang="en-US" altLang="ko-KR" sz="850" kern="0" spc="-50" dirty="0">
                  <a:ln>
                    <a:solidFill>
                      <a:srgbClr val="1E49E2">
                        <a:alpha val="0"/>
                      </a:srgbClr>
                    </a:solidFill>
                  </a:ln>
                  <a:solidFill>
                    <a:schemeClr val="tx1">
                      <a:lumMod val="85000"/>
                      <a:lumOff val="15000"/>
                    </a:schemeClr>
                  </a:solidFill>
                </a:rPr>
                <a:t>, </a:t>
              </a:r>
              <a:r>
                <a:rPr lang="ko-KR" altLang="en-US" sz="850" kern="0" spc="-50" dirty="0">
                  <a:ln>
                    <a:solidFill>
                      <a:srgbClr val="1E49E2">
                        <a:alpha val="0"/>
                      </a:srgbClr>
                    </a:solidFill>
                  </a:ln>
                  <a:solidFill>
                    <a:schemeClr val="tx1">
                      <a:lumMod val="85000"/>
                      <a:lumOff val="15000"/>
                    </a:schemeClr>
                  </a:solidFill>
                </a:rPr>
                <a:t>맞춤형 소믈리에 서비스 제공 </a:t>
              </a:r>
            </a:p>
          </p:txBody>
        </p:sp>
        <p:sp>
          <p:nvSpPr>
            <p:cNvPr id="27" name="양쪽 모서리가 둥근 사각형 19">
              <a:extLst>
                <a:ext uri="{FF2B5EF4-FFF2-40B4-BE49-F238E27FC236}">
                  <a16:creationId xmlns:a16="http://schemas.microsoft.com/office/drawing/2014/main" id="{451D4A20-5BA7-B199-29F1-5358F0D80D48}"/>
                </a:ext>
              </a:extLst>
            </p:cNvPr>
            <p:cNvSpPr/>
            <p:nvPr/>
          </p:nvSpPr>
          <p:spPr>
            <a:xfrm>
              <a:off x="485052" y="8225001"/>
              <a:ext cx="1759438" cy="204788"/>
            </a:xfrm>
            <a:prstGeom prst="roundRect">
              <a:avLst/>
            </a:prstGeom>
            <a:noFill/>
            <a:ln w="25400" cap="flat" cmpd="sng" algn="ctr">
              <a:noFill/>
              <a:prstDash val="solid"/>
            </a:ln>
            <a:effectLst/>
          </p:spPr>
          <p:txBody>
            <a:bodyPr lIns="18000" rtlCol="0" anchor="ctr"/>
            <a:lstStyle/>
            <a:p>
              <a:pPr marL="0" marR="0" lvl="0" indent="0" defTabSz="914400" eaLnBrk="1" fontAlgn="auto" latinLnBrk="0" hangingPunct="1">
                <a:lnSpc>
                  <a:spcPct val="110000"/>
                </a:lnSpc>
                <a:spcBef>
                  <a:spcPts val="0"/>
                </a:spcBef>
                <a:spcAft>
                  <a:spcPts val="300"/>
                </a:spcAft>
                <a:buClrTx/>
                <a:buSzTx/>
                <a:buFontTx/>
                <a:buNone/>
                <a:tabLst/>
                <a:defRPr/>
              </a:pPr>
              <a:r>
                <a:rPr lang="en-US" altLang="ko-KR" sz="1000" b="1" kern="0" dirty="0">
                  <a:ln>
                    <a:solidFill>
                      <a:srgbClr val="1E49E2">
                        <a:alpha val="0"/>
                      </a:srgbClr>
                    </a:solidFill>
                  </a:ln>
                  <a:solidFill>
                    <a:srgbClr val="3E97C4"/>
                  </a:solidFill>
                </a:rPr>
                <a:t>ThreadUp </a:t>
              </a:r>
              <a:r>
                <a:rPr lang="en-US" altLang="ko-KR" sz="1000" kern="0" dirty="0">
                  <a:ln>
                    <a:solidFill>
                      <a:srgbClr val="1E49E2">
                        <a:alpha val="0"/>
                      </a:srgbClr>
                    </a:solidFill>
                  </a:ln>
                  <a:solidFill>
                    <a:srgbClr val="3E97C4"/>
                  </a:solidFill>
                  <a:latin typeface="+mn-ea"/>
                </a:rPr>
                <a:t>(</a:t>
              </a:r>
              <a:r>
                <a:rPr lang="ko-KR" altLang="en-US" sz="1000" kern="0" dirty="0">
                  <a:ln>
                    <a:solidFill>
                      <a:srgbClr val="1E49E2">
                        <a:alpha val="0"/>
                      </a:srgbClr>
                    </a:solidFill>
                  </a:ln>
                  <a:solidFill>
                    <a:srgbClr val="3E97C4"/>
                  </a:solidFill>
                  <a:latin typeface="+mn-ea"/>
                </a:rPr>
                <a:t>미국</a:t>
              </a:r>
              <a:r>
                <a:rPr lang="en-US" altLang="ko-KR" sz="1000" kern="0" dirty="0">
                  <a:ln>
                    <a:solidFill>
                      <a:srgbClr val="1E49E2">
                        <a:alpha val="0"/>
                      </a:srgbClr>
                    </a:solidFill>
                  </a:ln>
                  <a:solidFill>
                    <a:srgbClr val="3E97C4"/>
                  </a:solidFill>
                  <a:latin typeface="+mn-ea"/>
                </a:rPr>
                <a:t>) </a:t>
              </a:r>
            </a:p>
          </p:txBody>
        </p:sp>
        <p:sp>
          <p:nvSpPr>
            <p:cNvPr id="28" name="양쪽 모서리가 둥근 사각형 19">
              <a:extLst>
                <a:ext uri="{FF2B5EF4-FFF2-40B4-BE49-F238E27FC236}">
                  <a16:creationId xmlns:a16="http://schemas.microsoft.com/office/drawing/2014/main" id="{EF912CC1-84F8-8DFD-22D5-EAD4D841CD38}"/>
                </a:ext>
              </a:extLst>
            </p:cNvPr>
            <p:cNvSpPr/>
            <p:nvPr/>
          </p:nvSpPr>
          <p:spPr>
            <a:xfrm>
              <a:off x="485052" y="8458436"/>
              <a:ext cx="2880804" cy="311644"/>
            </a:xfrm>
            <a:prstGeom prst="roundRect">
              <a:avLst>
                <a:gd name="adj" fmla="val 0"/>
              </a:avLst>
            </a:prstGeom>
            <a:noFill/>
            <a:ln w="25400" cap="flat" cmpd="sng" algn="ctr">
              <a:noFill/>
              <a:prstDash val="solid"/>
            </a:ln>
            <a:effectLst/>
          </p:spPr>
          <p:txBody>
            <a:bodyPr wrap="square" lIns="18000" tIns="18000" rIns="0" bIns="18000" rtlCol="0" anchor="t">
              <a:spAutoFit/>
            </a:bodyPr>
            <a:lstStyle/>
            <a:p>
              <a:pPr>
                <a:lnSpc>
                  <a:spcPct val="105000"/>
                </a:lnSpc>
                <a:spcAft>
                  <a:spcPts val="300"/>
                </a:spcAft>
                <a:defRPr/>
              </a:pPr>
              <a:r>
                <a:rPr lang="ko-KR" altLang="en-US" sz="850" kern="0" spc="-50" dirty="0">
                  <a:ln>
                    <a:solidFill>
                      <a:srgbClr val="1E49E2">
                        <a:alpha val="0"/>
                      </a:srgbClr>
                    </a:solidFill>
                  </a:ln>
                  <a:solidFill>
                    <a:schemeClr val="tx1">
                      <a:lumMod val="85000"/>
                      <a:lumOff val="15000"/>
                    </a:schemeClr>
                  </a:solidFill>
                </a:rPr>
                <a:t>개인 맞춤화에 기반한 상품 발견</a:t>
              </a:r>
              <a:r>
                <a:rPr lang="en-US" altLang="ko-KR" sz="850" kern="0" spc="-50" dirty="0">
                  <a:ln>
                    <a:solidFill>
                      <a:srgbClr val="1E49E2">
                        <a:alpha val="0"/>
                      </a:srgbClr>
                    </a:solidFill>
                  </a:ln>
                  <a:solidFill>
                    <a:schemeClr val="tx1">
                      <a:lumMod val="85000"/>
                      <a:lumOff val="15000"/>
                    </a:schemeClr>
                  </a:solidFill>
                </a:rPr>
                <a:t>-</a:t>
              </a:r>
              <a:r>
                <a:rPr lang="ko-KR" altLang="en-US" sz="850" kern="0" spc="-50" dirty="0">
                  <a:ln>
                    <a:solidFill>
                      <a:srgbClr val="1E49E2">
                        <a:alpha val="0"/>
                      </a:srgbClr>
                    </a:solidFill>
                  </a:ln>
                  <a:solidFill>
                    <a:schemeClr val="tx1">
                      <a:lumMod val="85000"/>
                      <a:lumOff val="15000"/>
                    </a:schemeClr>
                  </a:solidFill>
                </a:rPr>
                <a:t>수요 예측 등의 서비스를 제공하는 스타트업 릴리</a:t>
              </a:r>
              <a:r>
                <a:rPr lang="en-US" altLang="ko-KR" sz="850" kern="0" spc="-50" dirty="0">
                  <a:ln>
                    <a:solidFill>
                      <a:srgbClr val="1E49E2">
                        <a:alpha val="0"/>
                      </a:srgbClr>
                    </a:solidFill>
                  </a:ln>
                  <a:solidFill>
                    <a:schemeClr val="tx1">
                      <a:lumMod val="85000"/>
                      <a:lumOff val="15000"/>
                    </a:schemeClr>
                  </a:solidFill>
                </a:rPr>
                <a:t>AI</a:t>
              </a:r>
              <a:r>
                <a:rPr lang="ko-KR" altLang="en-US" sz="850" kern="0" spc="-50" dirty="0">
                  <a:ln>
                    <a:solidFill>
                      <a:srgbClr val="1E49E2">
                        <a:alpha val="0"/>
                      </a:srgbClr>
                    </a:solidFill>
                  </a:ln>
                  <a:solidFill>
                    <a:schemeClr val="tx1">
                      <a:lumMod val="85000"/>
                      <a:lumOff val="15000"/>
                    </a:schemeClr>
                  </a:solidFill>
                </a:rPr>
                <a:t>와의 협업으로 맞춤형 상품 검색 기능</a:t>
              </a:r>
              <a:r>
                <a:rPr lang="en-US" altLang="ko-KR" sz="850" kern="0" spc="-50" dirty="0">
                  <a:ln>
                    <a:solidFill>
                      <a:srgbClr val="1E49E2">
                        <a:alpha val="0"/>
                      </a:srgbClr>
                    </a:solidFill>
                  </a:ln>
                  <a:solidFill>
                    <a:schemeClr val="tx1">
                      <a:lumMod val="85000"/>
                      <a:lumOff val="15000"/>
                    </a:schemeClr>
                  </a:solidFill>
                </a:rPr>
                <a:t> </a:t>
              </a:r>
              <a:r>
                <a:rPr lang="ko-KR" altLang="en-US" sz="850" kern="0" spc="-50" dirty="0">
                  <a:ln>
                    <a:solidFill>
                      <a:srgbClr val="1E49E2">
                        <a:alpha val="0"/>
                      </a:srgbClr>
                    </a:solidFill>
                  </a:ln>
                  <a:solidFill>
                    <a:schemeClr val="tx1">
                      <a:lumMod val="85000"/>
                      <a:lumOff val="15000"/>
                    </a:schemeClr>
                  </a:solidFill>
                </a:rPr>
                <a:t>제공</a:t>
              </a:r>
            </a:p>
          </p:txBody>
        </p:sp>
      </p:grpSp>
      <p:grpSp>
        <p:nvGrpSpPr>
          <p:cNvPr id="8" name="그룹 7">
            <a:extLst>
              <a:ext uri="{FF2B5EF4-FFF2-40B4-BE49-F238E27FC236}">
                <a16:creationId xmlns:a16="http://schemas.microsoft.com/office/drawing/2014/main" id="{1318A27B-BA5E-2E19-7235-0E390A312FA5}"/>
              </a:ext>
            </a:extLst>
          </p:cNvPr>
          <p:cNvGrpSpPr/>
          <p:nvPr/>
        </p:nvGrpSpPr>
        <p:grpSpPr>
          <a:xfrm>
            <a:off x="3534468" y="6862613"/>
            <a:ext cx="2870078" cy="1969862"/>
            <a:chOff x="3546997" y="6767089"/>
            <a:chExt cx="2870078" cy="2002990"/>
          </a:xfrm>
        </p:grpSpPr>
        <p:sp>
          <p:nvSpPr>
            <p:cNvPr id="24" name="양쪽 모서리가 둥근 사각형 19">
              <a:extLst>
                <a:ext uri="{FF2B5EF4-FFF2-40B4-BE49-F238E27FC236}">
                  <a16:creationId xmlns:a16="http://schemas.microsoft.com/office/drawing/2014/main" id="{832A6E33-4C60-55FB-8D96-9B19AD2D514D}"/>
                </a:ext>
              </a:extLst>
            </p:cNvPr>
            <p:cNvSpPr/>
            <p:nvPr/>
          </p:nvSpPr>
          <p:spPr>
            <a:xfrm>
              <a:off x="3546997" y="6767089"/>
              <a:ext cx="2746041" cy="204789"/>
            </a:xfrm>
            <a:prstGeom prst="roundRect">
              <a:avLst/>
            </a:prstGeom>
            <a:noFill/>
            <a:ln w="25400" cap="flat" cmpd="sng" algn="ctr">
              <a:noFill/>
              <a:prstDash val="solid"/>
            </a:ln>
            <a:effectLst/>
          </p:spPr>
          <p:txBody>
            <a:bodyPr lIns="18000" rtlCol="0" anchor="ctr"/>
            <a:lstStyle/>
            <a:p>
              <a:pPr marL="0" marR="0" lvl="0" indent="0" defTabSz="914400" eaLnBrk="1" fontAlgn="auto" latinLnBrk="0" hangingPunct="1">
                <a:lnSpc>
                  <a:spcPct val="110000"/>
                </a:lnSpc>
                <a:spcBef>
                  <a:spcPts val="0"/>
                </a:spcBef>
                <a:spcAft>
                  <a:spcPts val="300"/>
                </a:spcAft>
                <a:buClrTx/>
                <a:buSzTx/>
                <a:buFontTx/>
                <a:buNone/>
                <a:tabLst/>
                <a:defRPr/>
              </a:pPr>
              <a:r>
                <a:rPr lang="en-US" altLang="ko-KR" sz="1000" b="1" kern="0" dirty="0">
                  <a:ln>
                    <a:solidFill>
                      <a:srgbClr val="1E49E2">
                        <a:alpha val="0"/>
                      </a:srgbClr>
                    </a:solidFill>
                  </a:ln>
                  <a:solidFill>
                    <a:srgbClr val="3E97C4"/>
                  </a:solidFill>
                </a:rPr>
                <a:t>Nike </a:t>
              </a:r>
              <a:r>
                <a:rPr lang="en-US" altLang="ko-KR" sz="1000" kern="0" dirty="0">
                  <a:ln>
                    <a:solidFill>
                      <a:srgbClr val="1E49E2">
                        <a:alpha val="0"/>
                      </a:srgbClr>
                    </a:solidFill>
                  </a:ln>
                  <a:solidFill>
                    <a:srgbClr val="3E97C4"/>
                  </a:solidFill>
                  <a:latin typeface="+mn-ea"/>
                </a:rPr>
                <a:t>(</a:t>
              </a:r>
              <a:r>
                <a:rPr lang="ko-KR" altLang="en-US" sz="1000" kern="0" dirty="0">
                  <a:ln>
                    <a:solidFill>
                      <a:srgbClr val="1E49E2">
                        <a:alpha val="0"/>
                      </a:srgbClr>
                    </a:solidFill>
                  </a:ln>
                  <a:solidFill>
                    <a:srgbClr val="3E97C4"/>
                  </a:solidFill>
                  <a:latin typeface="+mn-ea"/>
                </a:rPr>
                <a:t>미국</a:t>
              </a:r>
              <a:r>
                <a:rPr lang="en-US" altLang="ko-KR" sz="1000" kern="0" dirty="0">
                  <a:ln>
                    <a:solidFill>
                      <a:srgbClr val="1E49E2">
                        <a:alpha val="0"/>
                      </a:srgbClr>
                    </a:solidFill>
                  </a:ln>
                  <a:solidFill>
                    <a:srgbClr val="3E97C4"/>
                  </a:solidFill>
                  <a:latin typeface="+mn-ea"/>
                </a:rPr>
                <a:t>) </a:t>
              </a:r>
            </a:p>
          </p:txBody>
        </p:sp>
        <p:sp>
          <p:nvSpPr>
            <p:cNvPr id="25" name="양쪽 모서리가 둥근 사각형 19">
              <a:extLst>
                <a:ext uri="{FF2B5EF4-FFF2-40B4-BE49-F238E27FC236}">
                  <a16:creationId xmlns:a16="http://schemas.microsoft.com/office/drawing/2014/main" id="{43F702CE-A37F-CED2-0390-9D450E7D4FA5}"/>
                </a:ext>
              </a:extLst>
            </p:cNvPr>
            <p:cNvSpPr/>
            <p:nvPr/>
          </p:nvSpPr>
          <p:spPr>
            <a:xfrm>
              <a:off x="3546997" y="7000604"/>
              <a:ext cx="2808000" cy="311644"/>
            </a:xfrm>
            <a:prstGeom prst="roundRect">
              <a:avLst>
                <a:gd name="adj" fmla="val 0"/>
              </a:avLst>
            </a:prstGeom>
            <a:noFill/>
            <a:ln w="25400" cap="flat" cmpd="sng" algn="ctr">
              <a:noFill/>
              <a:prstDash val="solid"/>
            </a:ln>
            <a:effectLst/>
          </p:spPr>
          <p:txBody>
            <a:bodyPr wrap="square" lIns="18000" tIns="18000" rIns="0" bIns="18000" rtlCol="0" anchor="t">
              <a:spAutoFit/>
            </a:bodyPr>
            <a:lstStyle/>
            <a:p>
              <a:pPr>
                <a:lnSpc>
                  <a:spcPct val="105000"/>
                </a:lnSpc>
                <a:spcAft>
                  <a:spcPts val="300"/>
                </a:spcAft>
                <a:defRPr/>
              </a:pPr>
              <a:r>
                <a:rPr lang="ko-KR" altLang="en-US" sz="850" kern="0" spc="-50" dirty="0">
                  <a:ln>
                    <a:solidFill>
                      <a:srgbClr val="1E49E2">
                        <a:alpha val="0"/>
                      </a:srgbClr>
                    </a:solidFill>
                  </a:ln>
                  <a:solidFill>
                    <a:schemeClr val="tx1">
                      <a:lumMod val="85000"/>
                      <a:lumOff val="15000"/>
                    </a:schemeClr>
                  </a:solidFill>
                </a:rPr>
                <a:t>이스라엘 기반 컴퓨터 비전 기업 </a:t>
              </a:r>
              <a:r>
                <a:rPr lang="en-US" altLang="ko-KR" sz="850" kern="0" spc="-50" dirty="0">
                  <a:ln>
                    <a:solidFill>
                      <a:srgbClr val="1E49E2">
                        <a:alpha val="0"/>
                      </a:srgbClr>
                    </a:solidFill>
                  </a:ln>
                  <a:solidFill>
                    <a:schemeClr val="tx1">
                      <a:lumMod val="85000"/>
                      <a:lumOff val="15000"/>
                    </a:schemeClr>
                  </a:solidFill>
                </a:rPr>
                <a:t>Invertex</a:t>
              </a:r>
              <a:r>
                <a:rPr lang="ko-KR" altLang="en-US" sz="850" kern="0" spc="-50" dirty="0">
                  <a:ln>
                    <a:solidFill>
                      <a:srgbClr val="1E49E2">
                        <a:alpha val="0"/>
                      </a:srgbClr>
                    </a:solidFill>
                  </a:ln>
                  <a:solidFill>
                    <a:schemeClr val="tx1">
                      <a:lumMod val="85000"/>
                      <a:lumOff val="15000"/>
                    </a:schemeClr>
                  </a:solidFill>
                </a:rPr>
                <a:t>를 인수하여 </a:t>
              </a:r>
              <a:r>
                <a:rPr lang="en-US" altLang="ko-KR" sz="850" kern="0" spc="-50" dirty="0">
                  <a:ln>
                    <a:solidFill>
                      <a:srgbClr val="1E49E2">
                        <a:alpha val="0"/>
                      </a:srgbClr>
                    </a:solidFill>
                  </a:ln>
                  <a:solidFill>
                    <a:schemeClr val="tx1">
                      <a:lumMod val="85000"/>
                      <a:lumOff val="15000"/>
                    </a:schemeClr>
                  </a:solidFill>
                </a:rPr>
                <a:t>3D </a:t>
              </a:r>
              <a:r>
                <a:rPr lang="ko-KR" altLang="en-US" sz="850" kern="0" spc="-50" dirty="0">
                  <a:ln>
                    <a:solidFill>
                      <a:srgbClr val="1E49E2">
                        <a:alpha val="0"/>
                      </a:srgbClr>
                    </a:solidFill>
                  </a:ln>
                  <a:solidFill>
                    <a:schemeClr val="tx1">
                      <a:lumMod val="85000"/>
                      <a:lumOff val="15000"/>
                    </a:schemeClr>
                  </a:solidFill>
                </a:rPr>
                <a:t>스캐닝과 딥러닝 기반 스니커즈 맞춤 제작 솔루션을 제공</a:t>
              </a:r>
            </a:p>
          </p:txBody>
        </p:sp>
        <p:sp>
          <p:nvSpPr>
            <p:cNvPr id="21" name="양쪽 모서리가 둥근 사각형 19">
              <a:extLst>
                <a:ext uri="{FF2B5EF4-FFF2-40B4-BE49-F238E27FC236}">
                  <a16:creationId xmlns:a16="http://schemas.microsoft.com/office/drawing/2014/main" id="{6BED61FB-05E2-A560-4551-6452B1E21BAD}"/>
                </a:ext>
              </a:extLst>
            </p:cNvPr>
            <p:cNvSpPr/>
            <p:nvPr/>
          </p:nvSpPr>
          <p:spPr>
            <a:xfrm>
              <a:off x="3546997" y="7491360"/>
              <a:ext cx="1759439" cy="204788"/>
            </a:xfrm>
            <a:prstGeom prst="roundRect">
              <a:avLst/>
            </a:prstGeom>
            <a:noFill/>
            <a:ln w="25400" cap="flat" cmpd="sng" algn="ctr">
              <a:noFill/>
              <a:prstDash val="solid"/>
            </a:ln>
            <a:effectLst/>
          </p:spPr>
          <p:txBody>
            <a:bodyPr lIns="18000" rtlCol="0" anchor="ctr"/>
            <a:lstStyle/>
            <a:p>
              <a:pPr marL="0" marR="0" lvl="0" indent="0" defTabSz="914400" eaLnBrk="1" fontAlgn="auto" latinLnBrk="0" hangingPunct="1">
                <a:lnSpc>
                  <a:spcPct val="110000"/>
                </a:lnSpc>
                <a:spcBef>
                  <a:spcPts val="0"/>
                </a:spcBef>
                <a:spcAft>
                  <a:spcPts val="300"/>
                </a:spcAft>
                <a:buClrTx/>
                <a:buSzTx/>
                <a:buFontTx/>
                <a:buNone/>
                <a:tabLst/>
                <a:defRPr/>
              </a:pPr>
              <a:r>
                <a:rPr lang="en-US" altLang="ko-KR" sz="1000" b="1" kern="0" dirty="0">
                  <a:ln>
                    <a:solidFill>
                      <a:srgbClr val="1E49E2">
                        <a:alpha val="0"/>
                      </a:srgbClr>
                    </a:solidFill>
                  </a:ln>
                  <a:solidFill>
                    <a:srgbClr val="3E97C4"/>
                  </a:solidFill>
                </a:rPr>
                <a:t>Amazon </a:t>
              </a:r>
              <a:r>
                <a:rPr lang="en-US" altLang="ko-KR" sz="1000" kern="0" dirty="0">
                  <a:ln>
                    <a:solidFill>
                      <a:srgbClr val="1E49E2">
                        <a:alpha val="0"/>
                      </a:srgbClr>
                    </a:solidFill>
                  </a:ln>
                  <a:solidFill>
                    <a:srgbClr val="3E97C4"/>
                  </a:solidFill>
                  <a:latin typeface="+mn-ea"/>
                </a:rPr>
                <a:t>(</a:t>
              </a:r>
              <a:r>
                <a:rPr lang="ko-KR" altLang="en-US" sz="1000" kern="0" dirty="0">
                  <a:ln>
                    <a:solidFill>
                      <a:srgbClr val="1E49E2">
                        <a:alpha val="0"/>
                      </a:srgbClr>
                    </a:solidFill>
                  </a:ln>
                  <a:solidFill>
                    <a:srgbClr val="3E97C4"/>
                  </a:solidFill>
                  <a:latin typeface="+mn-ea"/>
                </a:rPr>
                <a:t>미국</a:t>
              </a:r>
              <a:r>
                <a:rPr lang="en-US" altLang="ko-KR" sz="1000" kern="0" dirty="0">
                  <a:ln>
                    <a:solidFill>
                      <a:srgbClr val="1E49E2">
                        <a:alpha val="0"/>
                      </a:srgbClr>
                    </a:solidFill>
                  </a:ln>
                  <a:solidFill>
                    <a:srgbClr val="3E97C4"/>
                  </a:solidFill>
                  <a:latin typeface="+mn-ea"/>
                </a:rPr>
                <a:t>)</a:t>
              </a:r>
            </a:p>
          </p:txBody>
        </p:sp>
        <p:sp>
          <p:nvSpPr>
            <p:cNvPr id="22" name="양쪽 모서리가 둥근 사각형 19">
              <a:extLst>
                <a:ext uri="{FF2B5EF4-FFF2-40B4-BE49-F238E27FC236}">
                  <a16:creationId xmlns:a16="http://schemas.microsoft.com/office/drawing/2014/main" id="{DE318D15-59B9-B26E-4DD4-3E9F048E3523}"/>
                </a:ext>
              </a:extLst>
            </p:cNvPr>
            <p:cNvSpPr/>
            <p:nvPr/>
          </p:nvSpPr>
          <p:spPr>
            <a:xfrm>
              <a:off x="3546997" y="7743546"/>
              <a:ext cx="2808000" cy="311644"/>
            </a:xfrm>
            <a:prstGeom prst="roundRect">
              <a:avLst>
                <a:gd name="adj" fmla="val 0"/>
              </a:avLst>
            </a:prstGeom>
            <a:noFill/>
            <a:ln w="25400" cap="flat" cmpd="sng" algn="ctr">
              <a:noFill/>
              <a:prstDash val="solid"/>
            </a:ln>
            <a:effectLst/>
          </p:spPr>
          <p:txBody>
            <a:bodyPr wrap="square" lIns="18000" tIns="18000" rIns="0" bIns="18000" rtlCol="0" anchor="t">
              <a:spAutoFit/>
            </a:bodyPr>
            <a:lstStyle/>
            <a:p>
              <a:pPr>
                <a:lnSpc>
                  <a:spcPct val="105000"/>
                </a:lnSpc>
                <a:spcAft>
                  <a:spcPts val="300"/>
                </a:spcAft>
                <a:defRPr/>
              </a:pPr>
              <a:r>
                <a:rPr lang="ko-KR" altLang="en-US" sz="850" kern="0" spc="-50" dirty="0">
                  <a:ln>
                    <a:solidFill>
                      <a:srgbClr val="1E49E2">
                        <a:alpha val="0"/>
                      </a:srgbClr>
                    </a:solidFill>
                  </a:ln>
                  <a:solidFill>
                    <a:schemeClr val="tx1">
                      <a:lumMod val="85000"/>
                      <a:lumOff val="15000"/>
                    </a:schemeClr>
                  </a:solidFill>
                </a:rPr>
                <a:t>챗봇을 활용해 개인 취향에 맞는 제품 추천</a:t>
              </a:r>
              <a:r>
                <a:rPr lang="en-US" altLang="ko-KR" sz="850" kern="0" spc="-50" dirty="0">
                  <a:ln>
                    <a:solidFill>
                      <a:srgbClr val="1E49E2">
                        <a:alpha val="0"/>
                      </a:srgbClr>
                    </a:solidFill>
                  </a:ln>
                  <a:solidFill>
                    <a:schemeClr val="tx1">
                      <a:lumMod val="85000"/>
                      <a:lumOff val="15000"/>
                    </a:schemeClr>
                  </a:solidFill>
                </a:rPr>
                <a:t>, </a:t>
              </a:r>
              <a:r>
                <a:rPr lang="ko-KR" altLang="en-US" sz="850" kern="0" spc="-50" dirty="0">
                  <a:ln>
                    <a:solidFill>
                      <a:srgbClr val="1E49E2">
                        <a:alpha val="0"/>
                      </a:srgbClr>
                    </a:solidFill>
                  </a:ln>
                  <a:solidFill>
                    <a:schemeClr val="tx1">
                      <a:lumMod val="85000"/>
                      <a:lumOff val="15000"/>
                    </a:schemeClr>
                  </a:solidFill>
                </a:rPr>
                <a:t>여러 제품 비교</a:t>
              </a:r>
              <a:r>
                <a:rPr lang="en-US" altLang="ko-KR" sz="850" kern="0" spc="-50" dirty="0">
                  <a:ln>
                    <a:solidFill>
                      <a:srgbClr val="1E49E2">
                        <a:alpha val="0"/>
                      </a:srgbClr>
                    </a:solidFill>
                  </a:ln>
                  <a:solidFill>
                    <a:schemeClr val="tx1">
                      <a:lumMod val="85000"/>
                      <a:lumOff val="15000"/>
                    </a:schemeClr>
                  </a:solidFill>
                </a:rPr>
                <a:t>·</a:t>
              </a:r>
              <a:r>
                <a:rPr lang="ko-KR" altLang="en-US" sz="850" kern="0" spc="-50" dirty="0">
                  <a:ln>
                    <a:solidFill>
                      <a:srgbClr val="1E49E2">
                        <a:alpha val="0"/>
                      </a:srgbClr>
                    </a:solidFill>
                  </a:ln>
                  <a:solidFill>
                    <a:schemeClr val="tx1">
                      <a:lumMod val="85000"/>
                      <a:lumOff val="15000"/>
                    </a:schemeClr>
                  </a:solidFill>
                </a:rPr>
                <a:t>구매 기능을 제공하며 고객 경험 강화</a:t>
              </a:r>
            </a:p>
          </p:txBody>
        </p:sp>
        <p:sp>
          <p:nvSpPr>
            <p:cNvPr id="18" name="양쪽 모서리가 둥근 사각형 19">
              <a:extLst>
                <a:ext uri="{FF2B5EF4-FFF2-40B4-BE49-F238E27FC236}">
                  <a16:creationId xmlns:a16="http://schemas.microsoft.com/office/drawing/2014/main" id="{DC42C5E0-754D-A795-BCA3-407F1C83EC54}"/>
                </a:ext>
              </a:extLst>
            </p:cNvPr>
            <p:cNvSpPr/>
            <p:nvPr/>
          </p:nvSpPr>
          <p:spPr>
            <a:xfrm>
              <a:off x="3546997" y="8227211"/>
              <a:ext cx="1759439" cy="204788"/>
            </a:xfrm>
            <a:prstGeom prst="roundRect">
              <a:avLst/>
            </a:prstGeom>
            <a:noFill/>
            <a:ln w="25400" cap="flat" cmpd="sng" algn="ctr">
              <a:noFill/>
              <a:prstDash val="solid"/>
            </a:ln>
            <a:effectLst/>
          </p:spPr>
          <p:txBody>
            <a:bodyPr lIns="18000" rtlCol="0" anchor="ctr"/>
            <a:lstStyle/>
            <a:p>
              <a:pPr marL="0" marR="0" lvl="0" indent="0" defTabSz="914400" eaLnBrk="1" fontAlgn="auto" latinLnBrk="0" hangingPunct="1">
                <a:lnSpc>
                  <a:spcPct val="110000"/>
                </a:lnSpc>
                <a:spcBef>
                  <a:spcPts val="0"/>
                </a:spcBef>
                <a:spcAft>
                  <a:spcPts val="300"/>
                </a:spcAft>
                <a:buClrTx/>
                <a:buSzTx/>
                <a:buFontTx/>
                <a:buNone/>
                <a:tabLst/>
                <a:defRPr/>
              </a:pPr>
              <a:r>
                <a:rPr lang="en-US" altLang="ko-KR" sz="1000" b="1" kern="0" dirty="0">
                  <a:ln>
                    <a:solidFill>
                      <a:srgbClr val="1E49E2">
                        <a:alpha val="0"/>
                      </a:srgbClr>
                    </a:solidFill>
                  </a:ln>
                  <a:solidFill>
                    <a:srgbClr val="3E97C4"/>
                  </a:solidFill>
                </a:rPr>
                <a:t>LG</a:t>
              </a:r>
              <a:r>
                <a:rPr lang="ko-KR" altLang="en-US" sz="1000" b="1" kern="0" dirty="0">
                  <a:ln>
                    <a:solidFill>
                      <a:srgbClr val="1E49E2">
                        <a:alpha val="0"/>
                      </a:srgbClr>
                    </a:solidFill>
                  </a:ln>
                  <a:solidFill>
                    <a:srgbClr val="3E97C4"/>
                  </a:solidFill>
                </a:rPr>
                <a:t>생활건강 </a:t>
              </a:r>
              <a:r>
                <a:rPr lang="en-US" altLang="ko-KR" sz="1000" kern="0" dirty="0">
                  <a:ln>
                    <a:solidFill>
                      <a:srgbClr val="1E49E2">
                        <a:alpha val="0"/>
                      </a:srgbClr>
                    </a:solidFill>
                  </a:ln>
                  <a:solidFill>
                    <a:srgbClr val="3E97C4"/>
                  </a:solidFill>
                  <a:latin typeface="+mn-ea"/>
                </a:rPr>
                <a:t>(</a:t>
              </a:r>
              <a:r>
                <a:rPr lang="ko-KR" altLang="en-US" sz="1000" kern="0" dirty="0">
                  <a:ln>
                    <a:solidFill>
                      <a:srgbClr val="1E49E2">
                        <a:alpha val="0"/>
                      </a:srgbClr>
                    </a:solidFill>
                  </a:ln>
                  <a:solidFill>
                    <a:srgbClr val="3E97C4"/>
                  </a:solidFill>
                  <a:latin typeface="+mn-ea"/>
                </a:rPr>
                <a:t>한국</a:t>
              </a:r>
              <a:r>
                <a:rPr lang="en-US" altLang="ko-KR" sz="1000" kern="0" dirty="0">
                  <a:ln>
                    <a:solidFill>
                      <a:srgbClr val="1E49E2">
                        <a:alpha val="0"/>
                      </a:srgbClr>
                    </a:solidFill>
                  </a:ln>
                  <a:solidFill>
                    <a:srgbClr val="3E97C4"/>
                  </a:solidFill>
                  <a:latin typeface="+mn-ea"/>
                </a:rPr>
                <a:t>) </a:t>
              </a:r>
            </a:p>
          </p:txBody>
        </p:sp>
        <p:sp>
          <p:nvSpPr>
            <p:cNvPr id="19" name="양쪽 모서리가 둥근 사각형 19">
              <a:extLst>
                <a:ext uri="{FF2B5EF4-FFF2-40B4-BE49-F238E27FC236}">
                  <a16:creationId xmlns:a16="http://schemas.microsoft.com/office/drawing/2014/main" id="{ACF25430-8D2C-F17C-9DF1-0E0CAB884D98}"/>
                </a:ext>
              </a:extLst>
            </p:cNvPr>
            <p:cNvSpPr/>
            <p:nvPr/>
          </p:nvSpPr>
          <p:spPr>
            <a:xfrm>
              <a:off x="3546997" y="8458435"/>
              <a:ext cx="2870078" cy="311644"/>
            </a:xfrm>
            <a:prstGeom prst="roundRect">
              <a:avLst>
                <a:gd name="adj" fmla="val 0"/>
              </a:avLst>
            </a:prstGeom>
            <a:noFill/>
            <a:ln w="25400" cap="flat" cmpd="sng" algn="ctr">
              <a:noFill/>
              <a:prstDash val="solid"/>
            </a:ln>
            <a:effectLst/>
          </p:spPr>
          <p:txBody>
            <a:bodyPr wrap="square" lIns="18000" tIns="18000" rIns="0" bIns="18000" rtlCol="0" anchor="t">
              <a:spAutoFit/>
            </a:bodyPr>
            <a:lstStyle/>
            <a:p>
              <a:pPr>
                <a:lnSpc>
                  <a:spcPct val="105000"/>
                </a:lnSpc>
                <a:spcAft>
                  <a:spcPts val="300"/>
                </a:spcAft>
                <a:defRPr/>
              </a:pPr>
              <a:r>
                <a:rPr lang="ko-KR" altLang="en-US" sz="850" kern="0" spc="-50" dirty="0">
                  <a:ln>
                    <a:solidFill>
                      <a:srgbClr val="1E49E2">
                        <a:alpha val="0"/>
                      </a:srgbClr>
                    </a:solidFill>
                  </a:ln>
                  <a:solidFill>
                    <a:schemeClr val="tx1">
                      <a:lumMod val="85000"/>
                      <a:lumOff val="15000"/>
                    </a:schemeClr>
                  </a:solidFill>
                </a:rPr>
                <a:t>염색 후의 모습을 예측해서 보여주고</a:t>
              </a:r>
              <a:r>
                <a:rPr lang="en-US" altLang="ko-KR" sz="850" kern="0" spc="-50" dirty="0">
                  <a:ln>
                    <a:solidFill>
                      <a:srgbClr val="1E49E2">
                        <a:alpha val="0"/>
                      </a:srgbClr>
                    </a:solidFill>
                  </a:ln>
                  <a:solidFill>
                    <a:schemeClr val="tx1">
                      <a:lumMod val="85000"/>
                      <a:lumOff val="15000"/>
                    </a:schemeClr>
                  </a:solidFill>
                </a:rPr>
                <a:t>, </a:t>
              </a:r>
              <a:r>
                <a:rPr lang="ko-KR" altLang="en-US" sz="850" kern="0" spc="-50" dirty="0">
                  <a:ln>
                    <a:solidFill>
                      <a:srgbClr val="1E49E2">
                        <a:alpha val="0"/>
                      </a:srgbClr>
                    </a:solidFill>
                  </a:ln>
                  <a:solidFill>
                    <a:schemeClr val="tx1">
                      <a:lumMod val="85000"/>
                      <a:lumOff val="15000"/>
                    </a:schemeClr>
                  </a:solidFill>
                </a:rPr>
                <a:t>소비자가 원하는 컬러의 염모제를 즉석 제조해주는 </a:t>
              </a:r>
              <a:r>
                <a:rPr lang="en-US" altLang="ko-KR" sz="850" kern="0" spc="-50" dirty="0">
                  <a:ln>
                    <a:solidFill>
                      <a:srgbClr val="1E49E2">
                        <a:alpha val="0"/>
                      </a:srgbClr>
                    </a:solidFill>
                  </a:ln>
                  <a:solidFill>
                    <a:schemeClr val="tx1">
                      <a:lumMod val="85000"/>
                      <a:lumOff val="15000"/>
                    </a:schemeClr>
                  </a:solidFill>
                </a:rPr>
                <a:t>AI</a:t>
              </a:r>
              <a:r>
                <a:rPr lang="ko-KR" altLang="en-US" sz="850" kern="0" spc="-5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en-US" altLang="ko-KR" sz="850" kern="0" spc="-50" dirty="0">
                  <a:ln>
                    <a:solidFill>
                      <a:srgbClr val="1E49E2">
                        <a:alpha val="0"/>
                      </a:srgbClr>
                    </a:solidFill>
                  </a:ln>
                  <a:solidFill>
                    <a:schemeClr val="tx1">
                      <a:lumMod val="85000"/>
                      <a:lumOff val="15000"/>
                    </a:schemeClr>
                  </a:solidFill>
                </a:rPr>
                <a:t>AR </a:t>
              </a:r>
              <a:r>
                <a:rPr lang="ko-KR" altLang="en-US" sz="850" kern="0" spc="-50" dirty="0">
                  <a:ln>
                    <a:solidFill>
                      <a:srgbClr val="1E49E2">
                        <a:alpha val="0"/>
                      </a:srgbClr>
                    </a:solidFill>
                  </a:ln>
                  <a:solidFill>
                    <a:schemeClr val="tx1">
                      <a:lumMod val="85000"/>
                      <a:lumOff val="15000"/>
                    </a:schemeClr>
                  </a:solidFill>
                </a:rPr>
                <a:t>기반의 맞춤형 염모제 솔루션으로 초개인화 실현</a:t>
              </a:r>
            </a:p>
          </p:txBody>
        </p:sp>
      </p:grpSp>
      <p:sp>
        <p:nvSpPr>
          <p:cNvPr id="17" name="TextBox 16">
            <a:extLst>
              <a:ext uri="{FF2B5EF4-FFF2-40B4-BE49-F238E27FC236}">
                <a16:creationId xmlns:a16="http://schemas.microsoft.com/office/drawing/2014/main" id="{B13E3888-A83F-DDF5-03DF-081647C35457}"/>
              </a:ext>
            </a:extLst>
          </p:cNvPr>
          <p:cNvSpPr txBox="1"/>
          <p:nvPr/>
        </p:nvSpPr>
        <p:spPr>
          <a:xfrm>
            <a:off x="333369" y="6230396"/>
            <a:ext cx="4427537"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글로벌 </a:t>
            </a:r>
            <a:r>
              <a:rPr lang="ko-KR" altLang="en-US" dirty="0">
                <a:solidFill>
                  <a:srgbClr val="000000">
                    <a:lumMod val="85000"/>
                    <a:lumOff val="15000"/>
                  </a:srgbClr>
                </a:solidFill>
              </a:rPr>
              <a:t>유통</a:t>
            </a:r>
            <a:r>
              <a:rPr lang="en-US" altLang="ko-KR" dirty="0">
                <a:solidFill>
                  <a:srgbClr val="000000">
                    <a:lumMod val="85000"/>
                    <a:lumOff val="15000"/>
                  </a:srgbClr>
                </a:solidFill>
              </a:rPr>
              <a:t>·</a:t>
            </a:r>
            <a:r>
              <a:rPr lang="ko-KR" altLang="en-US" dirty="0">
                <a:solidFill>
                  <a:srgbClr val="000000">
                    <a:lumMod val="85000"/>
                    <a:lumOff val="15000"/>
                  </a:srgbClr>
                </a:solidFill>
              </a:rPr>
              <a:t>소비재</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기업의 개인 맞춤형 고객 경험 제공 현황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cxnSp>
        <p:nvCxnSpPr>
          <p:cNvPr id="36" name="직선 연결선 35">
            <a:extLst>
              <a:ext uri="{FF2B5EF4-FFF2-40B4-BE49-F238E27FC236}">
                <a16:creationId xmlns:a16="http://schemas.microsoft.com/office/drawing/2014/main" id="{C9679E48-372A-B9B3-83CA-05A292947FC1}"/>
              </a:ext>
            </a:extLst>
          </p:cNvPr>
          <p:cNvCxnSpPr>
            <a:cxnSpLocks/>
          </p:cNvCxnSpPr>
          <p:nvPr/>
        </p:nvCxnSpPr>
        <p:spPr>
          <a:xfrm>
            <a:off x="1957388" y="1281113"/>
            <a:ext cx="0" cy="478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Rectangle 5">
            <a:extLst>
              <a:ext uri="{FF2B5EF4-FFF2-40B4-BE49-F238E27FC236}">
                <a16:creationId xmlns:a16="http://schemas.microsoft.com/office/drawing/2014/main" id="{C712E5AE-8E61-F775-63FC-D31C9B8D19D8}"/>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대면하는 것과 비슷한 수준으로 채팅 서비스가 고도화되고 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기업들은 맞춤형 쇼핑 경험을 제시하는 데 초점을 두고 대화형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AI</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를 활용한 서비스 개발을 진행 중이다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글로벌 이커머스 시장을 선도해온 아마존도 챗봇 활용에 나섰다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글로벌 아마존은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2023</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년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5</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월</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자사 검색 기능에 대화형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AI</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를</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접목해 개인 취향에 맞는 제품을 추천</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제시</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다양한 제품을 비교하고 구매할 수 있는 기능을 제공하겠다는 포부를 밝힘으로써 고객 경험의 개인화를 이끌고 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p>
          <a:p>
            <a:pPr algn="just" defTabSz="520700" eaLnBrk="0" hangingPunct="0">
              <a:lnSpc>
                <a:spcPct val="125000"/>
              </a:lnSpc>
              <a:spcBef>
                <a:spcPts val="600"/>
              </a:spcBef>
              <a:spcAft>
                <a:spcPts val="600"/>
              </a:spcAft>
              <a:defRPr/>
            </a:pP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이탈리아의 와인</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식품 마케팅 기업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IWCB</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는 오픈</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AI(Open AI)</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의 챗</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GPT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를 활용</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맞춤형 소믈리에 서비스를 내세웠다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특정 음식과 어울리는 와인 또는 소비자 개인 셀러에 보관중인 와인과 어울리는 음식을 페어링 해주는 개인 맞춤형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소믈리에인 것이다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IWCB</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는 이전에 마셔본 와인과 지난 추천 리스트를 기억하고 이를 모두 고려하여 와인을 추천</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제안한다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IWCB</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의 전략은 축적된 데이터 인사이트를 통한 맞춤형 고객 경험을 제공하려는 방안으로 해석 가능하다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p>
          <a:p>
            <a:pPr algn="just" defTabSz="520700" eaLnBrk="0" hangingPunct="0">
              <a:lnSpc>
                <a:spcPct val="125000"/>
              </a:lnSpc>
              <a:spcBef>
                <a:spcPts val="600"/>
              </a:spcBef>
              <a:spcAft>
                <a:spcPts val="600"/>
              </a:spcAft>
              <a:defRPr/>
            </a:pP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전에 없던 기술이 유통</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소비재산업에 빠르게 흡수되면서</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초개인화 서비스가 폭발적으로 증가할 것으로 예상되는 가운데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기업들은 소비자 자신이 알지 못했던 부분까지 꿰뚫어 볼 수 있는 정확한 데이터 분석력 및 예측력 확보에 주력해야 한다는 사실을 간과해서는 안될 것이다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(2) CX</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를 넘어 가상 경험</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(Virtual Experience)</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로 진화</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algn="di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고객 경험을 강화하기 위한 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 기업의 노력은 물리적 현실 공간을 넘어서 가상 세계에서도 이어지고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가상 세계는 기업과 소비자가 만나는 또 다른 접점 역할을 담당하고 있으며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앞으로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MZ</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세대에서 알파세대</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(Generation Alpha)</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로 소비 주도권이 넘어갈수록 가상 세계는 또 하나의 채널로서 영향력과 중요성을 지닐</a:t>
            </a: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37" name="그룹 36">
            <a:extLst>
              <a:ext uri="{FF2B5EF4-FFF2-40B4-BE49-F238E27FC236}">
                <a16:creationId xmlns:a16="http://schemas.microsoft.com/office/drawing/2014/main" id="{EC3311FF-9BDC-1B1B-4239-E2F003AA996B}"/>
              </a:ext>
            </a:extLst>
          </p:cNvPr>
          <p:cNvGrpSpPr/>
          <p:nvPr/>
        </p:nvGrpSpPr>
        <p:grpSpPr>
          <a:xfrm>
            <a:off x="323851" y="483367"/>
            <a:ext cx="2485203" cy="141605"/>
            <a:chOff x="323851" y="483367"/>
            <a:chExt cx="2485203" cy="141605"/>
          </a:xfrm>
        </p:grpSpPr>
        <p:grpSp>
          <p:nvGrpSpPr>
            <p:cNvPr id="38" name="그룹 37">
              <a:extLst>
                <a:ext uri="{FF2B5EF4-FFF2-40B4-BE49-F238E27FC236}">
                  <a16:creationId xmlns:a16="http://schemas.microsoft.com/office/drawing/2014/main" id="{73D7032F-29CF-E862-0710-27E19A8790BC}"/>
                </a:ext>
              </a:extLst>
            </p:cNvPr>
            <p:cNvGrpSpPr/>
            <p:nvPr/>
          </p:nvGrpSpPr>
          <p:grpSpPr>
            <a:xfrm>
              <a:off x="323851" y="483367"/>
              <a:ext cx="622667" cy="141605"/>
              <a:chOff x="1719989" y="637987"/>
              <a:chExt cx="622667" cy="141605"/>
            </a:xfrm>
          </p:grpSpPr>
          <p:sp>
            <p:nvSpPr>
              <p:cNvPr id="47" name="object 25">
                <a:extLst>
                  <a:ext uri="{FF2B5EF4-FFF2-40B4-BE49-F238E27FC236}">
                    <a16:creationId xmlns:a16="http://schemas.microsoft.com/office/drawing/2014/main" id="{46E0E976-5C8F-5127-5E3F-10ECC563A343}"/>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48" name="object 22">
                <a:extLst>
                  <a:ext uri="{FF2B5EF4-FFF2-40B4-BE49-F238E27FC236}">
                    <a16:creationId xmlns:a16="http://schemas.microsoft.com/office/drawing/2014/main" id="{16C9960B-784A-A683-621D-ABFE78B9D5AD}"/>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39" name="그룹 38">
              <a:extLst>
                <a:ext uri="{FF2B5EF4-FFF2-40B4-BE49-F238E27FC236}">
                  <a16:creationId xmlns:a16="http://schemas.microsoft.com/office/drawing/2014/main" id="{9ABCB8AC-1FB7-2884-25AA-DD1286833FC5}"/>
                </a:ext>
              </a:extLst>
            </p:cNvPr>
            <p:cNvGrpSpPr/>
            <p:nvPr/>
          </p:nvGrpSpPr>
          <p:grpSpPr>
            <a:xfrm>
              <a:off x="952173" y="483367"/>
              <a:ext cx="1856881" cy="141605"/>
              <a:chOff x="1159698" y="939005"/>
              <a:chExt cx="1856881" cy="141605"/>
            </a:xfrm>
          </p:grpSpPr>
          <p:sp>
            <p:nvSpPr>
              <p:cNvPr id="40" name="object 23">
                <a:extLst>
                  <a:ext uri="{FF2B5EF4-FFF2-40B4-BE49-F238E27FC236}">
                    <a16:creationId xmlns:a16="http://schemas.microsoft.com/office/drawing/2014/main" id="{20EBC30E-E411-F9BA-E726-2952BF32B920}"/>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41" name="object 25">
                <a:extLst>
                  <a:ext uri="{FF2B5EF4-FFF2-40B4-BE49-F238E27FC236}">
                    <a16:creationId xmlns:a16="http://schemas.microsoft.com/office/drawing/2014/main" id="{88BB8527-9A50-6048-07FA-754DFBF2AEF7}"/>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42" name="object 26">
                <a:extLst>
                  <a:ext uri="{FF2B5EF4-FFF2-40B4-BE49-F238E27FC236}">
                    <a16:creationId xmlns:a16="http://schemas.microsoft.com/office/drawing/2014/main" id="{77EE7E21-77C3-3AB2-0B77-0EBBAD98A358}"/>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44" name="object 22">
                <a:extLst>
                  <a:ext uri="{FF2B5EF4-FFF2-40B4-BE49-F238E27FC236}">
                    <a16:creationId xmlns:a16="http://schemas.microsoft.com/office/drawing/2014/main" id="{439C8424-422D-9C02-2A27-CE5DD34B30E3}"/>
                  </a:ext>
                </a:extLst>
              </p:cNvPr>
              <p:cNvSpPr txBox="1"/>
              <p:nvPr/>
            </p:nvSpPr>
            <p:spPr>
              <a:xfrm>
                <a:off x="116215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45" name="object 22">
                <a:extLst>
                  <a:ext uri="{FF2B5EF4-FFF2-40B4-BE49-F238E27FC236}">
                    <a16:creationId xmlns:a16="http://schemas.microsoft.com/office/drawing/2014/main" id="{7A51CA0A-DFDF-CBB3-C8AF-7CB57DE48E55}"/>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46" name="object 22">
                <a:extLst>
                  <a:ext uri="{FF2B5EF4-FFF2-40B4-BE49-F238E27FC236}">
                    <a16:creationId xmlns:a16="http://schemas.microsoft.com/office/drawing/2014/main" id="{0021CB1F-93C5-A8CD-B1BA-404D4453A18E}"/>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grpSp>
        <p:nvGrpSpPr>
          <p:cNvPr id="3" name="그룹 2">
            <a:extLst>
              <a:ext uri="{FF2B5EF4-FFF2-40B4-BE49-F238E27FC236}">
                <a16:creationId xmlns:a16="http://schemas.microsoft.com/office/drawing/2014/main" id="{E3579FBD-B39A-2A5A-0359-783C26DC6582}"/>
              </a:ext>
            </a:extLst>
          </p:cNvPr>
          <p:cNvGrpSpPr/>
          <p:nvPr/>
        </p:nvGrpSpPr>
        <p:grpSpPr>
          <a:xfrm>
            <a:off x="162169" y="2556037"/>
            <a:ext cx="1742576" cy="1922816"/>
            <a:chOff x="162169" y="1816262"/>
            <a:chExt cx="1742576" cy="1922816"/>
          </a:xfrm>
        </p:grpSpPr>
        <p:sp>
          <p:nvSpPr>
            <p:cNvPr id="4" name="TextBox 3">
              <a:extLst>
                <a:ext uri="{FF2B5EF4-FFF2-40B4-BE49-F238E27FC236}">
                  <a16:creationId xmlns:a16="http://schemas.microsoft.com/office/drawing/2014/main" id="{12EAC117-A962-389A-54F8-3AB794B6682E}"/>
                </a:ext>
              </a:extLst>
            </p:cNvPr>
            <p:cNvSpPr txBox="1"/>
            <p:nvPr/>
          </p:nvSpPr>
          <p:spPr>
            <a:xfrm>
              <a:off x="405765" y="2248598"/>
              <a:ext cx="1498980"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en-US" altLang="ko-KR" spc="-20" dirty="0">
                  <a:solidFill>
                    <a:schemeClr val="accent4"/>
                  </a:solidFill>
                </a:rPr>
                <a:t>AI, AR·VR </a:t>
              </a:r>
              <a:r>
                <a:rPr lang="ko-KR" altLang="en-US" spc="-20" dirty="0">
                  <a:solidFill>
                    <a:schemeClr val="accent4"/>
                  </a:solidFill>
                </a:rPr>
                <a:t>등 이전에 없던 신기술이 소비 단계에 접목되며 고객 경험의 초개인화가 가속화</a:t>
              </a:r>
              <a:endParaRPr lang="en-US" altLang="ko-KR" spc="-20" dirty="0">
                <a:solidFill>
                  <a:schemeClr val="accent4"/>
                </a:solidFill>
              </a:endParaRPr>
            </a:p>
          </p:txBody>
        </p:sp>
        <p:sp>
          <p:nvSpPr>
            <p:cNvPr id="5" name="TextBox 4">
              <a:extLst>
                <a:ext uri="{FF2B5EF4-FFF2-40B4-BE49-F238E27FC236}">
                  <a16:creationId xmlns:a16="http://schemas.microsoft.com/office/drawing/2014/main" id="{79D0CD76-3FE8-31B6-E25F-D858C9ACEB87}"/>
                </a:ext>
              </a:extLst>
            </p:cNvPr>
            <p:cNvSpPr txBox="1"/>
            <p:nvPr/>
          </p:nvSpPr>
          <p:spPr>
            <a:xfrm>
              <a:off x="1357993" y="3127078"/>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6" name="TextBox 5">
              <a:extLst>
                <a:ext uri="{FF2B5EF4-FFF2-40B4-BE49-F238E27FC236}">
                  <a16:creationId xmlns:a16="http://schemas.microsoft.com/office/drawing/2014/main" id="{B2B28769-BB19-3DC8-B952-3FD57CA24578}"/>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grpSp>
    </p:spTree>
    <p:extLst>
      <p:ext uri="{BB962C8B-B14F-4D97-AF65-F5344CB8AC3E}">
        <p14:creationId xmlns:p14="http://schemas.microsoft.com/office/powerpoint/2010/main" val="3019446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712E5AE-8E61-F775-63FC-D31C9B8D19D8}"/>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것으로 예상된다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바야흐로 가상 세계와 현실 세계가 교차되는 하이브리드 시대가 도래했다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 가상 공간에 적합한 고객 경험을 제공하기 위한 전략을 수립하고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kumimoji="0" lang="ko-KR" altLang="en-US"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개인화된 몰입형 경험</a:t>
            </a:r>
            <a:r>
              <a:rPr kumimoji="0" lang="en-US" altLang="ko-KR"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(Immersive Experience)</a:t>
            </a:r>
            <a:r>
              <a:rPr kumimoji="0" lang="ko-KR" altLang="en-US"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 가상 세계 속 기업 성패를 좌우할 요소로 대두됨에 따라 기업들은 </a:t>
            </a:r>
            <a:r>
              <a:rPr kumimoji="0" lang="en-US" altLang="ko-KR"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VR·AR, MR(Mixed Reality, </a:t>
            </a:r>
            <a:r>
              <a:rPr kumimoji="0" lang="ko-KR" altLang="en-US"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혼합현실</a:t>
            </a:r>
            <a:r>
              <a:rPr kumimoji="0" lang="en-US" altLang="ko-KR"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메타버스</a:t>
            </a:r>
            <a:r>
              <a:rPr kumimoji="0" lang="en-US" altLang="ko-KR"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AI, NFT </a:t>
            </a:r>
            <a:r>
              <a:rPr kumimoji="0" lang="ko-KR" altLang="en-US"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등 오감을 자극할 수 있는 이들 몰입 기술에 주목하고</a:t>
            </a:r>
            <a:r>
              <a:rPr kumimoji="0" lang="en-US" altLang="ko-KR"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가상 생태계를 넓히고 있다</a:t>
            </a:r>
            <a:r>
              <a:rPr kumimoji="0" lang="en-US" altLang="ko-KR" sz="1050" b="0" i="0" u="non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다양한 기술 중에서도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NFT(Non-Fungible</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Token,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대체불가토큰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을</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활용해 가상 공간으로 진입하려는 시도가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소비재업계 전방위로 확산 중이다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NFT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란</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디지털 자산 등에 블록체인 기술로 고유 인식값을 부여해 위조나 복제할 수 없도록 만든 가상의 토큰을 말한다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외식</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식품</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주류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등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F&amp;B</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업계에서는 직접적 프로모션 수단으로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NFT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를 활용하는 경향이 강하며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소비자들의 구매나 프로모션 참여를 유도하는 데 이용한다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감자칩을 유명한 프링글스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(Pringles),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스카치 위스키 브랜드 조니워커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(Jonnie Walker),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미국의 피자 프랜차이즈 파파존스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(Papa John’s)</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등은 브랜드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NFT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를 한정판으로 배포했다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F&amp;B</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기업들은 소비자 이목을 끌기 위해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NFT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를 이용하는 것을 넘어서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NFT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소유 고객만을 대상으로 최첨단 경험 제공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특별 프로모션 등을 제공함으로써 고객 로열티 상승으로 연계시키기 위한 방안을 강구 중인 것으로 확인된다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NFT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는 식품</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외식업계와 고객 간 교류를 활성화를 촉진시키는 새로운 소통 전략 매개체로 발전해 나갈 것으로 기대된다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p:txBody>
      </p:sp>
      <p:cxnSp>
        <p:nvCxnSpPr>
          <p:cNvPr id="4" name="직선 연결선 3">
            <a:extLst>
              <a:ext uri="{FF2B5EF4-FFF2-40B4-BE49-F238E27FC236}">
                <a16:creationId xmlns:a16="http://schemas.microsoft.com/office/drawing/2014/main" id="{8F937CF6-0650-8FBB-AA67-FE59F12E36C8}"/>
              </a:ext>
            </a:extLst>
          </p:cNvPr>
          <p:cNvCxnSpPr>
            <a:cxnSpLocks/>
          </p:cNvCxnSpPr>
          <p:nvPr/>
        </p:nvCxnSpPr>
        <p:spPr>
          <a:xfrm>
            <a:off x="1957388" y="1281113"/>
            <a:ext cx="0" cy="442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4A37DB1-970A-2268-6C5E-67D837607AB9}"/>
              </a:ext>
            </a:extLst>
          </p:cNvPr>
          <p:cNvSpPr txBox="1"/>
          <p:nvPr/>
        </p:nvSpPr>
        <p:spPr>
          <a:xfrm>
            <a:off x="333369" y="5803839"/>
            <a:ext cx="4427537"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유통</a:t>
            </a:r>
            <a:r>
              <a:rPr lang="en-US" altLang="ko-KR" dirty="0">
                <a:solidFill>
                  <a:srgbClr val="000000">
                    <a:lumMod val="85000"/>
                    <a:lumOff val="15000"/>
                  </a:srgbClr>
                </a:solidFill>
              </a:rPr>
              <a:t>·</a:t>
            </a:r>
            <a:r>
              <a:rPr lang="ko-KR" altLang="en-US" dirty="0">
                <a:solidFill>
                  <a:srgbClr val="000000">
                    <a:lumMod val="85000"/>
                    <a:lumOff val="15000"/>
                  </a:srgbClr>
                </a:solidFill>
              </a:rPr>
              <a:t>소비재업계의 </a:t>
            </a:r>
            <a:r>
              <a:rPr lang="en-US" altLang="ko-KR" dirty="0">
                <a:solidFill>
                  <a:srgbClr val="000000">
                    <a:lumMod val="85000"/>
                    <a:lumOff val="15000"/>
                  </a:srgbClr>
                </a:solidFill>
              </a:rPr>
              <a:t>NFT </a:t>
            </a:r>
            <a:r>
              <a:rPr lang="ko-KR" altLang="en-US" dirty="0">
                <a:solidFill>
                  <a:srgbClr val="000000">
                    <a:lumMod val="85000"/>
                    <a:lumOff val="15000"/>
                  </a:srgbClr>
                </a:solidFill>
              </a:rPr>
              <a:t>활용 현황</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33" name="직사각형 32">
            <a:extLst>
              <a:ext uri="{FF2B5EF4-FFF2-40B4-BE49-F238E27FC236}">
                <a16:creationId xmlns:a16="http://schemas.microsoft.com/office/drawing/2014/main" id="{6A5BB0F0-0D17-6919-852C-9FBD4EDC695F}"/>
              </a:ext>
            </a:extLst>
          </p:cNvPr>
          <p:cNvSpPr/>
          <p:nvPr/>
        </p:nvSpPr>
        <p:spPr>
          <a:xfrm>
            <a:off x="333370" y="9005498"/>
            <a:ext cx="6191256"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각 사</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a:t>
            </a:r>
            <a:endParaRPr kumimoji="0" lang="en-US" altLang="ko-KR" sz="800" b="0"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3" name="그룹 2">
            <a:extLst>
              <a:ext uri="{FF2B5EF4-FFF2-40B4-BE49-F238E27FC236}">
                <a16:creationId xmlns:a16="http://schemas.microsoft.com/office/drawing/2014/main" id="{216B8F0C-94CE-600D-5D44-724449135440}"/>
              </a:ext>
            </a:extLst>
          </p:cNvPr>
          <p:cNvGrpSpPr/>
          <p:nvPr/>
        </p:nvGrpSpPr>
        <p:grpSpPr>
          <a:xfrm>
            <a:off x="4039507" y="483367"/>
            <a:ext cx="2485203" cy="141605"/>
            <a:chOff x="323851" y="483367"/>
            <a:chExt cx="2485203" cy="141605"/>
          </a:xfrm>
        </p:grpSpPr>
        <p:grpSp>
          <p:nvGrpSpPr>
            <p:cNvPr id="16" name="그룹 15">
              <a:extLst>
                <a:ext uri="{FF2B5EF4-FFF2-40B4-BE49-F238E27FC236}">
                  <a16:creationId xmlns:a16="http://schemas.microsoft.com/office/drawing/2014/main" id="{1E8085FB-EBDA-2665-CD89-CDA4FF225920}"/>
                </a:ext>
              </a:extLst>
            </p:cNvPr>
            <p:cNvGrpSpPr/>
            <p:nvPr/>
          </p:nvGrpSpPr>
          <p:grpSpPr>
            <a:xfrm>
              <a:off x="323851" y="483367"/>
              <a:ext cx="622667" cy="141605"/>
              <a:chOff x="1719989" y="637987"/>
              <a:chExt cx="622667" cy="141605"/>
            </a:xfrm>
          </p:grpSpPr>
          <p:sp>
            <p:nvSpPr>
              <p:cNvPr id="28" name="object 25">
                <a:extLst>
                  <a:ext uri="{FF2B5EF4-FFF2-40B4-BE49-F238E27FC236}">
                    <a16:creationId xmlns:a16="http://schemas.microsoft.com/office/drawing/2014/main" id="{CFA04E29-EEF7-27F4-7D37-5C66B1B71AF4}"/>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29" name="object 22">
                <a:extLst>
                  <a:ext uri="{FF2B5EF4-FFF2-40B4-BE49-F238E27FC236}">
                    <a16:creationId xmlns:a16="http://schemas.microsoft.com/office/drawing/2014/main" id="{655F747F-1941-B979-96DA-ECD2FC146057}"/>
                  </a:ext>
                </a:extLst>
              </p:cNvPr>
              <p:cNvSpPr txBox="1"/>
              <p:nvPr/>
            </p:nvSpPr>
            <p:spPr>
              <a:xfrm>
                <a:off x="1719989" y="655409"/>
                <a:ext cx="591275" cy="107722"/>
              </a:xfrm>
              <a:prstGeom prst="rect">
                <a:avLst/>
              </a:prstGeom>
            </p:spPr>
            <p:txBody>
              <a:bodyPr vert="horz" wrap="square" lIns="0" tIns="0" rIns="0" bIns="0" rtlCol="0" anchor="ctr">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Production</a:t>
                </a:r>
                <a:endParaRPr kumimoji="0"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17" name="그룹 16">
              <a:extLst>
                <a:ext uri="{FF2B5EF4-FFF2-40B4-BE49-F238E27FC236}">
                  <a16:creationId xmlns:a16="http://schemas.microsoft.com/office/drawing/2014/main" id="{F813F2C2-B3C1-A064-79AC-23A1FAF55EF3}"/>
                </a:ext>
              </a:extLst>
            </p:cNvPr>
            <p:cNvGrpSpPr/>
            <p:nvPr/>
          </p:nvGrpSpPr>
          <p:grpSpPr>
            <a:xfrm>
              <a:off x="952173" y="483367"/>
              <a:ext cx="1856881" cy="141605"/>
              <a:chOff x="1159698" y="939005"/>
              <a:chExt cx="1856881" cy="141605"/>
            </a:xfrm>
          </p:grpSpPr>
          <p:sp>
            <p:nvSpPr>
              <p:cNvPr id="18" name="object 23">
                <a:extLst>
                  <a:ext uri="{FF2B5EF4-FFF2-40B4-BE49-F238E27FC236}">
                    <a16:creationId xmlns:a16="http://schemas.microsoft.com/office/drawing/2014/main" id="{9D7AD552-08E8-62F4-A96A-3ECF8DF5B43C}"/>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19" name="object 25">
                <a:extLst>
                  <a:ext uri="{FF2B5EF4-FFF2-40B4-BE49-F238E27FC236}">
                    <a16:creationId xmlns:a16="http://schemas.microsoft.com/office/drawing/2014/main" id="{29F0DD2D-EC24-05C6-12FA-532CBD26AEB7}"/>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24" name="object 26">
                <a:extLst>
                  <a:ext uri="{FF2B5EF4-FFF2-40B4-BE49-F238E27FC236}">
                    <a16:creationId xmlns:a16="http://schemas.microsoft.com/office/drawing/2014/main" id="{4DE62868-0F68-D2AB-7A93-85CBEA7F5B87}"/>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25" name="object 22">
                <a:extLst>
                  <a:ext uri="{FF2B5EF4-FFF2-40B4-BE49-F238E27FC236}">
                    <a16:creationId xmlns:a16="http://schemas.microsoft.com/office/drawing/2014/main" id="{109BF822-628A-9069-090B-9CF2A57B3384}"/>
                  </a:ext>
                </a:extLst>
              </p:cNvPr>
              <p:cNvSpPr txBox="1"/>
              <p:nvPr/>
            </p:nvSpPr>
            <p:spPr>
              <a:xfrm>
                <a:off x="1162154" y="956427"/>
                <a:ext cx="591275" cy="107722"/>
              </a:xfrm>
              <a:prstGeom prst="rect">
                <a:avLst/>
              </a:prstGeom>
            </p:spPr>
            <p:txBody>
              <a:bodyPr vert="horz" wrap="square" lIns="0" tIns="0" rIns="0" bIns="0" rtlCol="0" anchor="ctr">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Supply Chain</a:t>
                </a:r>
                <a:endParaRPr kumimoji="0"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6" name="object 22">
                <a:extLst>
                  <a:ext uri="{FF2B5EF4-FFF2-40B4-BE49-F238E27FC236}">
                    <a16:creationId xmlns:a16="http://schemas.microsoft.com/office/drawing/2014/main" id="{712369DC-4192-B515-A2C5-2F87ACBE8983}"/>
                  </a:ext>
                </a:extLst>
              </p:cNvPr>
              <p:cNvSpPr txBox="1"/>
              <p:nvPr/>
            </p:nvSpPr>
            <p:spPr>
              <a:xfrm>
                <a:off x="1775114" y="956427"/>
                <a:ext cx="591275" cy="107722"/>
              </a:xfrm>
              <a:prstGeom prst="rect">
                <a:avLst/>
              </a:prstGeom>
            </p:spPr>
            <p:txBody>
              <a:bodyPr vert="horz" wrap="square" lIns="0" tIns="0" rIns="0" bIns="0" rtlCol="0" anchor="ctr">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700" b="1" i="0" u="none" strike="noStrike" kern="1200" cap="none" spc="0" normalizeH="0" baseline="0" noProof="0" dirty="0">
                    <a:ln>
                      <a:solidFill>
                        <a:srgbClr val="1E49E2">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Sell &amp; Relate</a:t>
                </a:r>
                <a:endParaRPr kumimoji="0" sz="700" b="1" i="0" u="none" strike="noStrike" kern="1200" cap="none" spc="0" normalizeH="0" baseline="0" noProof="0" dirty="0">
                  <a:ln>
                    <a:solidFill>
                      <a:srgbClr val="1E49E2">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7" name="object 22">
                <a:extLst>
                  <a:ext uri="{FF2B5EF4-FFF2-40B4-BE49-F238E27FC236}">
                    <a16:creationId xmlns:a16="http://schemas.microsoft.com/office/drawing/2014/main" id="{D538F5C2-3AE8-85B4-6409-DB4C974D85D6}"/>
                  </a:ext>
                </a:extLst>
              </p:cNvPr>
              <p:cNvSpPr txBox="1"/>
              <p:nvPr/>
            </p:nvSpPr>
            <p:spPr>
              <a:xfrm>
                <a:off x="2388075" y="956427"/>
                <a:ext cx="591275" cy="107722"/>
              </a:xfrm>
              <a:prstGeom prst="rect">
                <a:avLst/>
              </a:prstGeom>
            </p:spPr>
            <p:txBody>
              <a:bodyPr vert="horz" wrap="square" lIns="0" tIns="0" rIns="0" bIns="0" rtlCol="0" anchor="ctr">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Lifestyle</a:t>
                </a:r>
                <a:endParaRPr kumimoji="0"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grpSp>
      </p:grpSp>
      <p:graphicFrame>
        <p:nvGraphicFramePr>
          <p:cNvPr id="65" name="표 64">
            <a:extLst>
              <a:ext uri="{FF2B5EF4-FFF2-40B4-BE49-F238E27FC236}">
                <a16:creationId xmlns:a16="http://schemas.microsoft.com/office/drawing/2014/main" id="{1FA43938-C0A7-B3F5-31A5-728DD08FF704}"/>
              </a:ext>
            </a:extLst>
          </p:cNvPr>
          <p:cNvGraphicFramePr>
            <a:graphicFrameLocks noGrp="1"/>
          </p:cNvGraphicFramePr>
          <p:nvPr>
            <p:extLst>
              <p:ext uri="{D42A27DB-BD31-4B8C-83A1-F6EECF244321}">
                <p14:modId xmlns:p14="http://schemas.microsoft.com/office/powerpoint/2010/main" val="1076044876"/>
              </p:ext>
            </p:extLst>
          </p:nvPr>
        </p:nvGraphicFramePr>
        <p:xfrm>
          <a:off x="333370" y="6306441"/>
          <a:ext cx="6191256" cy="2683198"/>
        </p:xfrm>
        <a:graphic>
          <a:graphicData uri="http://schemas.openxmlformats.org/drawingml/2006/table">
            <a:tbl>
              <a:tblPr>
                <a:tableStyleId>{5C22544A-7EE6-4342-B048-85BDC9FD1C3A}</a:tableStyleId>
              </a:tblPr>
              <a:tblGrid>
                <a:gridCol w="366881">
                  <a:extLst>
                    <a:ext uri="{9D8B030D-6E8A-4147-A177-3AD203B41FA5}">
                      <a16:colId xmlns:a16="http://schemas.microsoft.com/office/drawing/2014/main" val="2401360573"/>
                    </a:ext>
                  </a:extLst>
                </a:gridCol>
                <a:gridCol w="782193">
                  <a:extLst>
                    <a:ext uri="{9D8B030D-6E8A-4147-A177-3AD203B41FA5}">
                      <a16:colId xmlns:a16="http://schemas.microsoft.com/office/drawing/2014/main" val="2998040011"/>
                    </a:ext>
                  </a:extLst>
                </a:gridCol>
                <a:gridCol w="5042182">
                  <a:extLst>
                    <a:ext uri="{9D8B030D-6E8A-4147-A177-3AD203B41FA5}">
                      <a16:colId xmlns:a16="http://schemas.microsoft.com/office/drawing/2014/main" val="1247423464"/>
                    </a:ext>
                  </a:extLst>
                </a:gridCol>
              </a:tblGrid>
              <a:tr h="210793">
                <a:tc>
                  <a:txBody>
                    <a:bodyPr/>
                    <a:lstStyle/>
                    <a:p>
                      <a:pPr marL="0" lvl="0" indent="0" algn="ctr" latinLnBrk="0">
                        <a:spcAft>
                          <a:spcPts val="0"/>
                        </a:spcAft>
                        <a:buSzPts val="1200"/>
                        <a:buFont typeface="Arial" panose="020B0604020202020204" pitchFamily="34" charset="0"/>
                        <a:buNone/>
                      </a:pPr>
                      <a:r>
                        <a:rPr lang="ko-KR" altLang="en-US" sz="900" b="1"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섹터</a:t>
                      </a:r>
                    </a:p>
                  </a:txBody>
                  <a:tcPr marL="18000" marR="18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AADEEC"/>
                    </a:solidFill>
                  </a:tcPr>
                </a:tc>
                <a:tc>
                  <a:txBody>
                    <a:bodyPr/>
                    <a:lstStyle/>
                    <a:p>
                      <a:pPr marL="0" lvl="0" indent="0" algn="ctr" defTabSz="495285" rtl="0" eaLnBrk="1" latinLnBrk="0" hangingPunct="1">
                        <a:lnSpc>
                          <a:spcPct val="100000"/>
                        </a:lnSpc>
                        <a:spcAft>
                          <a:spcPts val="0"/>
                        </a:spcAft>
                        <a:buSzPts val="1200"/>
                        <a:buFont typeface="Arial" panose="020B0604020202020204" pitchFamily="34" charset="0"/>
                        <a:buNone/>
                      </a:pPr>
                      <a:r>
                        <a:rPr lang="ko-KR" altLang="en-US" sz="900" b="1"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기업명</a:t>
                      </a:r>
                      <a:endParaRPr lang="en-US" altLang="ko-KR" sz="900" b="1"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18000" marR="18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AADEEC"/>
                    </a:solidFill>
                  </a:tcPr>
                </a:tc>
                <a:tc>
                  <a:txBody>
                    <a:bodyPr/>
                    <a:lstStyle/>
                    <a:p>
                      <a:pPr marL="0" lvl="0" indent="0" algn="ctr" defTabSz="495285" rtl="0" eaLnBrk="1" latinLnBrk="0" hangingPunct="1">
                        <a:lnSpc>
                          <a:spcPct val="100000"/>
                        </a:lnSpc>
                        <a:spcAft>
                          <a:spcPts val="0"/>
                        </a:spcAft>
                        <a:buSzPts val="1200"/>
                        <a:buFont typeface="Arial" panose="020B0604020202020204" pitchFamily="34" charset="0"/>
                        <a:buNone/>
                      </a:pPr>
                      <a:r>
                        <a:rPr lang="ko-KR" altLang="en-US" sz="900" b="1"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내용</a:t>
                      </a:r>
                      <a:endParaRPr lang="en-US" altLang="ko-KR" sz="900" b="1"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18000" marR="18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AADEEC"/>
                    </a:solidFill>
                  </a:tcPr>
                </a:tc>
                <a:extLst>
                  <a:ext uri="{0D108BD9-81ED-4DB2-BD59-A6C34878D82A}">
                    <a16:rowId xmlns:a16="http://schemas.microsoft.com/office/drawing/2014/main" val="3314658553"/>
                  </a:ext>
                </a:extLst>
              </a:tr>
              <a:tr h="504000">
                <a:tc>
                  <a:txBody>
                    <a:bodyPr/>
                    <a:lstStyle/>
                    <a:p>
                      <a:pPr marL="0" marR="0" lvl="0" indent="0" algn="ctr" defTabSz="495285" rtl="0" eaLnBrk="1" fontAlgn="auto" latinLnBrk="0" hangingPunct="0">
                        <a:lnSpc>
                          <a:spcPct val="110000"/>
                        </a:lnSpc>
                        <a:spcBef>
                          <a:spcPts val="0"/>
                        </a:spcBef>
                        <a:spcAft>
                          <a:spcPts val="0"/>
                        </a:spcAft>
                        <a:buClrTx/>
                        <a:buSzPts val="1200"/>
                        <a:buFont typeface="Arial" panose="020B0604020202020204" pitchFamily="34" charset="0"/>
                        <a:buNone/>
                        <a:tabLst/>
                        <a:defRPr/>
                      </a:pP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식품</a:t>
                      </a:r>
                      <a:endPar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18000" marR="18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0">
                        <a:lnSpc>
                          <a:spcPct val="103000"/>
                        </a:lnSpc>
                        <a:spcBef>
                          <a:spcPts val="100"/>
                        </a:spcBef>
                        <a:spcAft>
                          <a:spcPts val="100"/>
                        </a:spcAft>
                        <a:buClrTx/>
                        <a:buSzPct val="110000"/>
                        <a:buFontTx/>
                        <a:buNone/>
                        <a:tabLst/>
                        <a:defRPr/>
                      </a:pPr>
                      <a:r>
                        <a:rPr lang="en-US" altLang="ko-KR" sz="900" b="1"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Pringles</a:t>
                      </a:r>
                    </a:p>
                  </a:txBody>
                  <a:tcPr marL="18000" marR="18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lvl="0" indent="-92075" algn="l" defTabSz="914400" rtl="0" eaLnBrk="1" fontAlgn="auto" latinLnBrk="0" hangingPunct="0">
                        <a:lnSpc>
                          <a:spcPct val="103000"/>
                        </a:lnSpc>
                        <a:spcBef>
                          <a:spcPts val="100"/>
                        </a:spcBef>
                        <a:spcAft>
                          <a:spcPts val="100"/>
                        </a:spcAft>
                        <a:buClrTx/>
                        <a:buSzPct val="110000"/>
                        <a:buFont typeface="Arial" panose="020B0604020202020204" pitchFamily="34" charset="0"/>
                        <a:buChar char="•"/>
                        <a:tabLst/>
                        <a:defRPr/>
                      </a:pP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감자칩 브랜드로 잘 알려진 미국의 프링글스</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(Pringles)</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는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’21</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NFT </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플랫폼 라리블</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(Rarible)</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을 통해 가상화폐로만 구매 가능한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NFT </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아트를 선보임</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단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50</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개 한정판으로 제작된 해당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NFT</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는 과자 캔 가격에 해당하는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0.0013ETH(</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약 </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달러</a:t>
                      </a:r>
                      <a:r>
                        <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로 입찰가를 시작했으나 단 며칠만에 수백배 상승하는 성과 달성</a:t>
                      </a:r>
                      <a:endPar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54000" marR="54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44304781"/>
                  </a:ext>
                </a:extLst>
              </a:tr>
              <a:tr h="252000">
                <a:tc>
                  <a:txBody>
                    <a:bodyPr/>
                    <a:lstStyle/>
                    <a:p>
                      <a:pPr marL="0" lvl="0" indent="0" algn="ctr" latinLnBrk="0" hangingPunct="0">
                        <a:lnSpc>
                          <a:spcPct val="110000"/>
                        </a:lnSpc>
                        <a:spcAft>
                          <a:spcPts val="0"/>
                        </a:spcAft>
                        <a:buSzPts val="1200"/>
                        <a:buFont typeface="Arial" panose="020B0604020202020204" pitchFamily="34" charset="0"/>
                        <a:buNone/>
                      </a:pP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외식</a:t>
                      </a:r>
                      <a:endPar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18000" marR="18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0">
                        <a:lnSpc>
                          <a:spcPct val="103000"/>
                        </a:lnSpc>
                        <a:spcBef>
                          <a:spcPts val="100"/>
                        </a:spcBef>
                        <a:spcAft>
                          <a:spcPts val="100"/>
                        </a:spcAft>
                        <a:buClrTx/>
                        <a:buSzPct val="110000"/>
                        <a:buFontTx/>
                        <a:buNone/>
                        <a:tabLst/>
                        <a:defRPr/>
                      </a:pPr>
                      <a:r>
                        <a:rPr lang="en-US" altLang="ko-KR" sz="900" b="1" i="0" kern="1200" noProof="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Papa John’s</a:t>
                      </a:r>
                    </a:p>
                  </a:txBody>
                  <a:tcPr marL="18000" marR="18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lvl="0" indent="-92075" algn="l" defTabSz="914400" rtl="0" eaLnBrk="1" fontAlgn="auto" latinLnBrk="0" hangingPunct="0">
                        <a:lnSpc>
                          <a:spcPct val="103000"/>
                        </a:lnSpc>
                        <a:spcBef>
                          <a:spcPts val="100"/>
                        </a:spcBef>
                        <a:spcAft>
                          <a:spcPts val="100"/>
                        </a:spcAft>
                        <a:buClrTx/>
                        <a:buSzPct val="110000"/>
                        <a:buFont typeface="Arial" panose="020B0604020202020204" pitchFamily="34" charset="0"/>
                        <a:buChar char="•"/>
                        <a:tabLst/>
                        <a:defRPr/>
                      </a:pP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미국 피자 프랜차이즈 파파존스</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(Papa John’s)</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는 고객들에게 최첨단 경험 제공 및 충성도 확보 목적으로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 푸드 메타버스 플랫폼 원레어</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(OneRare)</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와 파트너십을 체결</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자사 인기메뉴 레시피가 담긴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NFT</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를 메타버스상에 첫 출시</a:t>
                      </a:r>
                      <a:endPar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882431"/>
                  </a:ext>
                </a:extLst>
              </a:tr>
              <a:tr h="252000">
                <a:tc>
                  <a:txBody>
                    <a:bodyPr/>
                    <a:lstStyle/>
                    <a:p>
                      <a:pPr marL="0" lvl="0" indent="0" algn="ctr" latinLnBrk="0" hangingPunct="0">
                        <a:lnSpc>
                          <a:spcPct val="110000"/>
                        </a:lnSpc>
                        <a:spcAft>
                          <a:spcPts val="0"/>
                        </a:spcAft>
                        <a:buSzPts val="1200"/>
                        <a:buFont typeface="Arial" panose="020B0604020202020204" pitchFamily="34" charset="0"/>
                        <a:buNone/>
                      </a:pP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주류</a:t>
                      </a:r>
                      <a:endPar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18000" marR="18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0">
                        <a:lnSpc>
                          <a:spcPct val="103000"/>
                        </a:lnSpc>
                        <a:spcBef>
                          <a:spcPts val="100"/>
                        </a:spcBef>
                        <a:spcAft>
                          <a:spcPts val="100"/>
                        </a:spcAft>
                        <a:buClrTx/>
                        <a:buSzPct val="110000"/>
                        <a:buFontTx/>
                        <a:buNone/>
                        <a:tabLst/>
                        <a:defRPr/>
                      </a:pPr>
                      <a:r>
                        <a:rPr lang="en-US" altLang="ko-KR" sz="900" b="1" i="0" kern="1200" noProof="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Jonnie Walker </a:t>
                      </a:r>
                    </a:p>
                  </a:txBody>
                  <a:tcPr marL="18000" marR="18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lvl="0" indent="-92075" algn="l" defTabSz="914400" rtl="0" eaLnBrk="1" fontAlgn="auto" latinLnBrk="0" hangingPunct="0">
                        <a:lnSpc>
                          <a:spcPct val="103000"/>
                        </a:lnSpc>
                        <a:spcBef>
                          <a:spcPts val="100"/>
                        </a:spcBef>
                        <a:spcAft>
                          <a:spcPts val="100"/>
                        </a:spcAft>
                        <a:buClrTx/>
                        <a:buSzPct val="110000"/>
                        <a:buFont typeface="Arial" panose="020B0604020202020204" pitchFamily="34" charset="0"/>
                        <a:buChar char="•"/>
                        <a:tabLst/>
                        <a:defRPr/>
                      </a:pP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스카치 위스키 브랜드 조니워커</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(Jonnie Walker)</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는 블록바와 함께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 말 독점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NFT</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를 한정판으로 출시하고</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커스터마이징 디자이너 반디더핑크</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(VANDY THE PINK)</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와의 콜라보레이션으로 탄생한 조니워커블루라벨</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(Jonnie Walker Blue Label)</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의 최종 디자인의 결정할 수 있는 투표권 등을 제공</a:t>
                      </a:r>
                      <a:endPar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0886401"/>
                  </a:ext>
                </a:extLst>
              </a:tr>
              <a:tr h="396000">
                <a:tc>
                  <a:txBody>
                    <a:bodyPr/>
                    <a:lstStyle/>
                    <a:p>
                      <a:pPr marL="0" lvl="0" indent="0" algn="ctr" latinLnBrk="0" hangingPunct="0">
                        <a:lnSpc>
                          <a:spcPct val="110000"/>
                        </a:lnSpc>
                        <a:spcAft>
                          <a:spcPts val="0"/>
                        </a:spcAft>
                        <a:buSzPts val="1200"/>
                        <a:buFont typeface="Arial" panose="020B0604020202020204" pitchFamily="34" charset="0"/>
                        <a:buNone/>
                      </a:pP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패션</a:t>
                      </a:r>
                      <a:endPar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18000" marR="18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0">
                        <a:lnSpc>
                          <a:spcPct val="103000"/>
                        </a:lnSpc>
                        <a:spcBef>
                          <a:spcPts val="100"/>
                        </a:spcBef>
                        <a:spcAft>
                          <a:spcPts val="100"/>
                        </a:spcAft>
                        <a:buClrTx/>
                        <a:buSzPct val="110000"/>
                        <a:buFontTx/>
                        <a:buNone/>
                        <a:tabLst/>
                        <a:defRPr/>
                      </a:pPr>
                      <a:r>
                        <a:rPr lang="en-US" altLang="ko-KR" sz="900" b="1" i="0" kern="1200" noProof="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Nike</a:t>
                      </a:r>
                    </a:p>
                  </a:txBody>
                  <a:tcPr marL="18000" marR="18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lvl="0" indent="-92075" algn="l" defTabSz="914400" rtl="0" eaLnBrk="1" fontAlgn="auto" latinLnBrk="0" hangingPunct="0">
                        <a:lnSpc>
                          <a:spcPct val="103000"/>
                        </a:lnSpc>
                        <a:spcBef>
                          <a:spcPts val="100"/>
                        </a:spcBef>
                        <a:spcAft>
                          <a:spcPts val="100"/>
                        </a:spcAft>
                        <a:buClrTx/>
                        <a:buSzPct val="110000"/>
                        <a:buFont typeface="Arial" panose="020B0604020202020204" pitchFamily="34" charset="0"/>
                        <a:buChar char="•"/>
                        <a:tabLst/>
                        <a:defRPr/>
                      </a:pPr>
                      <a:r>
                        <a:rPr kumimoji="0" lang="ko-KR" altLang="en-US"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나이키는 </a:t>
                      </a:r>
                      <a:r>
                        <a:rPr kumimoji="0" lang="en-US" altLang="ko-KR"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’21</a:t>
                      </a:r>
                      <a:r>
                        <a:rPr kumimoji="0" lang="ko-KR" altLang="en-US"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NFT </a:t>
                      </a:r>
                      <a:r>
                        <a:rPr kumimoji="0" lang="ko-KR" altLang="en-US"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스튜디오 아티팩트</a:t>
                      </a:r>
                      <a:r>
                        <a:rPr kumimoji="0" lang="en-US" altLang="ko-KR"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(RTFKT)</a:t>
                      </a:r>
                      <a:r>
                        <a:rPr kumimoji="0" lang="ko-KR" altLang="en-US"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를 인수</a:t>
                      </a:r>
                      <a:r>
                        <a:rPr kumimoji="0" lang="en-US" altLang="ko-KR"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NFT</a:t>
                      </a:r>
                      <a:r>
                        <a:rPr kumimoji="0" lang="ko-KR" altLang="en-US"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사업 확장 의사를 공표한 뒤</a:t>
                      </a:r>
                      <a:r>
                        <a:rPr kumimoji="0" lang="en-US" altLang="ko-KR"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NFT </a:t>
                      </a:r>
                      <a:r>
                        <a:rPr kumimoji="0" lang="ko-KR" altLang="en-US"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스니커즈와 실물 제품과의 연계 작업을 지속 중</a:t>
                      </a:r>
                      <a:r>
                        <a:rPr kumimoji="0" lang="en-US" altLang="ko-KR" sz="900" b="0" i="0" u="none" strike="noStrike" kern="1200" cap="none" spc="0" normalizeH="0" baseline="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 상반기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NFT </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스니커즈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10</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종을 출시에 이어</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NFT </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소유자에게 함께 배송되는 실물 운동화에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NFT</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와 연동 가능한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RTFKT WM CHIP’</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을 부착</a:t>
                      </a:r>
                      <a:endPar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7082111"/>
                  </a:ext>
                </a:extLst>
              </a:tr>
              <a:tr h="493200">
                <a:tc>
                  <a:txBody>
                    <a:bodyPr/>
                    <a:lstStyle/>
                    <a:p>
                      <a:pPr marL="0" lvl="0" indent="0" algn="ctr" latinLnBrk="0" hangingPunct="0">
                        <a:lnSpc>
                          <a:spcPct val="110000"/>
                        </a:lnSpc>
                        <a:spcAft>
                          <a:spcPts val="0"/>
                        </a:spcAft>
                        <a:buSzPts val="1200"/>
                        <a:buFont typeface="Arial" panose="020B0604020202020204" pitchFamily="34" charset="0"/>
                        <a:buNone/>
                      </a:pPr>
                      <a:r>
                        <a:rPr lang="ko-KR" altLang="en-US"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럭셔리</a:t>
                      </a:r>
                      <a:endParaRPr lang="en-US" altLang="ko-KR" sz="900" b="0" i="0" kern="120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18000" marR="18000" marT="36000" marB="360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0">
                        <a:lnSpc>
                          <a:spcPct val="103000"/>
                        </a:lnSpc>
                        <a:spcBef>
                          <a:spcPts val="100"/>
                        </a:spcBef>
                        <a:spcAft>
                          <a:spcPts val="100"/>
                        </a:spcAft>
                        <a:buClrTx/>
                        <a:buSzPct val="110000"/>
                        <a:buFontTx/>
                        <a:buNone/>
                        <a:tabLst/>
                        <a:defRPr/>
                      </a:pPr>
                      <a:r>
                        <a:rPr lang="en-US" altLang="ko-KR" sz="900" b="1" i="0" kern="1200" noProof="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Tiffany</a:t>
                      </a:r>
                      <a:r>
                        <a:rPr lang="ko-KR" altLang="en-US" sz="900" b="1" i="0" kern="1200" noProof="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en-US" altLang="ko-KR" sz="900" b="1" i="0" kern="1200" noProof="0" dirty="0">
                          <a:ln>
                            <a:solidFill>
                              <a:schemeClr val="accent1">
                                <a:lumMod val="60000"/>
                                <a:lumOff val="4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&amp; Co.</a:t>
                      </a:r>
                    </a:p>
                  </a:txBody>
                  <a:tcPr marL="18000" marR="18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lvl="0" indent="-92075" algn="l" defTabSz="914400" rtl="0" eaLnBrk="1" fontAlgn="auto" latinLnBrk="0" hangingPunct="0">
                        <a:lnSpc>
                          <a:spcPct val="103000"/>
                        </a:lnSpc>
                        <a:spcBef>
                          <a:spcPts val="100"/>
                        </a:spcBef>
                        <a:spcAft>
                          <a:spcPts val="100"/>
                        </a:spcAft>
                        <a:buClrTx/>
                        <a:buSzPct val="110000"/>
                        <a:buFont typeface="Arial" panose="020B0604020202020204" pitchFamily="34" charset="0"/>
                        <a:buChar char="•"/>
                        <a:tabLst/>
                        <a:defRPr/>
                      </a:pP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티파니앤코</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(Tiffany &amp; Co.)</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는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NFT </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팬던트 제품을 </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250</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개 한정 출시</a:t>
                      </a:r>
                      <a:r>
                        <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자사 브랜드 실물 제품으로 교환 가능한 프로모션을 제시하며 현실 세계와의 융합을 강화</a:t>
                      </a:r>
                      <a:endParaRPr kumimoji="0" lang="en-US" altLang="ko-KR" sz="900" b="0" i="0" u="none" strike="noStrike" kern="1200" cap="none" spc="0" normalizeH="0" baseline="0" noProof="0" dirty="0">
                        <a:ln>
                          <a:solidFill>
                            <a:srgbClr val="1E49E2">
                              <a:lumMod val="60000"/>
                              <a:lumOff val="40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36000" marB="36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40991894"/>
                  </a:ext>
                </a:extLst>
              </a:tr>
            </a:tbl>
          </a:graphicData>
        </a:graphic>
      </p:graphicFrame>
      <p:grpSp>
        <p:nvGrpSpPr>
          <p:cNvPr id="69" name="그룹 68">
            <a:extLst>
              <a:ext uri="{FF2B5EF4-FFF2-40B4-BE49-F238E27FC236}">
                <a16:creationId xmlns:a16="http://schemas.microsoft.com/office/drawing/2014/main" id="{FC58E32A-3489-3326-9C8E-5B371CBA2139}"/>
              </a:ext>
            </a:extLst>
          </p:cNvPr>
          <p:cNvGrpSpPr/>
          <p:nvPr/>
        </p:nvGrpSpPr>
        <p:grpSpPr>
          <a:xfrm>
            <a:off x="162169" y="1291683"/>
            <a:ext cx="1813778" cy="2430919"/>
            <a:chOff x="162169" y="1816262"/>
            <a:chExt cx="1813778" cy="2430919"/>
          </a:xfrm>
        </p:grpSpPr>
        <p:sp>
          <p:nvSpPr>
            <p:cNvPr id="70" name="TextBox 69">
              <a:extLst>
                <a:ext uri="{FF2B5EF4-FFF2-40B4-BE49-F238E27FC236}">
                  <a16:creationId xmlns:a16="http://schemas.microsoft.com/office/drawing/2014/main" id="{40CDEA95-8CE9-FBFC-482F-CDEFBA94F735}"/>
                </a:ext>
              </a:extLst>
            </p:cNvPr>
            <p:cNvSpPr txBox="1"/>
            <p:nvPr/>
          </p:nvSpPr>
          <p:spPr>
            <a:xfrm>
              <a:off x="1399265" y="3635181"/>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71" name="TextBox 70">
              <a:extLst>
                <a:ext uri="{FF2B5EF4-FFF2-40B4-BE49-F238E27FC236}">
                  <a16:creationId xmlns:a16="http://schemas.microsoft.com/office/drawing/2014/main" id="{D793E149-56CB-8E17-BDBD-73225698DC7E}"/>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2" name="TextBox 71">
              <a:extLst>
                <a:ext uri="{FF2B5EF4-FFF2-40B4-BE49-F238E27FC236}">
                  <a16:creationId xmlns:a16="http://schemas.microsoft.com/office/drawing/2014/main" id="{01C3DCD2-ADF5-EFD7-2DDD-812EA99E8CEE}"/>
                </a:ext>
              </a:extLst>
            </p:cNvPr>
            <p:cNvSpPr txBox="1"/>
            <p:nvPr/>
          </p:nvSpPr>
          <p:spPr>
            <a:xfrm>
              <a:off x="405765" y="2248598"/>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cs typeface="+mn-cs"/>
                </a:rPr>
                <a:t>가상 세계가 또 다른 고객 접점으로서 가지는 중요성 확대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cs typeface="+mn-cs"/>
                </a:rPr>
                <a:t>기업들은</a:t>
              </a:r>
              <a:b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cs typeface="+mn-cs"/>
                </a:rPr>
                <a:t>NFT</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cs typeface="+mn-cs"/>
                </a:rPr>
                <a:t>등으로 가상 경험을 강화하며 소비자 몰입감과 만족도를 높이는 데 주력</a:t>
              </a:r>
              <a:endPar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p:txBody>
        </p:sp>
      </p:grpSp>
    </p:spTree>
    <p:extLst>
      <p:ext uri="{BB962C8B-B14F-4D97-AF65-F5344CB8AC3E}">
        <p14:creationId xmlns:p14="http://schemas.microsoft.com/office/powerpoint/2010/main" val="428557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712E5AE-8E61-F775-63FC-D31C9B8D19D8}"/>
              </a:ext>
            </a:extLst>
          </p:cNvPr>
          <p:cNvSpPr>
            <a:spLocks noChangeArrowheads="1"/>
          </p:cNvSpPr>
          <p:nvPr/>
        </p:nvSpPr>
        <p:spPr bwMode="auto">
          <a:xfrm>
            <a:off x="2097088" y="1243534"/>
            <a:ext cx="4427537" cy="7994129"/>
          </a:xfrm>
          <a:prstGeom prst="rect">
            <a:avLst/>
          </a:prstGeom>
          <a:solidFill>
            <a:schemeClr val="bg1"/>
          </a:solid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많은 패션</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럭셔리 브랜드도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NFT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가 브랜드 아이덴티티를 효과적으로 전달할 수 있다는 수단이라는 데 공감하며</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NFT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제작에 적극 나서고 있다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패션 브랜드의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NFT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는 독보적 디자인과 더불어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오랜 기간 쌓아온 브랜드 가치와 이미지가 녹아 있어 대체 불가능한 작품으로서 인정받는 가치가 높은 편이다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럭셔리 브랜드 중에서는 이탈리아 돌체앤가바나</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(Dolce &amp; Gabbana)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및 티파니앤코</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(Tiffany &amp; Co.)</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 등이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NFT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를 적극 활용 중이다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돌체앤가바나는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2021</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년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NFT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마켓플레이스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UNXD</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와 협업하여 데뷔 컬렉션</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‘콜레치오네 제네시</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(Collezione Genesi)’</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에 모티브를 둔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NFT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를 선보였다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해당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NFT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는 브랜드 고유 역사적 가치가 깃들어 있다는 점에서 높은 가치를 인정받았으며</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출시 후 총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1885.73ETH(</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약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600</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만 달러</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의 낙찰가를 올렸다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LVMH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소유 럭셔리 주얼리 브랜드 티파니앤코</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(Tiffany &amp; Co.)</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는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체인</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(Chain)</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과의 협업을 바탕으로</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2022</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년 자사 브랜드의 실물 팬던트 제품으로 교환 가능한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NFT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팬던트 ‘엔에프티프</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(NFTiff)’</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를 출시했다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개 당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30ETH(</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약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5</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만 달러</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로</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역대 최고가 수준의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NFT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라는 점에서 업계 이목을 끌었다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티파니앤코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NFT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는 약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20</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분 만에 매진됐으며</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1,250</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만 달러의 수익을 거둔 것으로 확인됐다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패션 브랜드 중에서는 나이키의 행보가 두드러지는데</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나이키는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2021</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년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12</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월</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NFT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기반 스튜디오 아티팩트</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(RTFKT)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를 인수하고 본격적으로 실물 제품과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NFT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연계 작업을 지속 중이다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endPar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endParaRPr>
          </a:p>
          <a:p>
            <a:pPr algn="just" defTabSz="520700" eaLnBrk="0" hangingPunct="0">
              <a:lnSpc>
                <a:spcPct val="125000"/>
              </a:lnSpc>
              <a:spcBef>
                <a:spcPts val="600"/>
              </a:spcBef>
              <a:spcAft>
                <a:spcPts val="600"/>
              </a:spcAft>
              <a:defRPr/>
            </a:pP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패션산업에서는 변화하는 트렌드에 속도감 있게 대응할 수 있는 역량이 기업의 핵심 경쟁력으로 지목되기도 한다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패션업계는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NFT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외에도 온라인</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가상 세계에서만 볼 수 있는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AI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패션’으로 신개념 고객 경험을 창출하며 소비자 니즈 변화에 빠른 속도로 대응 중이다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AI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패션은 실물로 존재하지는 않지만</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실제 존재하는 것과 같은 몰입감을 선사하며</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소비 시장에 상당한 센세이션을 불러일으키고 있다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p>
          <a:p>
            <a:pPr algn="just" defTabSz="520700" eaLnBrk="0" hangingPunct="0">
              <a:lnSpc>
                <a:spcPct val="125000"/>
              </a:lnSpc>
              <a:spcBef>
                <a:spcPts val="600"/>
              </a:spcBef>
              <a:spcAft>
                <a:spcPts val="600"/>
              </a:spcAft>
              <a:defRPr/>
            </a:pP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2023</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년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4</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월 미국 뉴욕에서는 세계 최초로 생성형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AI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패션쇼가 개최되며 패션산업의 혁신 속도를 높인 바 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생성형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AI</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는 특정 요구에 따라 이미지</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영상</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음악 등 새로운 콘텐츠를 능동적으로 창조해낼 수 있는 인공지능 기술을 의미하며</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기존 전통 방식으로 이뤄져왔던 디자인부터 패션쇼 개최까지 전 과정에 응용되며 화두를 모았다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AI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패션쇼에서는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디지털 휴먼 모델이 </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AI</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로 디자인된 의류를 입고 나와 런웨이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하는 장면이 연출되었는데</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이는 통상적으로 디자이너가 실제 의류를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제작한 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패션쇼에서 대중에게 공개하는 일련의 절차가 도치되었다는 점에서 특징적인 변화라고 할 수 있다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앞으로 가상 세계와 가상 경험 설계에 집중하는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유통</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소비재 기업은 늘어날 것으로 전망된다</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잘파세대</a:t>
            </a:r>
            <a:r>
              <a:rPr kumimoji="0" lang="en-US" altLang="ko-KR"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(Zalpha, Z</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세대와 알파세대</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에게 가상 세계는 현실 세계를 축소시킨 공간이 아닌</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무한한 가능성이 열려 있는 현실 세계의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확장판</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일 수 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kumimoji="0" lang="ko-KR" altLang="en-US" sz="1050" i="0" u="none" strike="noStrike" kern="1200" cap="none" spc="0" normalizeH="0" baseline="0" noProof="0" dirty="0">
                <a:ln>
                  <a:solidFill>
                    <a:srgbClr val="1E49E2">
                      <a:alpha val="0"/>
                    </a:srgbClr>
                  </a:solidFill>
                </a:ln>
                <a:effectLst/>
                <a:uLnTx/>
                <a:uFillTx/>
                <a:latin typeface="KoPub돋움체 Medium" panose="00000600000000000000" pitchFamily="2" charset="-127"/>
                <a:ea typeface="KoPub돋움체 Medium" panose="00000600000000000000" pitchFamily="2" charset="-127"/>
                <a:cs typeface="+mn-cs"/>
              </a:rPr>
              <a:t>기업들은 잘파세대 소비자 입장</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에서 가상 세계를 바라보고</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현실 세계와 가상 세계를 유기적으로 결합시킬 수 있도록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VX(Virtual Experience,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가상 경험</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설계 전략을 선제적으로 수립해야 한다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가상 세계를 선제적으로 선점하는 기업이 미래 디지털 생태계에서도 영향력을 확대해 나갈 수 있을 것이다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p>
        </p:txBody>
      </p:sp>
      <p:grpSp>
        <p:nvGrpSpPr>
          <p:cNvPr id="5" name="그룹 4">
            <a:extLst>
              <a:ext uri="{FF2B5EF4-FFF2-40B4-BE49-F238E27FC236}">
                <a16:creationId xmlns:a16="http://schemas.microsoft.com/office/drawing/2014/main" id="{F2A95BA3-9107-5338-8D30-9291C8533299}"/>
              </a:ext>
            </a:extLst>
          </p:cNvPr>
          <p:cNvGrpSpPr/>
          <p:nvPr/>
        </p:nvGrpSpPr>
        <p:grpSpPr>
          <a:xfrm>
            <a:off x="323851" y="483367"/>
            <a:ext cx="2485203" cy="141605"/>
            <a:chOff x="323851" y="483367"/>
            <a:chExt cx="2485203" cy="141605"/>
          </a:xfrm>
        </p:grpSpPr>
        <p:grpSp>
          <p:nvGrpSpPr>
            <p:cNvPr id="6" name="그룹 5">
              <a:extLst>
                <a:ext uri="{FF2B5EF4-FFF2-40B4-BE49-F238E27FC236}">
                  <a16:creationId xmlns:a16="http://schemas.microsoft.com/office/drawing/2014/main" id="{19922D67-D57F-AA6F-EACD-94CB50E0DCFA}"/>
                </a:ext>
              </a:extLst>
            </p:cNvPr>
            <p:cNvGrpSpPr/>
            <p:nvPr/>
          </p:nvGrpSpPr>
          <p:grpSpPr>
            <a:xfrm>
              <a:off x="323851" y="483367"/>
              <a:ext cx="622667" cy="141605"/>
              <a:chOff x="1719989" y="637987"/>
              <a:chExt cx="622667" cy="141605"/>
            </a:xfrm>
          </p:grpSpPr>
          <p:sp>
            <p:nvSpPr>
              <p:cNvPr id="14" name="object 25">
                <a:extLst>
                  <a:ext uri="{FF2B5EF4-FFF2-40B4-BE49-F238E27FC236}">
                    <a16:creationId xmlns:a16="http://schemas.microsoft.com/office/drawing/2014/main" id="{65B4F482-8AF7-621E-5E8F-4F25033FAFB2}"/>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15" name="object 22">
                <a:extLst>
                  <a:ext uri="{FF2B5EF4-FFF2-40B4-BE49-F238E27FC236}">
                    <a16:creationId xmlns:a16="http://schemas.microsoft.com/office/drawing/2014/main" id="{EB2DDC39-6031-6BA9-E818-9D8C835B0B5E}"/>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7" name="그룹 6">
              <a:extLst>
                <a:ext uri="{FF2B5EF4-FFF2-40B4-BE49-F238E27FC236}">
                  <a16:creationId xmlns:a16="http://schemas.microsoft.com/office/drawing/2014/main" id="{FFC0F950-75FB-86F6-4AAE-8B4F20431B88}"/>
                </a:ext>
              </a:extLst>
            </p:cNvPr>
            <p:cNvGrpSpPr/>
            <p:nvPr/>
          </p:nvGrpSpPr>
          <p:grpSpPr>
            <a:xfrm>
              <a:off x="952173" y="483367"/>
              <a:ext cx="1856881" cy="141605"/>
              <a:chOff x="1159698" y="939005"/>
              <a:chExt cx="1856881" cy="141605"/>
            </a:xfrm>
          </p:grpSpPr>
          <p:sp>
            <p:nvSpPr>
              <p:cNvPr id="8" name="object 23">
                <a:extLst>
                  <a:ext uri="{FF2B5EF4-FFF2-40B4-BE49-F238E27FC236}">
                    <a16:creationId xmlns:a16="http://schemas.microsoft.com/office/drawing/2014/main" id="{2B71AF19-B097-52F6-FA7B-A6AF6AED7570}"/>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9" name="object 25">
                <a:extLst>
                  <a:ext uri="{FF2B5EF4-FFF2-40B4-BE49-F238E27FC236}">
                    <a16:creationId xmlns:a16="http://schemas.microsoft.com/office/drawing/2014/main" id="{25F804B3-9BC4-AC5D-9FE8-AF79647A17BA}"/>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10" name="object 26">
                <a:extLst>
                  <a:ext uri="{FF2B5EF4-FFF2-40B4-BE49-F238E27FC236}">
                    <a16:creationId xmlns:a16="http://schemas.microsoft.com/office/drawing/2014/main" id="{626A958E-D7D4-BA94-3A50-FCEEE9D469B8}"/>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11" name="object 22">
                <a:extLst>
                  <a:ext uri="{FF2B5EF4-FFF2-40B4-BE49-F238E27FC236}">
                    <a16:creationId xmlns:a16="http://schemas.microsoft.com/office/drawing/2014/main" id="{8AB6C0E6-8203-0C38-A752-B2308965D4A2}"/>
                  </a:ext>
                </a:extLst>
              </p:cNvPr>
              <p:cNvSpPr txBox="1"/>
              <p:nvPr/>
            </p:nvSpPr>
            <p:spPr>
              <a:xfrm>
                <a:off x="116215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12" name="object 22">
                <a:extLst>
                  <a:ext uri="{FF2B5EF4-FFF2-40B4-BE49-F238E27FC236}">
                    <a16:creationId xmlns:a16="http://schemas.microsoft.com/office/drawing/2014/main" id="{416CB8DC-F786-36CA-AA99-F690BB7F8C90}"/>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3" name="object 22">
                <a:extLst>
                  <a:ext uri="{FF2B5EF4-FFF2-40B4-BE49-F238E27FC236}">
                    <a16:creationId xmlns:a16="http://schemas.microsoft.com/office/drawing/2014/main" id="{D8E1AFB3-CB53-970B-3BA7-B8B90BD080AB}"/>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cxnSp>
        <p:nvCxnSpPr>
          <p:cNvPr id="19" name="직선 연결선 18">
            <a:extLst>
              <a:ext uri="{FF2B5EF4-FFF2-40B4-BE49-F238E27FC236}">
                <a16:creationId xmlns:a16="http://schemas.microsoft.com/office/drawing/2014/main" id="{BD0EDD02-25D7-C356-3F30-F73D15E77099}"/>
              </a:ext>
            </a:extLst>
          </p:cNvPr>
          <p:cNvCxnSpPr>
            <a:cxnSpLocks/>
          </p:cNvCxnSpPr>
          <p:nvPr/>
        </p:nvCxnSpPr>
        <p:spPr>
          <a:xfrm>
            <a:off x="1957388" y="1281113"/>
            <a:ext cx="0" cy="7992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3" name="그룹 22">
            <a:extLst>
              <a:ext uri="{FF2B5EF4-FFF2-40B4-BE49-F238E27FC236}">
                <a16:creationId xmlns:a16="http://schemas.microsoft.com/office/drawing/2014/main" id="{E268BCF2-F7E0-0A7D-EDEC-0F9A2519EBDD}"/>
              </a:ext>
            </a:extLst>
          </p:cNvPr>
          <p:cNvGrpSpPr/>
          <p:nvPr/>
        </p:nvGrpSpPr>
        <p:grpSpPr>
          <a:xfrm>
            <a:off x="162169" y="5344957"/>
            <a:ext cx="1742576" cy="2227616"/>
            <a:chOff x="162169" y="1816262"/>
            <a:chExt cx="1742576" cy="2227616"/>
          </a:xfrm>
        </p:grpSpPr>
        <p:sp>
          <p:nvSpPr>
            <p:cNvPr id="24" name="TextBox 23">
              <a:extLst>
                <a:ext uri="{FF2B5EF4-FFF2-40B4-BE49-F238E27FC236}">
                  <a16:creationId xmlns:a16="http://schemas.microsoft.com/office/drawing/2014/main" id="{F30FAF25-EE90-67B7-E882-D7C48D11AE56}"/>
                </a:ext>
              </a:extLst>
            </p:cNvPr>
            <p:cNvSpPr txBox="1"/>
            <p:nvPr/>
          </p:nvSpPr>
          <p:spPr>
            <a:xfrm>
              <a:off x="405765" y="2248598"/>
              <a:ext cx="1498980"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고객 경험</a:t>
              </a:r>
              <a:r>
                <a:rPr lang="en-US" altLang="ko-KR" spc="-20" dirty="0">
                  <a:solidFill>
                    <a:schemeClr val="accent4"/>
                  </a:solidFill>
                </a:rPr>
                <a:t>(CX, Customer Experience)</a:t>
              </a:r>
              <a:r>
                <a:rPr lang="ko-KR" altLang="en-US" spc="-20" dirty="0">
                  <a:solidFill>
                    <a:schemeClr val="accent4"/>
                  </a:solidFill>
                </a:rPr>
                <a:t>을 넘어 가상 경험</a:t>
              </a:r>
              <a:r>
                <a:rPr lang="en-US" altLang="ko-KR" spc="-20" dirty="0">
                  <a:solidFill>
                    <a:schemeClr val="accent4"/>
                  </a:solidFill>
                </a:rPr>
                <a:t>(VX, Virtual Experience) </a:t>
              </a:r>
              <a:r>
                <a:rPr lang="ko-KR" altLang="en-US" spc="-20" dirty="0">
                  <a:solidFill>
                    <a:schemeClr val="accent4"/>
                  </a:solidFill>
                </a:rPr>
                <a:t>설계를 선제적으로 준비할 필요</a:t>
              </a:r>
              <a:endParaRPr lang="en-US" altLang="ko-KR" spc="-20" dirty="0">
                <a:solidFill>
                  <a:schemeClr val="accent4"/>
                </a:solidFill>
              </a:endParaRPr>
            </a:p>
          </p:txBody>
        </p:sp>
        <p:sp>
          <p:nvSpPr>
            <p:cNvPr id="25" name="TextBox 24">
              <a:extLst>
                <a:ext uri="{FF2B5EF4-FFF2-40B4-BE49-F238E27FC236}">
                  <a16:creationId xmlns:a16="http://schemas.microsoft.com/office/drawing/2014/main" id="{14F1EA0A-FB5A-363B-28A1-E8E936B2E8B0}"/>
                </a:ext>
              </a:extLst>
            </p:cNvPr>
            <p:cNvSpPr txBox="1"/>
            <p:nvPr/>
          </p:nvSpPr>
          <p:spPr>
            <a:xfrm>
              <a:off x="1357993" y="3431878"/>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26" name="TextBox 25">
              <a:extLst>
                <a:ext uri="{FF2B5EF4-FFF2-40B4-BE49-F238E27FC236}">
                  <a16:creationId xmlns:a16="http://schemas.microsoft.com/office/drawing/2014/main" id="{257B7B50-3422-10DB-B611-8DCDE6EDF347}"/>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grpSp>
    </p:spTree>
    <p:extLst>
      <p:ext uri="{BB962C8B-B14F-4D97-AF65-F5344CB8AC3E}">
        <p14:creationId xmlns:p14="http://schemas.microsoft.com/office/powerpoint/2010/main" val="563985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6625C493-5EAC-AA10-3720-135E7E32A611}"/>
              </a:ext>
            </a:extLst>
          </p:cNvPr>
          <p:cNvSpPr>
            <a:spLocks noChangeArrowheads="1"/>
          </p:cNvSpPr>
          <p:nvPr/>
        </p:nvSpPr>
        <p:spPr bwMode="auto">
          <a:xfrm>
            <a:off x="524445" y="1431685"/>
            <a:ext cx="2742323" cy="3521315"/>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100" b="1" dirty="0">
                <a:ln>
                  <a:solidFill>
                    <a:srgbClr val="1E49E2">
                      <a:alpha val="0"/>
                    </a:srgbClr>
                  </a:solidFill>
                </a:ln>
                <a:solidFill>
                  <a:schemeClr val="tx2"/>
                </a:solidFill>
                <a:latin typeface="KoPub돋움체 Medium" panose="00000600000000000000" pitchFamily="2" charset="-127"/>
                <a:ea typeface="KoPub돋움체 Medium" panose="00000600000000000000" pitchFamily="2" charset="-127"/>
              </a:rPr>
              <a:t>여전히 진화 중인 미래형 리테일</a:t>
            </a:r>
            <a:r>
              <a:rPr lang="en-US" altLang="ko-KR" sz="1100" b="1" dirty="0">
                <a:ln>
                  <a:solidFill>
                    <a:srgbClr val="1E49E2">
                      <a:alpha val="0"/>
                    </a:srgbClr>
                  </a:solidFill>
                </a:ln>
                <a:solidFill>
                  <a:schemeClr val="tx2"/>
                </a:solidFill>
                <a:latin typeface="KoPub돋움체 Medium" panose="00000600000000000000" pitchFamily="2" charset="-127"/>
                <a:ea typeface="KoPub돋움체 Medium" panose="00000600000000000000" pitchFamily="2" charset="-127"/>
              </a:rPr>
              <a:t>, </a:t>
            </a:r>
            <a:r>
              <a:rPr lang="ko-KR" altLang="en-US" sz="1100" b="1" dirty="0" err="1">
                <a:ln>
                  <a:solidFill>
                    <a:srgbClr val="1E49E2">
                      <a:alpha val="0"/>
                    </a:srgbClr>
                  </a:solidFill>
                </a:ln>
                <a:solidFill>
                  <a:schemeClr val="tx2"/>
                </a:solidFill>
                <a:latin typeface="KoPub돋움체 Medium" panose="00000600000000000000" pitchFamily="2" charset="-127"/>
                <a:ea typeface="KoPub돋움체 Medium" panose="00000600000000000000" pitchFamily="2" charset="-127"/>
              </a:rPr>
              <a:t>무인매장</a:t>
            </a:r>
            <a:endParaRPr lang="en-US" altLang="ko-KR" sz="1100" b="1" dirty="0">
              <a:ln>
                <a:solidFill>
                  <a:srgbClr val="1E49E2">
                    <a:alpha val="0"/>
                  </a:srgbClr>
                </a:solidFill>
              </a:ln>
              <a:solidFill>
                <a:schemeClr val="tx2"/>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아마존이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2016</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미래형 무인 소매점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아마존고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(Amazon Go)’</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를 발표한 지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7</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년이 지난 현재까지도 자율형 매장</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(Automated Stores)</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은 국내외 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소비재업계 초미의 관심사다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더욱이 팬데믹 이후 확산된 비대면 소비 트렌드가 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소비재업계 내 디지털 기술 혁신을 부추기면서 무인화 바람이 지속되고 있는 상황이다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인건비 상승으로 골머리를 앓고 있는 오프라인 리테일의 경우 초소형에서 대규모로 자율형 매장 형태를 멀티 포맷으로 점차 확장하고 있으며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F&amp;B</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와 패션 등 타 섹터에서도 무인화 열기가 뜨겁다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p>
          <a:p>
            <a:pPr algn="di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많은 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 기업은 </a:t>
            </a:r>
            <a:r>
              <a:rPr kumimoji="0" lang="ko-KR" altLang="en-US" sz="1050" b="0" i="0" u="none" strike="noStrike" kern="1200" cap="none" spc="0" normalizeH="0" baseline="0" noProof="0" dirty="0" err="1">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무인매장과</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관련하여</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인력 운영 측면에서나 상품 관리 등 비즈니스 운영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전반에 대한 효율성 제고라는 기대효과를 바라보고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sp>
        <p:nvSpPr>
          <p:cNvPr id="2" name="TextBox 1">
            <a:extLst>
              <a:ext uri="{FF2B5EF4-FFF2-40B4-BE49-F238E27FC236}">
                <a16:creationId xmlns:a16="http://schemas.microsoft.com/office/drawing/2014/main" id="{822736C4-D406-9D02-5ABC-650E87E2C75F}"/>
              </a:ext>
            </a:extLst>
          </p:cNvPr>
          <p:cNvSpPr txBox="1"/>
          <p:nvPr/>
        </p:nvSpPr>
        <p:spPr>
          <a:xfrm>
            <a:off x="524445" y="562103"/>
            <a:ext cx="4136197" cy="521645"/>
          </a:xfrm>
          <a:prstGeom prst="rect">
            <a:avLst/>
          </a:prstGeom>
          <a:noFill/>
        </p:spPr>
        <p:txBody>
          <a:bodyPr wrap="none" lIns="0" tIns="180000" rIns="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[Issue Brief] </a:t>
            </a:r>
            <a:r>
              <a:rPr kumimoji="0" lang="ko-KR" altLang="en-US" sz="1500" b="0" i="0" u="none" strike="noStrike" kern="1200" cap="none" spc="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무인매장</a:t>
            </a:r>
            <a:r>
              <a:rPr kumimoji="0" lang="en-US" altLang="ko-KR" sz="1500" b="0" i="0" u="none" strike="noStrike" kern="1200" cap="none" spc="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 </a:t>
            </a:r>
            <a:r>
              <a:rPr kumimoji="0" lang="ko-KR" altLang="en-US" sz="1500" b="0" i="0" u="none" strike="noStrike" kern="1200" cap="none" spc="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오프라인 리테일의 미래 </a:t>
            </a:r>
            <a:r>
              <a:rPr kumimoji="0" lang="en-US" altLang="ko-KR" sz="1500" b="0" i="0" u="none" strike="noStrike" kern="1200" cap="none" spc="-50" normalizeH="0" baseline="0" noProof="0" dirty="0">
                <a:ln>
                  <a:solidFill>
                    <a:srgbClr val="1E49E2">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(1/2)</a:t>
            </a:r>
            <a:endParaRPr kumimoji="0" lang="ko-KR" altLang="en-US" sz="1500" b="0" i="0" u="none" strike="noStrike" kern="1200" cap="none" spc="-50" normalizeH="0" baseline="0" noProof="0" dirty="0">
              <a:ln>
                <a:solidFill>
                  <a:srgbClr val="1E49E2">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p:txBody>
      </p:sp>
      <p:sp>
        <p:nvSpPr>
          <p:cNvPr id="4" name="Rectangle 5">
            <a:extLst>
              <a:ext uri="{FF2B5EF4-FFF2-40B4-BE49-F238E27FC236}">
                <a16:creationId xmlns:a16="http://schemas.microsoft.com/office/drawing/2014/main" id="{42BA9FA5-1F3B-C76B-7DD2-261DFF6B948F}"/>
              </a:ext>
            </a:extLst>
          </p:cNvPr>
          <p:cNvSpPr>
            <a:spLocks noChangeArrowheads="1"/>
          </p:cNvSpPr>
          <p:nvPr/>
        </p:nvSpPr>
        <p:spPr bwMode="auto">
          <a:xfrm>
            <a:off x="3591233" y="1431685"/>
            <a:ext cx="2742323" cy="3521315"/>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하지만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시간 무인으로 운영되는 완전 자율형 매장은 아직까지 기술적</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비용적 측면에서 뿐만 아니라 개인정보 침해 우려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제한된 판매 품목</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수익성 등 여러가지 해결해야 할 문제가 많다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 같은 이유로 무인화 관련 기술 개발은 빠른 속도로 이어지고는 있지만</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일반 매장과 자율형 매장 구조를 동시에 취하는 하이브리드 무인매장 중심의 상용화 트렌드가 이어질 것으로 예상된다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한편 무인매장 원조격인 아마존고를 통해 살펴본 자율형 매장의 운영 형태는 다음과 같이 정리해볼 수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아마존고 모델하에서는</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해당 기업</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브랜드의 자체 애플리케이션 혹은 신용카드 등으로 고객이 입장하면</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입장과 동시에 매장 내 설치된 카메라 및 센서 등 첨단 기술로 고객 동선이 자동 인식</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추적되고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쇼핑한 물건을 파악해 계산이 자동으로 완료되는 방식으로 운영된다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dist" defTabSz="520700" rtl="0" eaLnBrk="0" fontAlgn="auto" latinLnBrk="0" hangingPunct="0">
              <a:lnSpc>
                <a:spcPct val="125000"/>
              </a:lnSpc>
              <a:spcBef>
                <a:spcPts val="600"/>
              </a:spcBef>
              <a:spcAft>
                <a:spcPts val="600"/>
              </a:spcAft>
              <a:buClrTx/>
              <a:buSzTx/>
              <a:buFontTx/>
              <a:buNone/>
              <a:tabLst/>
              <a:defRPr/>
            </a:pP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p:txBody>
      </p:sp>
      <p:graphicFrame>
        <p:nvGraphicFramePr>
          <p:cNvPr id="5" name="표 4">
            <a:extLst>
              <a:ext uri="{FF2B5EF4-FFF2-40B4-BE49-F238E27FC236}">
                <a16:creationId xmlns:a16="http://schemas.microsoft.com/office/drawing/2014/main" id="{BC1374C1-FBD1-51FB-9FDB-F43FF5854C0A}"/>
              </a:ext>
            </a:extLst>
          </p:cNvPr>
          <p:cNvGraphicFramePr>
            <a:graphicFrameLocks noGrp="1"/>
          </p:cNvGraphicFramePr>
          <p:nvPr>
            <p:extLst>
              <p:ext uri="{D42A27DB-BD31-4B8C-83A1-F6EECF244321}">
                <p14:modId xmlns:p14="http://schemas.microsoft.com/office/powerpoint/2010/main" val="706720391"/>
              </p:ext>
            </p:extLst>
          </p:nvPr>
        </p:nvGraphicFramePr>
        <p:xfrm>
          <a:off x="524445" y="5367612"/>
          <a:ext cx="5809109" cy="3642502"/>
        </p:xfrm>
        <a:graphic>
          <a:graphicData uri="http://schemas.openxmlformats.org/drawingml/2006/table">
            <a:tbl>
              <a:tblPr>
                <a:tableStyleId>{5C22544A-7EE6-4342-B048-85BDC9FD1C3A}</a:tableStyleId>
              </a:tblPr>
              <a:tblGrid>
                <a:gridCol w="654910">
                  <a:extLst>
                    <a:ext uri="{9D8B030D-6E8A-4147-A177-3AD203B41FA5}">
                      <a16:colId xmlns:a16="http://schemas.microsoft.com/office/drawing/2014/main" val="3671714235"/>
                    </a:ext>
                  </a:extLst>
                </a:gridCol>
                <a:gridCol w="5154199">
                  <a:extLst>
                    <a:ext uri="{9D8B030D-6E8A-4147-A177-3AD203B41FA5}">
                      <a16:colId xmlns:a16="http://schemas.microsoft.com/office/drawing/2014/main" val="2998040011"/>
                    </a:ext>
                  </a:extLst>
                </a:gridCol>
              </a:tblGrid>
              <a:tr h="265996">
                <a:tc>
                  <a:txBody>
                    <a:bodyPr/>
                    <a:lstStyle/>
                    <a:p>
                      <a:pPr marL="0" lvl="0" indent="0" algn="ctr" latinLnBrk="0">
                        <a:spcAft>
                          <a:spcPts val="0"/>
                        </a:spcAft>
                        <a:buSzPts val="1200"/>
                        <a:buFont typeface="Arial" panose="020B0604020202020204" pitchFamily="34" charset="0"/>
                        <a:buNone/>
                      </a:pPr>
                      <a:r>
                        <a:rPr lang="ko-KR" altLang="en-US" sz="950" b="1" i="0" kern="1200" dirty="0">
                          <a:ln>
                            <a:solidFill>
                              <a:schemeClr val="accent1">
                                <a:lumMod val="60000"/>
                                <a:lumOff val="40000"/>
                                <a:alpha val="0"/>
                              </a:schemeClr>
                            </a:solidFill>
                          </a:ln>
                          <a:solidFill>
                            <a:schemeClr val="bg1"/>
                          </a:solidFill>
                          <a:latin typeface="KoPub돋움체 Medium" panose="00000600000000000000" pitchFamily="2" charset="-127"/>
                          <a:ea typeface="KoPub돋움체 Medium" panose="00000600000000000000" pitchFamily="2" charset="-127"/>
                          <a:cs typeface="+mn-cs"/>
                        </a:rPr>
                        <a:t>기업명</a:t>
                      </a: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lvl="0" indent="0" algn="ctr" defTabSz="495285" rtl="0" eaLnBrk="1" latinLnBrk="0" hangingPunct="1">
                        <a:lnSpc>
                          <a:spcPct val="100000"/>
                        </a:lnSpc>
                        <a:spcAft>
                          <a:spcPts val="0"/>
                        </a:spcAft>
                        <a:buSzPts val="1200"/>
                        <a:buFont typeface="Arial" panose="020B0604020202020204" pitchFamily="34" charset="0"/>
                        <a:buNone/>
                      </a:pPr>
                      <a:r>
                        <a:rPr lang="ko-KR" altLang="en-US" sz="950" b="1" i="0" kern="1200" dirty="0">
                          <a:ln>
                            <a:solidFill>
                              <a:schemeClr val="accent1">
                                <a:lumMod val="60000"/>
                                <a:lumOff val="40000"/>
                                <a:alpha val="0"/>
                              </a:schemeClr>
                            </a:solidFill>
                          </a:ln>
                          <a:solidFill>
                            <a:schemeClr val="bg1"/>
                          </a:solidFill>
                          <a:latin typeface="KoPub돋움체 Medium" panose="00000600000000000000" pitchFamily="2" charset="-127"/>
                          <a:ea typeface="KoPub돋움체 Medium" panose="00000600000000000000" pitchFamily="2" charset="-127"/>
                          <a:cs typeface="+mn-cs"/>
                        </a:rPr>
                        <a:t>주요 내용</a:t>
                      </a:r>
                      <a:endParaRPr lang="en-US" altLang="ko-KR" sz="950" b="1" i="0" kern="1200" dirty="0">
                        <a:ln>
                          <a:solidFill>
                            <a:schemeClr val="accent1">
                              <a:lumMod val="60000"/>
                              <a:lumOff val="40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314658553"/>
                  </a:ext>
                </a:extLst>
              </a:tr>
              <a:tr h="1020072">
                <a:tc>
                  <a:txBody>
                    <a:bodyPr/>
                    <a:lstStyle/>
                    <a:p>
                      <a:pPr marL="0" lvl="0" indent="0" algn="ctr" latinLnBrk="0" hangingPunct="0">
                        <a:lnSpc>
                          <a:spcPct val="110000"/>
                        </a:lnSpc>
                        <a:spcAft>
                          <a:spcPts val="0"/>
                        </a:spcAft>
                        <a:buSzPts val="1200"/>
                        <a:buFont typeface="Arial" panose="020B0604020202020204" pitchFamily="34" charset="0"/>
                        <a:buNone/>
                      </a:pPr>
                      <a:r>
                        <a:rPr lang="en-US" altLang="ko-KR" sz="900" b="1"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Family Mart</a:t>
                      </a:r>
                    </a:p>
                    <a:p>
                      <a:pPr marL="0" lvl="0" indent="0" algn="ctr" latinLnBrk="0" hangingPunct="0">
                        <a:lnSpc>
                          <a:spcPct val="110000"/>
                        </a:lnSpc>
                        <a:spcAft>
                          <a:spcPts val="0"/>
                        </a:spcAft>
                        <a:buSzPts val="1200"/>
                        <a:buFont typeface="Arial" panose="020B0604020202020204" pitchFamily="34" charset="0"/>
                        <a:buNone/>
                      </a:pP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일본</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a:t>
                      </a: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FEDF5"/>
                    </a:solidFill>
                  </a:tcPr>
                </a:tc>
                <a:tc>
                  <a:txBody>
                    <a:bodyPr/>
                    <a:lstStyle/>
                    <a:p>
                      <a:pPr marL="92075" marR="0" lvl="0" indent="-92075" algn="l" defTabSz="914400" rtl="0" eaLnBrk="1" fontAlgn="auto" latinLnBrk="0" hangingPunct="0">
                        <a:lnSpc>
                          <a:spcPct val="103000"/>
                        </a:lnSpc>
                        <a:spcBef>
                          <a:spcPts val="100"/>
                        </a:spcBef>
                        <a:spcAft>
                          <a:spcPts val="100"/>
                        </a:spcAft>
                        <a:buClrTx/>
                        <a:buSzPct val="110000"/>
                        <a:buFont typeface="Arial" panose="020B0604020202020204" pitchFamily="34" charset="0"/>
                        <a:buChar char="•"/>
                        <a:tabLst/>
                        <a:defRPr/>
                      </a:pP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패밀리마트는 일본 무인기술업체 </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TTG(Touch To Go)</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와 자율형 매장 구축으로 인력 운영 효율을 높임</a:t>
                      </a:r>
                      <a:endPar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endParaRPr>
                    </a:p>
                    <a:p>
                      <a:pPr marL="180975" marR="0" lvl="0" indent="-95250" algn="l" defTabSz="914400" rtl="0" eaLnBrk="1" fontAlgn="auto" latinLnBrk="0" hangingPunct="0">
                        <a:lnSpc>
                          <a:spcPct val="103000"/>
                        </a:lnSpc>
                        <a:spcBef>
                          <a:spcPts val="100"/>
                        </a:spcBef>
                        <a:spcAft>
                          <a:spcPts val="100"/>
                        </a:spcAft>
                        <a:buClrTx/>
                        <a:buSzPct val="110000"/>
                        <a:buFont typeface="KoPub돋움체 Medium" panose="00000600000000000000" pitchFamily="2" charset="-127"/>
                        <a:buChar char="-"/>
                        <a:tabLst/>
                        <a:defRPr/>
                      </a:pPr>
                      <a:r>
                        <a:rPr lang="ko-KR" altLang="en-US"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천장에 부착된 </a:t>
                      </a:r>
                      <a:r>
                        <a:rPr lang="en-US" altLang="ko-KR"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AI </a:t>
                      </a:r>
                      <a:r>
                        <a:rPr lang="ko-KR" altLang="en-US"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카메라와 중량 감지 센서 기능으로 계산 과정의 자동화를 도모</a:t>
                      </a:r>
                      <a:r>
                        <a:rPr lang="en-US" altLang="ko-KR"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 </a:t>
                      </a:r>
                      <a:r>
                        <a:rPr lang="ko-KR" altLang="en-US"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결제가 완료되지 않은 경우 문이 열리지 않도록 설계</a:t>
                      </a:r>
                      <a:r>
                        <a:rPr lang="en-US" altLang="ko-KR"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 </a:t>
                      </a:r>
                      <a:r>
                        <a:rPr lang="ko-KR" altLang="en-US"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한편 애플리케이션 설치 혹은 생체인증 방식이 아닌 교통카드 등 </a:t>
                      </a:r>
                      <a:r>
                        <a:rPr lang="en-US" altLang="ko-KR"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IC</a:t>
                      </a:r>
                      <a:r>
                        <a:rPr lang="ko-KR" altLang="en-US"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카드 기반 결제 방식으로 고객 편의를 제고</a:t>
                      </a:r>
                      <a:endParaRPr lang="en-US" altLang="ko-KR"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0">
                        <a:lnSpc>
                          <a:spcPct val="103000"/>
                        </a:lnSpc>
                        <a:spcBef>
                          <a:spcPts val="100"/>
                        </a:spcBef>
                        <a:spcAft>
                          <a:spcPts val="100"/>
                        </a:spcAft>
                        <a:buClrTx/>
                        <a:buSzPct val="110000"/>
                        <a:buFont typeface="Arial" panose="020B0604020202020204" pitchFamily="34" charset="0"/>
                        <a:buChar char="•"/>
                        <a:tabLst/>
                        <a:defRPr/>
                      </a:pPr>
                      <a:r>
                        <a:rPr kumimoji="0" lang="en-US" altLang="ko-KR"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년부터 </a:t>
                      </a:r>
                      <a:r>
                        <a:rPr kumimoji="0" lang="en-US" altLang="ko-KR"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말까지 무인 결제 매장 </a:t>
                      </a:r>
                      <a:r>
                        <a:rPr kumimoji="0" lang="en-US" altLang="ko-KR"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1,000</a:t>
                      </a:r>
                      <a:r>
                        <a:rPr kumimoji="0" lang="ko-KR" altLang="en-US"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개 점 출점 계획을 제시한 가운데</a:t>
                      </a:r>
                      <a:r>
                        <a:rPr kumimoji="0" lang="en-US" altLang="ko-KR"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주거지역을 비롯 상업시설</a:t>
                      </a:r>
                      <a:r>
                        <a:rPr kumimoji="0" lang="en-US" altLang="ko-KR"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대학교</a:t>
                      </a:r>
                      <a:r>
                        <a:rPr kumimoji="0" lang="en-US" altLang="ko-KR"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고등학교 등으로 출점 지역 범위를 넓혀 매장 수를 적극 늘리고 있음</a:t>
                      </a:r>
                      <a:endParaRPr kumimoji="0" lang="en-US" altLang="ko-KR" sz="90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882431"/>
                  </a:ext>
                </a:extLst>
              </a:tr>
              <a:tr h="844126">
                <a:tc>
                  <a:txBody>
                    <a:bodyPr/>
                    <a:lstStyle/>
                    <a:p>
                      <a:pPr marL="0" lvl="0" indent="0" algn="ctr" defTabSz="495285" rtl="0" eaLnBrk="1" latinLnBrk="0" hangingPunct="0">
                        <a:lnSpc>
                          <a:spcPct val="110000"/>
                        </a:lnSpc>
                        <a:spcAft>
                          <a:spcPts val="0"/>
                        </a:spcAft>
                        <a:buSzPts val="1200"/>
                        <a:buFont typeface="Arial" panose="020B0604020202020204" pitchFamily="34" charset="0"/>
                        <a:buNone/>
                      </a:pPr>
                      <a:r>
                        <a:rPr lang="en-US" altLang="ko-KR" sz="900" b="1"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Casino Group</a:t>
                      </a:r>
                    </a:p>
                    <a:p>
                      <a:pPr marL="0" lvl="0" indent="0" algn="ctr" defTabSz="495285" rtl="0" eaLnBrk="1" latinLnBrk="0" hangingPunct="0">
                        <a:lnSpc>
                          <a:spcPct val="110000"/>
                        </a:lnSpc>
                        <a:spcAft>
                          <a:spcPts val="0"/>
                        </a:spcAft>
                        <a:buSzPts val="1200"/>
                        <a:buFont typeface="Arial" panose="020B0604020202020204" pitchFamily="34" charset="0"/>
                        <a:buNone/>
                      </a:pP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프랑스</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a:t>
                      </a: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FEDF5"/>
                    </a:solidFill>
                  </a:tcPr>
                </a:tc>
                <a:tc>
                  <a:txBody>
                    <a:bodyPr/>
                    <a:lstStyle/>
                    <a:p>
                      <a:pPr marL="92075" marR="0" lvl="0" indent="-92075" algn="l" defTabSz="914400" rtl="0" eaLnBrk="1" fontAlgn="auto" latinLnBrk="0" hangingPunct="0">
                        <a:lnSpc>
                          <a:spcPct val="103000"/>
                        </a:lnSpc>
                        <a:spcBef>
                          <a:spcPts val="100"/>
                        </a:spcBef>
                        <a:spcAft>
                          <a:spcPts val="100"/>
                        </a:spcAft>
                        <a:buClrTx/>
                        <a:buSzPct val="110000"/>
                        <a:buFont typeface="Arial" panose="020B0604020202020204" pitchFamily="34" charset="0"/>
                        <a:buChar char="•"/>
                        <a:tabLst/>
                        <a:defRPr/>
                      </a:pP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프랑스 유통 대기업 카지노그룹</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(Groupe Casino)</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은 하이퍼마켓 및 도심형 슈퍼를 중심으로 전개하는 자회사 모노프릭스</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(Monoprix)</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를 통해 </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’20</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년 초소형 완전 자율형 매장을 구축</a:t>
                      </a:r>
                      <a:endPar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endParaRPr>
                    </a:p>
                    <a:p>
                      <a:pPr marL="180975" marR="0" lvl="0" indent="-95250" algn="l" defTabSz="914400" rtl="0" eaLnBrk="1" fontAlgn="auto" latinLnBrk="0" hangingPunct="0">
                        <a:lnSpc>
                          <a:spcPct val="103000"/>
                        </a:lnSpc>
                        <a:spcBef>
                          <a:spcPts val="100"/>
                        </a:spcBef>
                        <a:spcAft>
                          <a:spcPts val="100"/>
                        </a:spcAft>
                        <a:buClrTx/>
                        <a:buSzPct val="110000"/>
                        <a:buFont typeface="KoPub돋움체 Medium" panose="00000600000000000000" pitchFamily="2" charset="-127"/>
                        <a:buChar char="-"/>
                        <a:tabLst/>
                        <a:defRPr/>
                      </a:pPr>
                      <a:r>
                        <a:rPr lang="ko-KR" altLang="en-US"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이스라엘 기반</a:t>
                      </a:r>
                      <a:r>
                        <a:rPr lang="en-US" altLang="ko-KR"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 </a:t>
                      </a:r>
                      <a:r>
                        <a:rPr lang="ko-KR" altLang="en-US"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셰켈브레인웨이</a:t>
                      </a:r>
                      <a:r>
                        <a:rPr lang="en-US" altLang="ko-KR"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(Shekel Brainweigh)</a:t>
                      </a:r>
                      <a:r>
                        <a:rPr lang="ko-KR" altLang="en-US"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와 함께 </a:t>
                      </a:r>
                      <a:r>
                        <a:rPr lang="en-US" altLang="ko-KR"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18m</a:t>
                      </a:r>
                      <a:r>
                        <a:rPr lang="en-US" altLang="ko-KR" sz="850" b="0" i="0" kern="1200" baseline="300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2 </a:t>
                      </a:r>
                      <a:r>
                        <a:rPr lang="ko-KR" altLang="en-US"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규모의 완전 자율형 매장을 구축</a:t>
                      </a:r>
                      <a:r>
                        <a:rPr lang="en-US" altLang="ko-KR"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a:t>
                      </a:r>
                      <a:r>
                        <a:rPr kumimoji="0" lang="en-US" altLang="ko-KR" sz="850" b="0" i="0" u="none" strike="noStrike" kern="1200" cap="none" spc="0" normalizeH="0" baseline="0" noProof="0" dirty="0">
                          <a:ln>
                            <a:solidFill>
                              <a:srgbClr val="1E49E2">
                                <a:lumMod val="60000"/>
                                <a:lumOff val="40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noProof="0" dirty="0">
                          <a:ln>
                            <a:solidFill>
                              <a:srgbClr val="1E49E2">
                                <a:lumMod val="60000"/>
                                <a:lumOff val="40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고객 개인정보 침해 방지를 위해 매장 내 카메라를 설치하지 않는 대신</a:t>
                      </a:r>
                      <a:r>
                        <a:rPr kumimoji="0" lang="en-US" altLang="ko-KR" sz="850" b="0" i="0" u="none" strike="noStrike" kern="1200" cap="none" spc="0" normalizeH="0" baseline="0" noProof="0" dirty="0">
                          <a:ln>
                            <a:solidFill>
                              <a:srgbClr val="1E49E2">
                                <a:lumMod val="60000"/>
                                <a:lumOff val="40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 1</a:t>
                      </a:r>
                      <a:r>
                        <a:rPr kumimoji="0" lang="ko-KR" altLang="en-US" sz="850" b="0" i="0" u="none" strike="noStrike" kern="1200" cap="none" spc="0" normalizeH="0" baseline="0" noProof="0" dirty="0">
                          <a:ln>
                            <a:solidFill>
                              <a:srgbClr val="1E49E2">
                                <a:lumMod val="60000"/>
                                <a:lumOff val="40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인 이용 방식으로 제한하고</a:t>
                      </a:r>
                      <a:r>
                        <a:rPr kumimoji="0" lang="en-US" altLang="ko-KR" sz="850" b="0" i="0" u="none" strike="noStrike" kern="1200" cap="none" spc="0" normalizeH="0" baseline="0" noProof="0" dirty="0">
                          <a:ln>
                            <a:solidFill>
                              <a:srgbClr val="1E49E2">
                                <a:lumMod val="60000"/>
                                <a:lumOff val="40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noProof="0" dirty="0">
                          <a:ln>
                            <a:solidFill>
                              <a:srgbClr val="1E49E2">
                                <a:lumMod val="60000"/>
                                <a:lumOff val="40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 미세한 제품 무게 차이까지 인식 가능한 </a:t>
                      </a:r>
                      <a:r>
                        <a:rPr kumimoji="0" lang="en-US" altLang="ko-KR" sz="850" b="0" i="0" u="none" strike="noStrike" kern="1200" cap="none" spc="0" normalizeH="0" baseline="0" noProof="0" dirty="0">
                          <a:ln>
                            <a:solidFill>
                              <a:srgbClr val="1E49E2">
                                <a:lumMod val="60000"/>
                                <a:lumOff val="40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850" b="0" i="0" u="none" strike="noStrike" kern="1200" cap="none" spc="0" normalizeH="0" baseline="0" noProof="0" dirty="0">
                          <a:ln>
                            <a:solidFill>
                              <a:srgbClr val="1E49E2">
                                <a:lumMod val="60000"/>
                                <a:lumOff val="40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기반 스마트 선반을 구축하여</a:t>
                      </a:r>
                      <a:r>
                        <a:rPr kumimoji="0" lang="en-US" altLang="ko-KR" sz="850" b="0" i="0" u="none" strike="noStrike" kern="1200" cap="none" spc="0" normalizeH="0" baseline="0" noProof="0" dirty="0">
                          <a:ln>
                            <a:solidFill>
                              <a:srgbClr val="1E49E2">
                                <a:lumMod val="60000"/>
                                <a:lumOff val="40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noProof="0" dirty="0">
                          <a:ln>
                            <a:solidFill>
                              <a:srgbClr val="1E49E2">
                                <a:lumMod val="60000"/>
                                <a:lumOff val="40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비접촉식 쇼핑 경험을 제공</a:t>
                      </a:r>
                      <a:endParaRPr lang="en-US" altLang="ko-KR" sz="85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7082111"/>
                  </a:ext>
                </a:extLst>
              </a:tr>
              <a:tr h="844126">
                <a:tc>
                  <a:txBody>
                    <a:bodyPr/>
                    <a:lstStyle/>
                    <a:p>
                      <a:pPr marL="0" lvl="0" indent="0" algn="ctr" defTabSz="495285" rtl="0" eaLnBrk="1" latinLnBrk="0" hangingPunct="0">
                        <a:lnSpc>
                          <a:spcPct val="110000"/>
                        </a:lnSpc>
                        <a:spcAft>
                          <a:spcPts val="0"/>
                        </a:spcAft>
                        <a:buSzPts val="1200"/>
                        <a:buFont typeface="Arial" panose="020B0604020202020204" pitchFamily="34" charset="0"/>
                        <a:buNone/>
                      </a:pPr>
                      <a:r>
                        <a:rPr lang="en-US" altLang="ko-KR" sz="900" b="1"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Zabka</a:t>
                      </a:r>
                    </a:p>
                    <a:p>
                      <a:pPr marL="0" lvl="0" indent="0" algn="ctr" defTabSz="495285" rtl="0" eaLnBrk="1" latinLnBrk="0" hangingPunct="0">
                        <a:lnSpc>
                          <a:spcPct val="110000"/>
                        </a:lnSpc>
                        <a:spcAft>
                          <a:spcPts val="0"/>
                        </a:spcAft>
                        <a:buSzPts val="1200"/>
                        <a:buFont typeface="Arial" panose="020B0604020202020204" pitchFamily="34" charset="0"/>
                        <a:buNone/>
                      </a:pP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폴란드</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 </a:t>
                      </a: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FEDF5"/>
                    </a:solidFill>
                  </a:tcPr>
                </a:tc>
                <a:tc>
                  <a:txBody>
                    <a:bodyPr/>
                    <a:lstStyle/>
                    <a:p>
                      <a:pPr marL="92075" marR="0" lvl="0" indent="-92075" algn="l" defTabSz="914400" rtl="0" eaLnBrk="1" fontAlgn="auto" latinLnBrk="0" hangingPunct="0">
                        <a:lnSpc>
                          <a:spcPct val="103000"/>
                        </a:lnSpc>
                        <a:spcBef>
                          <a:spcPts val="100"/>
                        </a:spcBef>
                        <a:spcAft>
                          <a:spcPts val="100"/>
                        </a:spcAft>
                        <a:buClrTx/>
                        <a:buSzPct val="110000"/>
                        <a:buFont typeface="Arial" panose="020B0604020202020204" pitchFamily="34" charset="0"/>
                        <a:buChar char="•"/>
                        <a:tabLst/>
                        <a:defRPr/>
                      </a:pP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폴란드의 유통업체 자브카</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(Zabka)</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는 대화형 </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3D </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아바타를 쇼핑 어시스턴트로 둔 최첨단 무인매장을 구축하며 리테일 테크 기업으로 도약</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 '21</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년 </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6</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월 소형 무인매장 </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‘Zabka Nano’</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를 구축한 이후 </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'23</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년 </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1</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월 기준 </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50</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개 이상의 매장을 보유</a:t>
                      </a:r>
                      <a:endPar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endParaRPr>
                    </a:p>
                    <a:p>
                      <a:pPr marL="180975" marR="0" lvl="0" indent="-95250" algn="l" defTabSz="914400" rtl="0" eaLnBrk="1" fontAlgn="auto" latinLnBrk="0" hangingPunct="0">
                        <a:lnSpc>
                          <a:spcPct val="103000"/>
                        </a:lnSpc>
                        <a:spcBef>
                          <a:spcPts val="100"/>
                        </a:spcBef>
                        <a:spcAft>
                          <a:spcPts val="100"/>
                        </a:spcAft>
                        <a:buClrTx/>
                        <a:buSzPct val="110000"/>
                        <a:buFont typeface="KoPub돋움체 Medium" panose="00000600000000000000" pitchFamily="2" charset="-127"/>
                        <a:buChar char="-"/>
                        <a:tabLst/>
                        <a:defRPr/>
                      </a:pPr>
                      <a:r>
                        <a:rPr kumimoji="0" lang="ko-KR" altLang="en-US" sz="85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컴퓨터 비전 </a:t>
                      </a:r>
                      <a:r>
                        <a:rPr kumimoji="0" lang="en-US" altLang="ko-KR" sz="85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85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운영 솔루션 기술을 보유한 미국의 아이파이</a:t>
                      </a:r>
                      <a:r>
                        <a:rPr kumimoji="0" lang="en-US" altLang="ko-KR" sz="85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(AiFi), </a:t>
                      </a:r>
                      <a:r>
                        <a:rPr kumimoji="0" lang="ko-KR" altLang="en-US" sz="85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대화형 </a:t>
                      </a:r>
                      <a:r>
                        <a:rPr kumimoji="0" lang="en-US" altLang="ko-KR" sz="85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3D </a:t>
                      </a:r>
                      <a:r>
                        <a:rPr kumimoji="0" lang="ko-KR" altLang="en-US" sz="85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아바타 생성 기술을 보유한 폴란드의 비르베</a:t>
                      </a:r>
                      <a:r>
                        <a:rPr kumimoji="0" lang="en-US" altLang="ko-KR" sz="85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(Virbe)</a:t>
                      </a:r>
                      <a:r>
                        <a:rPr kumimoji="0" lang="ko-KR" altLang="en-US" sz="85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와 협업 </a:t>
                      </a:r>
                      <a:endParaRPr kumimoji="0" lang="en-US" altLang="ko-KR" sz="850" b="0" i="0" u="none" strike="noStrike" kern="1200" cap="none" spc="0" normalizeH="0" baseline="0" noProof="0" dirty="0">
                        <a:ln>
                          <a:solidFill>
                            <a:srgbClr val="1E49E2">
                              <a:lumMod val="60000"/>
                              <a:lumOff val="40000"/>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3071743"/>
                  </a:ext>
                </a:extLst>
              </a:tr>
              <a:tr h="668182">
                <a:tc>
                  <a:txBody>
                    <a:bodyPr/>
                    <a:lstStyle/>
                    <a:p>
                      <a:pPr marL="0" lvl="0" indent="0" algn="ctr" latinLnBrk="0" hangingPunct="0">
                        <a:lnSpc>
                          <a:spcPct val="110000"/>
                        </a:lnSpc>
                        <a:spcAft>
                          <a:spcPts val="0"/>
                        </a:spcAft>
                        <a:buSzPts val="1200"/>
                        <a:buFont typeface="Arial" panose="020B0604020202020204" pitchFamily="34" charset="0"/>
                        <a:buNone/>
                      </a:pPr>
                      <a:r>
                        <a:rPr lang="en-US" altLang="ko-KR" sz="900" b="1"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Fast Retailing</a:t>
                      </a:r>
                    </a:p>
                    <a:p>
                      <a:pPr marL="0" lvl="0" indent="0" algn="ctr" latinLnBrk="0" hangingPunct="0">
                        <a:lnSpc>
                          <a:spcPct val="110000"/>
                        </a:lnSpc>
                        <a:spcAft>
                          <a:spcPts val="0"/>
                        </a:spcAft>
                        <a:buSzPts val="1200"/>
                        <a:buFont typeface="Arial" panose="020B0604020202020204" pitchFamily="34" charset="0"/>
                        <a:buNone/>
                      </a:pP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일본</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a:t>
                      </a:r>
                    </a:p>
                  </a:txBody>
                  <a:tcPr marL="36000" marR="36000" marT="36000" marB="360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FEDF5"/>
                    </a:solidFill>
                  </a:tcPr>
                </a:tc>
                <a:tc>
                  <a:txBody>
                    <a:bodyPr/>
                    <a:lstStyle/>
                    <a:p>
                      <a:pPr marL="92075" marR="0" lvl="0" indent="-92075" algn="l" defTabSz="914400" rtl="0" eaLnBrk="1" fontAlgn="auto" latinLnBrk="0" hangingPunct="0">
                        <a:lnSpc>
                          <a:spcPct val="103000"/>
                        </a:lnSpc>
                        <a:spcBef>
                          <a:spcPts val="100"/>
                        </a:spcBef>
                        <a:spcAft>
                          <a:spcPts val="100"/>
                        </a:spcAft>
                        <a:buClrTx/>
                        <a:buSzPct val="110000"/>
                        <a:buFont typeface="Arial" panose="020B0604020202020204" pitchFamily="34" charset="0"/>
                        <a:buChar char="•"/>
                        <a:tabLst/>
                        <a:defRPr/>
                      </a:pP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일본 패스트리테일링</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(Fast Retailing)</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의</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 </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대표 브랜드 유니클로</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(Uniqlo)</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는 옷에 </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RFID </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기술을 적용한 태그를 부착해 계산대 바코드에 옷이 든 장바구니를 대기만 하면 자동으로 총액을 산출하는 혁신적 셀프 계산 시스템을 공개</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 '22</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년 기준 유니클로 매장이 있는 </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25</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개 국 중 </a:t>
                      </a:r>
                      <a:r>
                        <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14</a:t>
                      </a:r>
                      <a:r>
                        <a:rPr lang="ko-KR" altLang="en-US"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rPr>
                        <a:t>개 국에 셀프 계산 시스템 기반 매장을 구축</a:t>
                      </a:r>
                      <a:endParaRPr lang="en-US" altLang="ko-KR" sz="900" b="0" i="0" kern="1200" dirty="0">
                        <a:ln>
                          <a:solidFill>
                            <a:schemeClr val="accent1">
                              <a:lumMod val="60000"/>
                              <a:lumOff val="40000"/>
                              <a:alpha val="0"/>
                            </a:schemeClr>
                          </a:solidFill>
                        </a:ln>
                        <a:solidFill>
                          <a:schemeClr val="tx1"/>
                        </a:solidFill>
                        <a:latin typeface="KoPub돋움체 Medium" panose="00000600000000000000" pitchFamily="2" charset="-127"/>
                        <a:ea typeface="KoPub돋움체 Medium" panose="00000600000000000000" pitchFamily="2"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0991894"/>
                  </a:ext>
                </a:extLst>
              </a:tr>
            </a:tbl>
          </a:graphicData>
        </a:graphic>
      </p:graphicFrame>
      <p:sp>
        <p:nvSpPr>
          <p:cNvPr id="8" name="TextBox 7">
            <a:extLst>
              <a:ext uri="{FF2B5EF4-FFF2-40B4-BE49-F238E27FC236}">
                <a16:creationId xmlns:a16="http://schemas.microsoft.com/office/drawing/2014/main" id="{19EE107E-79FE-13D4-8E8A-3F3B4E268C57}"/>
              </a:ext>
            </a:extLst>
          </p:cNvPr>
          <p:cNvSpPr txBox="1"/>
          <p:nvPr/>
        </p:nvSpPr>
        <p:spPr>
          <a:xfrm>
            <a:off x="524445" y="4873627"/>
            <a:ext cx="4721331"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주요 기업의 무인매장 구축 현황 </a:t>
            </a:r>
            <a:r>
              <a:rPr kumimoji="0" lang="en-US" altLang="ko-KR" sz="11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9" name="직사각형 8">
            <a:extLst>
              <a:ext uri="{FF2B5EF4-FFF2-40B4-BE49-F238E27FC236}">
                <a16:creationId xmlns:a16="http://schemas.microsoft.com/office/drawing/2014/main" id="{C6673896-3C4E-4818-850A-BAF43DA73604}"/>
              </a:ext>
            </a:extLst>
          </p:cNvPr>
          <p:cNvSpPr/>
          <p:nvPr/>
        </p:nvSpPr>
        <p:spPr>
          <a:xfrm>
            <a:off x="524446" y="9017248"/>
            <a:ext cx="3590932"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각 사</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경제연구원</a:t>
            </a:r>
          </a:p>
        </p:txBody>
      </p:sp>
    </p:spTree>
    <p:extLst>
      <p:ext uri="{BB962C8B-B14F-4D97-AF65-F5344CB8AC3E}">
        <p14:creationId xmlns:p14="http://schemas.microsoft.com/office/powerpoint/2010/main" val="3688282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2736C4-D406-9D02-5ABC-650E87E2C75F}"/>
              </a:ext>
            </a:extLst>
          </p:cNvPr>
          <p:cNvSpPr txBox="1"/>
          <p:nvPr/>
        </p:nvSpPr>
        <p:spPr>
          <a:xfrm>
            <a:off x="524445" y="562103"/>
            <a:ext cx="4136197" cy="521645"/>
          </a:xfrm>
          <a:prstGeom prst="rect">
            <a:avLst/>
          </a:prstGeom>
          <a:noFill/>
        </p:spPr>
        <p:txBody>
          <a:bodyPr wrap="none" lIns="0" tIns="180000" rIns="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[Issue Brief] </a:t>
            </a:r>
            <a:r>
              <a:rPr kumimoji="0" lang="ko-KR" altLang="en-US" sz="1500" b="0" i="0" u="none" strike="noStrike" kern="1200" cap="none" spc="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무인매장</a:t>
            </a:r>
            <a:r>
              <a:rPr kumimoji="0" lang="en-US" altLang="ko-KR" sz="1500" b="0" i="0" u="none" strike="noStrike" kern="1200" cap="none" spc="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 </a:t>
            </a:r>
            <a:r>
              <a:rPr kumimoji="0" lang="ko-KR" altLang="en-US" sz="1500" b="0" i="0" u="none" strike="noStrike" kern="1200" cap="none" spc="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오프라인 리테일의 미래 </a:t>
            </a:r>
            <a:r>
              <a:rPr kumimoji="0" lang="en-US" altLang="ko-KR" sz="1500" b="0" i="0" u="none" strike="noStrike" kern="1200" cap="none" spc="-50" normalizeH="0" baseline="0" noProof="0" dirty="0">
                <a:ln>
                  <a:solidFill>
                    <a:srgbClr val="1E49E2">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(2/2)</a:t>
            </a:r>
            <a:endParaRPr kumimoji="0" lang="ko-KR" altLang="en-US" sz="1500" b="0" i="0" u="none" strike="noStrike" kern="1200" cap="none" spc="-50" normalizeH="0" baseline="0" noProof="0" dirty="0">
              <a:ln>
                <a:solidFill>
                  <a:srgbClr val="1E49E2">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p:txBody>
      </p:sp>
      <p:sp>
        <p:nvSpPr>
          <p:cNvPr id="6" name="직사각형 5">
            <a:extLst>
              <a:ext uri="{FF2B5EF4-FFF2-40B4-BE49-F238E27FC236}">
                <a16:creationId xmlns:a16="http://schemas.microsoft.com/office/drawing/2014/main" id="{66672D5A-32FE-FE2D-CFE5-A834FA3E71C6}"/>
              </a:ext>
            </a:extLst>
          </p:cNvPr>
          <p:cNvSpPr/>
          <p:nvPr/>
        </p:nvSpPr>
        <p:spPr>
          <a:xfrm>
            <a:off x="524445" y="6539619"/>
            <a:ext cx="5809109" cy="2630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108000" rIns="144000" bIns="108000"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참고</a:t>
            </a:r>
            <a:r>
              <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아마존고</a:t>
            </a:r>
            <a:r>
              <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(Amazon Go)</a:t>
            </a:r>
            <a:r>
              <a:rPr kumimoji="0" lang="ko-KR" altLang="en-US"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는 지금</a:t>
            </a:r>
            <a:endPar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300"/>
              </a:spcBef>
              <a:spcAft>
                <a:spcPts val="300"/>
              </a:spcAft>
              <a:buClrTx/>
              <a:buSzTx/>
              <a:buFontTx/>
              <a:buNone/>
              <a:tabLst/>
              <a:defRPr/>
            </a:pP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그렇다면 무인매장의 원조격인 아마존고의 현황은 어떨까</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미래형 혁신 매장으로서 기대감을 받던 아마존고는 아마존이 </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2023</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월</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긴축 경영의 일환으로 돌연 폐점을 발표함에 따라 론칭한지 </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5</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만에 정리 수순을 밟고 있다</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표면적인 정리 이유로는 수익성을 내세우고 있으나</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일각에서는 기술을 보여주는 데만 급급했다는 점을 이유로 들고 있다</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p>
          <a:p>
            <a:pPr marL="0" marR="0" lvl="0" indent="0" algn="just" defTabSz="520700" rtl="0" eaLnBrk="0" fontAlgn="auto" latinLnBrk="0" hangingPunct="0">
              <a:lnSpc>
                <a:spcPct val="125000"/>
              </a:lnSpc>
              <a:spcBef>
                <a:spcPts val="300"/>
              </a:spcBef>
              <a:spcAft>
                <a:spcPts val="300"/>
              </a:spcAft>
              <a:buClrTx/>
              <a:buSzTx/>
              <a:buFontTx/>
              <a:buNone/>
              <a:tabLst/>
              <a:defRPr/>
            </a:pP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한편 무인매장 사업에서 과감히 정리하는 듯했던</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아마존은 아마존고의 핵심 기술로 꼽혀온 </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JWO(Just Walk Out,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저스트워크아웃</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기술의 </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B2B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사업화로 새로운 부가가치를 창출하는 데 집중하고 있다</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아마존고의 차세대 결제 기술을 필요로 하는 유통 기업을 대상으로 이들의 디지털 시프트</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(Digital Shifts)</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를 도우려는 전략인 셈이다</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테스코</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(Tesco),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알디</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(Aldi),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스타벅스</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달라스러브필드공항 등 식료품 전문점</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커피전문점뿐만 아니라 공항 등 기술 판매처를 다각도로 모색하며 새로운 수익원을 확보하고 있다</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이를 통해 미뤄볼 때</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아마존고는 자사 핵심 기술을 보여주기 위한 테스트베드</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(Test-bed)</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로 활용하기 위한 일종의 수단이었을 뿐</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결국 무인화 기술을 바탕으로 더 큰 수익원을 확보하려는 것이 아마존이 의도했던 전략이었을 지도 모른다</a:t>
            </a:r>
            <a:r>
              <a:rPr kumimoji="0" lang="en-US" altLang="ko-KR" sz="9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p>
        </p:txBody>
      </p:sp>
      <p:sp>
        <p:nvSpPr>
          <p:cNvPr id="4" name="Rectangle 5">
            <a:extLst>
              <a:ext uri="{FF2B5EF4-FFF2-40B4-BE49-F238E27FC236}">
                <a16:creationId xmlns:a16="http://schemas.microsoft.com/office/drawing/2014/main" id="{42BA9FA5-1F3B-C76B-7DD2-261DFF6B948F}"/>
              </a:ext>
            </a:extLst>
          </p:cNvPr>
          <p:cNvSpPr>
            <a:spLocks noChangeArrowheads="1"/>
          </p:cNvSpPr>
          <p:nvPr/>
        </p:nvSpPr>
        <p:spPr bwMode="auto">
          <a:xfrm>
            <a:off x="3591233" y="1431685"/>
            <a:ext cx="2742323" cy="5002178"/>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스마트 피팅룸과 무인 계산대를 접목한 매장을 내세우고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유니클로가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2019</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년 선보인 결제 방식을 보면</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소비자가 장바구니를 무인 계산대에 갖다 대면 제품을 일일이 꺼내지 않고도 장바구니 안에 든 품목 전체를 자동 인식해 품목 개수</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명칭</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총 결제액 등을 빠르게 산출해주는 것으로</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RFID</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와 같은 단순 기술로도 실용적인 고객 경험을 제공 중이라는 평가이다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외식업계는 로봇이 주도하는 무인 레스토랑에 주목한다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중국 유통공룡으로 불리는 알리바바는 자회사 허마셴셩</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(Freshippo)</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을 통해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2018</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년 로봇허</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(Robot.He)</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레스토랑을 개점</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접객</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조리 기능을 수행 가능한 로봇을 배치시키며 로봇 레스토랑을 실현했다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허마셴셩은 이후 로봇을 통해 고객 데이터를 확보</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데이터를 기반으로 레스토랑 시스템을 고도화시켜 나가고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한국에서도 무인매장이 급격히 늘고 있지만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무인매장 구축에는 적지 않은 투자비용이 들기도 하고 도난</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식자재 품질 관리 미흡 등 다양한 문제가 제기되는 만큼 신중한 접근이 필요하다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무인매장 운영을 원활히 이끌 기술 경쟁력 확보도 중요하기는 하나</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기업은 무엇보다도 ①고객을 비대면으로 접객하는 데 필요한 차별적 요소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②</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무인매장에 대한 소비자 접근성을 저해하는 요소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③</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개인정보 보호에 관한 안전성을 강화할 요소 등을 함께 고려해야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p:txBody>
      </p:sp>
      <p:sp>
        <p:nvSpPr>
          <p:cNvPr id="7" name="Rectangle 5">
            <a:extLst>
              <a:ext uri="{FF2B5EF4-FFF2-40B4-BE49-F238E27FC236}">
                <a16:creationId xmlns:a16="http://schemas.microsoft.com/office/drawing/2014/main" id="{6625C493-5EAC-AA10-3720-135E7E32A611}"/>
              </a:ext>
            </a:extLst>
          </p:cNvPr>
          <p:cNvSpPr>
            <a:spLocks noChangeArrowheads="1"/>
          </p:cNvSpPr>
          <p:nvPr/>
        </p:nvSpPr>
        <p:spPr bwMode="auto">
          <a:xfrm>
            <a:off x="524445" y="1431685"/>
            <a:ext cx="2742323" cy="5002178"/>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100" b="1" dirty="0">
                <a:ln>
                  <a:solidFill>
                    <a:srgbClr val="1E49E2">
                      <a:alpha val="0"/>
                    </a:srgbClr>
                  </a:solidFill>
                </a:ln>
                <a:solidFill>
                  <a:srgbClr val="00338D"/>
                </a:solidFill>
                <a:latin typeface="KoPub돋움체 Medium" panose="00000600000000000000" pitchFamily="2" charset="-127"/>
                <a:ea typeface="KoPub돋움체 Medium" panose="00000600000000000000" pitchFamily="2" charset="-127"/>
              </a:rPr>
              <a:t>글로벌 유통업계 무인매장 전개 현황</a:t>
            </a:r>
            <a:endParaRPr lang="en-US" altLang="ko-KR" sz="1100" b="1" dirty="0">
              <a:ln>
                <a:solidFill>
                  <a:srgbClr val="1E49E2">
                    <a:alpha val="0"/>
                  </a:srgbClr>
                </a:solidFill>
              </a:ln>
              <a:solidFill>
                <a:srgbClr val="00338D"/>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유통업계에서는 아마존고 방식을 차용하고 있는 기업도 상당수 보이지만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아마존고 모델에서 소비자가 느꼈던 불편한 요소에 집중하고 변화시키는 기업도 관찰된다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기존 아마존고 방식에서는 소비자가 매장에 입장하기 전 해당 업체 애플리케이션을 다운로드 받아야하는 경우가 다수였는데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 같은 절차가 다소 번거로워 무인매장에 대한 접근성을 저해할 수 있다고 보았기 때문이다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아울러 무인으로 운영되는 매장 특성상 제품에 대한 궁금증 등을 해결하지 못하는 경우도 더러 발생한다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이에 폴란드의 자브카</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(Zabka)</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와 일본 패밀리마트 등은 고객 편의성</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보안을 강화하기 위한 측면에 집중하며 기술적 변화를 꾀하고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100" b="1" dirty="0">
                <a:ln>
                  <a:solidFill>
                    <a:srgbClr val="1E49E2">
                      <a:alpha val="0"/>
                    </a:srgbClr>
                  </a:solidFill>
                </a:ln>
                <a:solidFill>
                  <a:srgbClr val="00338D"/>
                </a:solidFill>
                <a:latin typeface="KoPub돋움체 Medium" panose="00000600000000000000" pitchFamily="2" charset="-127"/>
                <a:ea typeface="KoPub돋움체 Medium" panose="00000600000000000000" pitchFamily="2" charset="-127"/>
              </a:rPr>
              <a:t>소비재업계로 번진 무인화 바람</a:t>
            </a:r>
            <a:endParaRPr lang="en-US" altLang="ko-KR" sz="1100" b="1" dirty="0">
              <a:ln>
                <a:solidFill>
                  <a:srgbClr val="1E49E2">
                    <a:alpha val="0"/>
                  </a:srgbClr>
                </a:solidFill>
              </a:ln>
              <a:solidFill>
                <a:srgbClr val="00338D"/>
              </a:solidFill>
              <a:latin typeface="KoPub돋움체 Medium" panose="00000600000000000000" pitchFamily="2" charset="-127"/>
              <a:ea typeface="KoPub돋움체 Medium" panose="00000600000000000000" pitchFamily="2" charset="-127"/>
            </a:endParaRPr>
          </a:p>
          <a:p>
            <a:pPr marR="0" lvl="0" indent="0" algn="just" defTabSz="520700" eaLnBrk="0" fontAlgn="auto" hangingPunct="0">
              <a:lnSpc>
                <a:spcPct val="125000"/>
              </a:lnSpc>
              <a:spcBef>
                <a:spcPts val="600"/>
              </a:spcBef>
              <a:spcAft>
                <a:spcPts val="500"/>
              </a:spcAft>
              <a:buClrTx/>
              <a:buSzTx/>
              <a:buFontTx/>
              <a:buNone/>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아마존고가 불러 일으킨 무인매장 돌풍은 타 소비재업계에도 영향을 미치고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패션업계에서는 고물가로 각종 운영비 부담이 늘어나자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IT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기술을 융합한 스마트 매장 전환을 서두르고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marR="0" lvl="0" indent="0" algn="just" defTabSz="520700" eaLnBrk="0" fontAlgn="auto" hangingPunct="0">
              <a:lnSpc>
                <a:spcPct val="125000"/>
              </a:lnSpc>
              <a:spcBef>
                <a:spcPts val="5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유니클로</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(Uniqlo)</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는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RFID(</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무선주파수인식시스템</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무인 계산대를</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패스트패션의 대표주자 자라</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(Zara)</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는</a:t>
            </a: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p:txBody>
      </p:sp>
      <p:grpSp>
        <p:nvGrpSpPr>
          <p:cNvPr id="10" name="그룹 9">
            <a:extLst>
              <a:ext uri="{FF2B5EF4-FFF2-40B4-BE49-F238E27FC236}">
                <a16:creationId xmlns:a16="http://schemas.microsoft.com/office/drawing/2014/main" id="{1C20A75D-2BA6-98D5-3DE8-B81B1A7D2DDE}"/>
              </a:ext>
            </a:extLst>
          </p:cNvPr>
          <p:cNvGrpSpPr/>
          <p:nvPr/>
        </p:nvGrpSpPr>
        <p:grpSpPr>
          <a:xfrm>
            <a:off x="524445" y="6554482"/>
            <a:ext cx="5823192" cy="2615610"/>
            <a:chOff x="524445" y="6539619"/>
            <a:chExt cx="5809109" cy="2615610"/>
          </a:xfrm>
        </p:grpSpPr>
        <p:cxnSp>
          <p:nvCxnSpPr>
            <p:cNvPr id="5" name="직선 연결선 4">
              <a:extLst>
                <a:ext uri="{FF2B5EF4-FFF2-40B4-BE49-F238E27FC236}">
                  <a16:creationId xmlns:a16="http://schemas.microsoft.com/office/drawing/2014/main" id="{4BA04799-64AA-F669-70BD-E83E1B1B35EC}"/>
                </a:ext>
              </a:extLst>
            </p:cNvPr>
            <p:cNvCxnSpPr>
              <a:cxnSpLocks/>
            </p:cNvCxnSpPr>
            <p:nvPr/>
          </p:nvCxnSpPr>
          <p:spPr>
            <a:xfrm>
              <a:off x="524445" y="6539619"/>
              <a:ext cx="5809109" cy="0"/>
            </a:xfrm>
            <a:prstGeom prst="line">
              <a:avLst/>
            </a:prstGeom>
            <a:ln w="1905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cxnSp>
          <p:nvCxnSpPr>
            <p:cNvPr id="9" name="직선 연결선 8">
              <a:extLst>
                <a:ext uri="{FF2B5EF4-FFF2-40B4-BE49-F238E27FC236}">
                  <a16:creationId xmlns:a16="http://schemas.microsoft.com/office/drawing/2014/main" id="{CBD5995D-4193-2BDC-0889-0FC1A9BD6572}"/>
                </a:ext>
              </a:extLst>
            </p:cNvPr>
            <p:cNvCxnSpPr>
              <a:cxnSpLocks/>
            </p:cNvCxnSpPr>
            <p:nvPr/>
          </p:nvCxnSpPr>
          <p:spPr>
            <a:xfrm>
              <a:off x="524445" y="9155229"/>
              <a:ext cx="5809109" cy="0"/>
            </a:xfrm>
            <a:prstGeom prst="line">
              <a:avLst/>
            </a:prstGeom>
            <a:ln w="1905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922408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E45965A8-6E51-8733-3F84-F2908C20C662}"/>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라이프스타일</a:t>
            </a:r>
            <a:r>
              <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소비자 일상으로 스며드는 디지털 기술</a:t>
            </a:r>
          </a:p>
          <a:p>
            <a:pPr algn="just" defTabSz="520700" eaLnBrk="0" hangingPunct="0">
              <a:lnSpc>
                <a:spcPct val="125000"/>
              </a:lnSpc>
              <a:spcBef>
                <a:spcPts val="600"/>
              </a:spcBef>
              <a:spcAft>
                <a:spcPts val="600"/>
              </a:spcAft>
              <a:defRPr/>
            </a:pP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300"/>
              </a:spcBef>
              <a:spcAft>
                <a:spcPts val="600"/>
              </a:spcAft>
              <a:defRPr/>
            </a:pP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300"/>
              </a:spcBef>
              <a:spcAft>
                <a:spcPts val="600"/>
              </a:spcAft>
              <a:defRPr/>
            </a:pP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최근 디지털 기술은 소비자 일상 속 마이크로한 영역 곳곳으로 스며들고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앞으로 우리의 삶에서 데이터와 기술이 차지할 비중은 점차 확대될 것으로 예상된다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 기존 제조부터 판매 및 고객 서비스 등에 이르는 본원적 활동 영역에 그치지 않고 라이프스타일</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라이프케어 분야로 디지털 생태계를 넓히려는 시도에 나서야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이를 위해 소비자 라이프스타일에 관한 데이터 통찰력이 필요하며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소비자 생애주기에 걸쳐 중장기 비즈니스로 발전시키며 성장 모멘텀을 확보해 나갈 수 있을 것이다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 소비자에 대한 높은 이해도를 바탕으로 경쟁력 확보가 가능한 주</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住</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영역을 공략할 수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특히 웰니스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(Wellness)</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에 대한 수요와 맞물려 소비자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시장의 성장세가 이어지고 있는 만큼</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기업들은</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슬립테크</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(SleepTech),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펨테크</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(FemTech),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스마트홈</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등 소비자의 건강한 삶을 위해 라이프스타일 분야를 비즈니스 관점으로 보려는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기업의 노력이 요구된다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(1)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슬립테크</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가 여는 맞춤 수면 시대</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algn="just" defTabSz="515938"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하루 평균 수면 시간은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8</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시간으로</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인간은 평생동안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3</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분의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1</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을 잠자는 데 사용한다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그만큼 양질의 수면이 건강한 신체와 정신을 유지하는 데 핵심 역할을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그러나 오늘날 수많은 현대인이 ‘불면증’이라는 고질적 고민을 안고 있는 것으로 나타난다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잠 못 드는 현대인이 급증함에 따라 이에 과학적 메커니즘을 접목해 수면 질환을 탐구하고 해결하려는 분위기가 고조되는 추세다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수면 시장은 ‘슬립테크</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(Sleep Tech)’</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라는 새로운 시장으로 거듭남과 동시에 차세대 분야로 떠올랐다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슬립테크는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IT(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정보기술</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와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IoT,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빅데이터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머신러닝 등으로 수면 상태를 분석해 불면증</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코골이</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수면 무호흡증</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기면증 등 각종 수면장애 극복을 돕는 기술을 일컫는다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dist" defTabSz="515938"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전 세계적으로 수면장애를 겪는 사람들은 무수히 많지만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아직까지 제대로 된</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치료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관리를 받는 사람들은 일부에 불과해 관련 업계에서는 수면 시장이 가진 성장 잠재력은 보이는 것보다 훨씬 클 것으로 내다보고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즉</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수면에 대한 일상적 케어를 필요로 하는 소비자가 더 증가할 것으로 전망되면서 소비재 기업이 슬립테크 분야에 진출해 생태계를 확장해야 할 필요성이 커졌다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이미 슬립테크 생태계 안에서</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p:txBody>
      </p:sp>
      <p:grpSp>
        <p:nvGrpSpPr>
          <p:cNvPr id="19" name="그룹 18">
            <a:extLst>
              <a:ext uri="{FF2B5EF4-FFF2-40B4-BE49-F238E27FC236}">
                <a16:creationId xmlns:a16="http://schemas.microsoft.com/office/drawing/2014/main" id="{357095D0-0C79-D5B2-5603-0E476408BBCA}"/>
              </a:ext>
            </a:extLst>
          </p:cNvPr>
          <p:cNvGrpSpPr/>
          <p:nvPr/>
        </p:nvGrpSpPr>
        <p:grpSpPr>
          <a:xfrm>
            <a:off x="4039507" y="495661"/>
            <a:ext cx="2485203" cy="143825"/>
            <a:chOff x="323851" y="481147"/>
            <a:chExt cx="2485203" cy="143825"/>
          </a:xfrm>
        </p:grpSpPr>
        <p:grpSp>
          <p:nvGrpSpPr>
            <p:cNvPr id="6" name="그룹 5">
              <a:extLst>
                <a:ext uri="{FF2B5EF4-FFF2-40B4-BE49-F238E27FC236}">
                  <a16:creationId xmlns:a16="http://schemas.microsoft.com/office/drawing/2014/main" id="{8D9D8CE8-C78E-5317-9A58-5D01DF8C80A0}"/>
                </a:ext>
              </a:extLst>
            </p:cNvPr>
            <p:cNvGrpSpPr/>
            <p:nvPr/>
          </p:nvGrpSpPr>
          <p:grpSpPr>
            <a:xfrm>
              <a:off x="323851" y="481147"/>
              <a:ext cx="622667" cy="141605"/>
              <a:chOff x="1719989" y="635767"/>
              <a:chExt cx="622667" cy="141605"/>
            </a:xfrm>
          </p:grpSpPr>
          <p:sp>
            <p:nvSpPr>
              <p:cNvPr id="14" name="object 25">
                <a:extLst>
                  <a:ext uri="{FF2B5EF4-FFF2-40B4-BE49-F238E27FC236}">
                    <a16:creationId xmlns:a16="http://schemas.microsoft.com/office/drawing/2014/main" id="{9F032481-4A22-8601-4EB0-73566BD5970B}"/>
                  </a:ext>
                </a:extLst>
              </p:cNvPr>
              <p:cNvSpPr/>
              <p:nvPr/>
            </p:nvSpPr>
            <p:spPr>
              <a:xfrm>
                <a:off x="1723372" y="63576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15" name="object 22">
                <a:extLst>
                  <a:ext uri="{FF2B5EF4-FFF2-40B4-BE49-F238E27FC236}">
                    <a16:creationId xmlns:a16="http://schemas.microsoft.com/office/drawing/2014/main" id="{50986A41-4B66-BF30-67B8-BAE53CAB5421}"/>
                  </a:ext>
                </a:extLst>
              </p:cNvPr>
              <p:cNvSpPr txBox="1"/>
              <p:nvPr/>
            </p:nvSpPr>
            <p:spPr>
              <a:xfrm>
                <a:off x="1719989" y="64794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7" name="그룹 6">
              <a:extLst>
                <a:ext uri="{FF2B5EF4-FFF2-40B4-BE49-F238E27FC236}">
                  <a16:creationId xmlns:a16="http://schemas.microsoft.com/office/drawing/2014/main" id="{014C5010-00EB-9847-5AE1-4897BF9E58D8}"/>
                </a:ext>
              </a:extLst>
            </p:cNvPr>
            <p:cNvGrpSpPr/>
            <p:nvPr/>
          </p:nvGrpSpPr>
          <p:grpSpPr>
            <a:xfrm>
              <a:off x="952173" y="483367"/>
              <a:ext cx="1856881" cy="141605"/>
              <a:chOff x="1159698" y="939005"/>
              <a:chExt cx="1856881" cy="141605"/>
            </a:xfrm>
          </p:grpSpPr>
          <p:sp>
            <p:nvSpPr>
              <p:cNvPr id="8" name="object 23">
                <a:extLst>
                  <a:ext uri="{FF2B5EF4-FFF2-40B4-BE49-F238E27FC236}">
                    <a16:creationId xmlns:a16="http://schemas.microsoft.com/office/drawing/2014/main" id="{C21A25B8-9C27-B9CF-031C-EF8D12B519CD}"/>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9" name="object 25">
                <a:extLst>
                  <a:ext uri="{FF2B5EF4-FFF2-40B4-BE49-F238E27FC236}">
                    <a16:creationId xmlns:a16="http://schemas.microsoft.com/office/drawing/2014/main" id="{F1B41FA7-7E6C-6E37-2BE4-097E411F33A7}"/>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10" name="object 26">
                <a:extLst>
                  <a:ext uri="{FF2B5EF4-FFF2-40B4-BE49-F238E27FC236}">
                    <a16:creationId xmlns:a16="http://schemas.microsoft.com/office/drawing/2014/main" id="{53213137-7CCE-350A-0F41-2BF4B3E80BDB}"/>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11" name="object 22">
                <a:extLst>
                  <a:ext uri="{FF2B5EF4-FFF2-40B4-BE49-F238E27FC236}">
                    <a16:creationId xmlns:a16="http://schemas.microsoft.com/office/drawing/2014/main" id="{07AA8448-1D1D-2897-F5B5-D15A64830F62}"/>
                  </a:ext>
                </a:extLst>
              </p:cNvPr>
              <p:cNvSpPr txBox="1"/>
              <p:nvPr/>
            </p:nvSpPr>
            <p:spPr>
              <a:xfrm>
                <a:off x="1162154"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12" name="object 22">
                <a:extLst>
                  <a:ext uri="{FF2B5EF4-FFF2-40B4-BE49-F238E27FC236}">
                    <a16:creationId xmlns:a16="http://schemas.microsoft.com/office/drawing/2014/main" id="{291DC703-7032-2B7F-6A86-6AD044CE2181}"/>
                  </a:ext>
                </a:extLst>
              </p:cNvPr>
              <p:cNvSpPr txBox="1"/>
              <p:nvPr/>
            </p:nvSpPr>
            <p:spPr>
              <a:xfrm>
                <a:off x="1775114"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13" name="object 22">
                <a:extLst>
                  <a:ext uri="{FF2B5EF4-FFF2-40B4-BE49-F238E27FC236}">
                    <a16:creationId xmlns:a16="http://schemas.microsoft.com/office/drawing/2014/main" id="{A526B73D-F8BD-AA44-ADF7-A4E05111FE33}"/>
                  </a:ext>
                </a:extLst>
              </p:cNvPr>
              <p:cNvSpPr txBox="1"/>
              <p:nvPr/>
            </p:nvSpPr>
            <p:spPr>
              <a:xfrm>
                <a:off x="2388075"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grpSp>
        <p:nvGrpSpPr>
          <p:cNvPr id="3" name="그룹 2">
            <a:extLst>
              <a:ext uri="{FF2B5EF4-FFF2-40B4-BE49-F238E27FC236}">
                <a16:creationId xmlns:a16="http://schemas.microsoft.com/office/drawing/2014/main" id="{BB397D48-79A1-753A-FA9F-0AC10A3D60B1}"/>
              </a:ext>
            </a:extLst>
          </p:cNvPr>
          <p:cNvGrpSpPr/>
          <p:nvPr/>
        </p:nvGrpSpPr>
        <p:grpSpPr>
          <a:xfrm>
            <a:off x="162169" y="3217209"/>
            <a:ext cx="1795219" cy="2370436"/>
            <a:chOff x="162169" y="1816262"/>
            <a:chExt cx="1795219" cy="2370436"/>
          </a:xfrm>
        </p:grpSpPr>
        <p:sp>
          <p:nvSpPr>
            <p:cNvPr id="18" name="TextBox 17">
              <a:extLst>
                <a:ext uri="{FF2B5EF4-FFF2-40B4-BE49-F238E27FC236}">
                  <a16:creationId xmlns:a16="http://schemas.microsoft.com/office/drawing/2014/main" id="{AD4544EB-48BA-AAE9-C2CD-8CE7864B98EE}"/>
                </a:ext>
              </a:extLst>
            </p:cNvPr>
            <p:cNvSpPr txBox="1"/>
            <p:nvPr/>
          </p:nvSpPr>
          <p:spPr>
            <a:xfrm>
              <a:off x="405765" y="2248598"/>
              <a:ext cx="1411923"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유통</a:t>
              </a:r>
              <a:r>
                <a:rPr lang="en-US" altLang="ko-KR" spc="-20" dirty="0">
                  <a:solidFill>
                    <a:schemeClr val="accent4"/>
                  </a:solidFill>
                </a:rPr>
                <a:t>·</a:t>
              </a:r>
              <a:r>
                <a:rPr lang="ko-KR" altLang="en-US" spc="-20" dirty="0">
                  <a:solidFill>
                    <a:schemeClr val="accent4"/>
                  </a:solidFill>
                </a:rPr>
                <a:t>소비재 기업</a:t>
              </a:r>
              <a:r>
                <a:rPr lang="en-US" altLang="ko-KR" spc="-20" dirty="0">
                  <a:solidFill>
                    <a:schemeClr val="accent4"/>
                  </a:solidFill>
                </a:rPr>
                <a:t>,</a:t>
              </a:r>
            </a:p>
            <a:p>
              <a:r>
                <a:rPr lang="ko-KR" altLang="en-US" spc="-20" dirty="0">
                  <a:solidFill>
                    <a:schemeClr val="accent4"/>
                  </a:solidFill>
                </a:rPr>
                <a:t>소비자의 일생을 데이터와 기술로 케어할 수 있는 </a:t>
              </a:r>
              <a:r>
                <a:rPr lang="en-US" altLang="ko-KR" spc="-20" dirty="0">
                  <a:solidFill>
                    <a:schemeClr val="accent4"/>
                  </a:solidFill>
                </a:rPr>
                <a:t>‘</a:t>
              </a:r>
              <a:r>
                <a:rPr lang="ko-KR" altLang="en-US" spc="-20" dirty="0">
                  <a:solidFill>
                    <a:schemeClr val="accent4"/>
                  </a:solidFill>
                </a:rPr>
                <a:t>라이프케어</a:t>
              </a:r>
              <a:r>
                <a:rPr lang="en-US" altLang="ko-KR" spc="-20" dirty="0">
                  <a:solidFill>
                    <a:schemeClr val="accent4"/>
                  </a:solidFill>
                </a:rPr>
                <a:t>’ </a:t>
              </a:r>
              <a:r>
                <a:rPr lang="ko-KR" altLang="en-US" spc="-20" dirty="0">
                  <a:solidFill>
                    <a:schemeClr val="accent4"/>
                  </a:solidFill>
                </a:rPr>
                <a:t>비즈니스 통해 장기 성장 모멘텀 확보 필요</a:t>
              </a:r>
            </a:p>
          </p:txBody>
        </p:sp>
        <p:sp>
          <p:nvSpPr>
            <p:cNvPr id="16" name="TextBox 15">
              <a:extLst>
                <a:ext uri="{FF2B5EF4-FFF2-40B4-BE49-F238E27FC236}">
                  <a16:creationId xmlns:a16="http://schemas.microsoft.com/office/drawing/2014/main" id="{954FAA9C-2E31-5963-BB6B-ED03927E5916}"/>
                </a:ext>
              </a:extLst>
            </p:cNvPr>
            <p:cNvSpPr txBox="1"/>
            <p:nvPr/>
          </p:nvSpPr>
          <p:spPr>
            <a:xfrm>
              <a:off x="1427843" y="3574698"/>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17" name="TextBox 16">
              <a:extLst>
                <a:ext uri="{FF2B5EF4-FFF2-40B4-BE49-F238E27FC236}">
                  <a16:creationId xmlns:a16="http://schemas.microsoft.com/office/drawing/2014/main" id="{CBB89106-BE5C-B99D-BEF7-F398CD4AD032}"/>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grpSp>
      <p:sp>
        <p:nvSpPr>
          <p:cNvPr id="22" name="Rectangle 5">
            <a:extLst>
              <a:ext uri="{FF2B5EF4-FFF2-40B4-BE49-F238E27FC236}">
                <a16:creationId xmlns:a16="http://schemas.microsoft.com/office/drawing/2014/main" id="{8CBC1873-6058-F653-2D58-957CE02284DA}"/>
              </a:ext>
            </a:extLst>
          </p:cNvPr>
          <p:cNvSpPr>
            <a:spLocks noChangeArrowheads="1"/>
          </p:cNvSpPr>
          <p:nvPr/>
        </p:nvSpPr>
        <p:spPr bwMode="auto">
          <a:xfrm>
            <a:off x="2097087" y="1736998"/>
            <a:ext cx="4438750" cy="1347055"/>
          </a:xfrm>
          <a:prstGeom prst="rect">
            <a:avLst/>
          </a:prstGeom>
          <a:solidFill>
            <a:schemeClr val="bg1"/>
          </a:solidFill>
          <a:ln w="12700">
            <a:solidFill>
              <a:schemeClr val="accent1"/>
            </a:solidFill>
            <a:prstDash val="sysDot"/>
            <a:miter lim="800000"/>
            <a:headEnd/>
            <a:tailEnd/>
          </a:ln>
        </p:spPr>
        <p:txBody>
          <a:bodyPr lIns="90000" tIns="46800" rIns="90000" bIns="46800" anchor="ctr"/>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2030</a:t>
            </a:r>
            <a:r>
              <a:rPr kumimoji="0" lang="ko-KR" altLang="en-US"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년 미래 일상은 어떤 모습일까</a:t>
            </a:r>
            <a:r>
              <a:rPr kumimoji="0" lang="en-US" altLang="ko-KR"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드레스룸 내 설치된 가상 피팅용 스마트 거울로 출근 준비 시간을 단축할 수 있을 것이고</a:t>
            </a:r>
            <a:r>
              <a:rPr kumimoji="0" lang="en-US" altLang="ko-KR"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집안 곳곳에 비치된 지능형 보안 카메라와 로봇 청소기</a:t>
            </a:r>
            <a:r>
              <a:rPr kumimoji="0" lang="en-US" altLang="ko-KR"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 AI </a:t>
            </a:r>
            <a:r>
              <a:rPr kumimoji="0" lang="ko-KR" altLang="en-US"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스피커 등은 물건이 다 소진되기도 전에</a:t>
            </a:r>
            <a:r>
              <a:rPr kumimoji="0" lang="en-US" altLang="ko-KR"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소비자 취향에 꼭 맞는 물건을 추천해주고 구매 직전 과정까지 안내해 줄지도 모른다</a:t>
            </a:r>
            <a:r>
              <a:rPr kumimoji="0" lang="en-US" altLang="ko-KR"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아울러 침실에 놓여진 스마트 조명과 스마트 매트리스가 숙면을 유도해줌으로써 지금보다도 어쩌면 건강한 일상생활 유지가 가능할 수 있다</a:t>
            </a:r>
            <a:r>
              <a:rPr kumimoji="0" lang="en-US" altLang="ko-KR" sz="1050" b="0" i="0" u="none" strike="noStrike" kern="1200" cap="none" spc="0" normalizeH="0" baseline="0" noProof="0" dirty="0">
                <a:ln>
                  <a:solidFill>
                    <a:srgbClr val="1E49E2">
                      <a:alpha val="0"/>
                    </a:srgbClr>
                  </a:solidFill>
                </a:ln>
                <a:solidFill>
                  <a:schemeClr val="tx2"/>
                </a:solidFill>
                <a:effectLst/>
                <a:uLnTx/>
                <a:uFillTx/>
                <a:latin typeface="KoPub돋움체 Medium" panose="00000600000000000000" pitchFamily="2" charset="-127"/>
                <a:ea typeface="KoPub돋움체 Medium" panose="00000600000000000000" pitchFamily="2" charset="-127"/>
                <a:cs typeface="+mn-cs"/>
              </a:rPr>
              <a:t>. </a:t>
            </a:r>
          </a:p>
        </p:txBody>
      </p:sp>
      <p:cxnSp>
        <p:nvCxnSpPr>
          <p:cNvPr id="20" name="직선 연결선 19">
            <a:extLst>
              <a:ext uri="{FF2B5EF4-FFF2-40B4-BE49-F238E27FC236}">
                <a16:creationId xmlns:a16="http://schemas.microsoft.com/office/drawing/2014/main" id="{3CE72D4C-7100-DBED-D263-33191CD14836}"/>
              </a:ext>
            </a:extLst>
          </p:cNvPr>
          <p:cNvCxnSpPr>
            <a:cxnSpLocks/>
          </p:cNvCxnSpPr>
          <p:nvPr/>
        </p:nvCxnSpPr>
        <p:spPr>
          <a:xfrm>
            <a:off x="1957388" y="1281113"/>
            <a:ext cx="0" cy="7884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7574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직선 연결선 129">
            <a:extLst>
              <a:ext uri="{FF2B5EF4-FFF2-40B4-BE49-F238E27FC236}">
                <a16:creationId xmlns:a16="http://schemas.microsoft.com/office/drawing/2014/main" id="{462565AD-E1DD-BE31-0997-C3562A196D91}"/>
              </a:ext>
            </a:extLst>
          </p:cNvPr>
          <p:cNvCxnSpPr>
            <a:cxnSpLocks/>
          </p:cNvCxnSpPr>
          <p:nvPr/>
        </p:nvCxnSpPr>
        <p:spPr>
          <a:xfrm>
            <a:off x="1957388" y="1281113"/>
            <a:ext cx="0" cy="4662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13" name="그룹 12">
            <a:extLst>
              <a:ext uri="{FF2B5EF4-FFF2-40B4-BE49-F238E27FC236}">
                <a16:creationId xmlns:a16="http://schemas.microsoft.com/office/drawing/2014/main" id="{415D91C9-A367-BDEB-439D-21AFE3A3A273}"/>
              </a:ext>
            </a:extLst>
          </p:cNvPr>
          <p:cNvGrpSpPr/>
          <p:nvPr/>
        </p:nvGrpSpPr>
        <p:grpSpPr>
          <a:xfrm>
            <a:off x="323851" y="497881"/>
            <a:ext cx="2485203" cy="141605"/>
            <a:chOff x="323851" y="483367"/>
            <a:chExt cx="2485203" cy="141605"/>
          </a:xfrm>
        </p:grpSpPr>
        <p:grpSp>
          <p:nvGrpSpPr>
            <p:cNvPr id="14" name="그룹 13">
              <a:extLst>
                <a:ext uri="{FF2B5EF4-FFF2-40B4-BE49-F238E27FC236}">
                  <a16:creationId xmlns:a16="http://schemas.microsoft.com/office/drawing/2014/main" id="{DB311A16-7BA4-FF05-4E31-8C91217152B5}"/>
                </a:ext>
              </a:extLst>
            </p:cNvPr>
            <p:cNvGrpSpPr/>
            <p:nvPr/>
          </p:nvGrpSpPr>
          <p:grpSpPr>
            <a:xfrm>
              <a:off x="323851" y="483367"/>
              <a:ext cx="622667" cy="141605"/>
              <a:chOff x="1719989" y="637987"/>
              <a:chExt cx="622667" cy="141605"/>
            </a:xfrm>
          </p:grpSpPr>
          <p:sp>
            <p:nvSpPr>
              <p:cNvPr id="22" name="object 25">
                <a:extLst>
                  <a:ext uri="{FF2B5EF4-FFF2-40B4-BE49-F238E27FC236}">
                    <a16:creationId xmlns:a16="http://schemas.microsoft.com/office/drawing/2014/main" id="{3773E55B-83E9-DBBD-0C62-83933230B9A5}"/>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23" name="object 22">
                <a:extLst>
                  <a:ext uri="{FF2B5EF4-FFF2-40B4-BE49-F238E27FC236}">
                    <a16:creationId xmlns:a16="http://schemas.microsoft.com/office/drawing/2014/main" id="{88EE50B4-27AF-45E2-8AD6-2D5FA357446F}"/>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15" name="그룹 14">
              <a:extLst>
                <a:ext uri="{FF2B5EF4-FFF2-40B4-BE49-F238E27FC236}">
                  <a16:creationId xmlns:a16="http://schemas.microsoft.com/office/drawing/2014/main" id="{BE6514E1-841A-949F-BBFC-9CEB5E3A8DCA}"/>
                </a:ext>
              </a:extLst>
            </p:cNvPr>
            <p:cNvGrpSpPr/>
            <p:nvPr/>
          </p:nvGrpSpPr>
          <p:grpSpPr>
            <a:xfrm>
              <a:off x="952173" y="483367"/>
              <a:ext cx="1856881" cy="141605"/>
              <a:chOff x="1159698" y="939005"/>
              <a:chExt cx="1856881" cy="141605"/>
            </a:xfrm>
          </p:grpSpPr>
          <p:sp>
            <p:nvSpPr>
              <p:cNvPr id="16" name="object 23">
                <a:extLst>
                  <a:ext uri="{FF2B5EF4-FFF2-40B4-BE49-F238E27FC236}">
                    <a16:creationId xmlns:a16="http://schemas.microsoft.com/office/drawing/2014/main" id="{CD5E01BF-F94E-E224-BD0B-B3E60C105766}"/>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17" name="object 25">
                <a:extLst>
                  <a:ext uri="{FF2B5EF4-FFF2-40B4-BE49-F238E27FC236}">
                    <a16:creationId xmlns:a16="http://schemas.microsoft.com/office/drawing/2014/main" id="{4EA55E2B-E31C-413E-CDAE-68A07C844BFA}"/>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18" name="object 26">
                <a:extLst>
                  <a:ext uri="{FF2B5EF4-FFF2-40B4-BE49-F238E27FC236}">
                    <a16:creationId xmlns:a16="http://schemas.microsoft.com/office/drawing/2014/main" id="{1333ECE6-8FA9-258D-F66A-6059DE2B1C18}"/>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19" name="object 22">
                <a:extLst>
                  <a:ext uri="{FF2B5EF4-FFF2-40B4-BE49-F238E27FC236}">
                    <a16:creationId xmlns:a16="http://schemas.microsoft.com/office/drawing/2014/main" id="{5451C564-9898-73C7-48B6-AA5F53C87BA1}"/>
                  </a:ext>
                </a:extLst>
              </p:cNvPr>
              <p:cNvSpPr txBox="1"/>
              <p:nvPr/>
            </p:nvSpPr>
            <p:spPr>
              <a:xfrm>
                <a:off x="116215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20" name="object 22">
                <a:extLst>
                  <a:ext uri="{FF2B5EF4-FFF2-40B4-BE49-F238E27FC236}">
                    <a16:creationId xmlns:a16="http://schemas.microsoft.com/office/drawing/2014/main" id="{920CC7D0-DCF2-4F14-D988-9FD90D7B043D}"/>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21" name="object 22">
                <a:extLst>
                  <a:ext uri="{FF2B5EF4-FFF2-40B4-BE49-F238E27FC236}">
                    <a16:creationId xmlns:a16="http://schemas.microsoft.com/office/drawing/2014/main" id="{8F312C2B-4366-2090-40D1-F5AC546EF117}"/>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grpSp>
        <p:nvGrpSpPr>
          <p:cNvPr id="6" name="그룹 5">
            <a:extLst>
              <a:ext uri="{FF2B5EF4-FFF2-40B4-BE49-F238E27FC236}">
                <a16:creationId xmlns:a16="http://schemas.microsoft.com/office/drawing/2014/main" id="{16013892-E25C-E9BA-0F99-9D58F54BEBD6}"/>
              </a:ext>
            </a:extLst>
          </p:cNvPr>
          <p:cNvGrpSpPr/>
          <p:nvPr/>
        </p:nvGrpSpPr>
        <p:grpSpPr>
          <a:xfrm>
            <a:off x="162169" y="1898772"/>
            <a:ext cx="1795219" cy="2370436"/>
            <a:chOff x="162169" y="1816262"/>
            <a:chExt cx="1795219" cy="2370436"/>
          </a:xfrm>
        </p:grpSpPr>
        <p:sp>
          <p:nvSpPr>
            <p:cNvPr id="7" name="TextBox 6">
              <a:extLst>
                <a:ext uri="{FF2B5EF4-FFF2-40B4-BE49-F238E27FC236}">
                  <a16:creationId xmlns:a16="http://schemas.microsoft.com/office/drawing/2014/main" id="{70F05172-E06C-415E-25A2-F2DE5C3FCC97}"/>
                </a:ext>
              </a:extLst>
            </p:cNvPr>
            <p:cNvSpPr txBox="1"/>
            <p:nvPr/>
          </p:nvSpPr>
          <p:spPr>
            <a:xfrm>
              <a:off x="405765" y="2248598"/>
              <a:ext cx="1411923"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잠 못 드는 현대인이</a:t>
              </a:r>
            </a:p>
            <a:p>
              <a:r>
                <a:rPr lang="ko-KR" altLang="en-US" spc="-20" dirty="0">
                  <a:solidFill>
                    <a:schemeClr val="accent4"/>
                  </a:solidFill>
                </a:rPr>
                <a:t>폭발적으로 늘면서</a:t>
              </a:r>
            </a:p>
            <a:p>
              <a:r>
                <a:rPr lang="ko-KR" altLang="en-US" spc="-20" dirty="0">
                  <a:solidFill>
                    <a:schemeClr val="accent4"/>
                  </a:solidFill>
                </a:rPr>
                <a:t>수면 분야가 기업의 새로운 기회로 부상 </a:t>
              </a:r>
              <a:r>
                <a:rPr lang="en-US" altLang="ko-KR" spc="-20" dirty="0">
                  <a:solidFill>
                    <a:schemeClr val="accent4"/>
                  </a:solidFill>
                </a:rPr>
                <a:t>··· AI·</a:t>
              </a:r>
              <a:r>
                <a:rPr lang="ko-KR" altLang="en-US" spc="-20" dirty="0">
                  <a:solidFill>
                    <a:schemeClr val="accent4"/>
                  </a:solidFill>
                </a:rPr>
                <a:t>딥러닝 등이 접목된 슬립테크 시장 성장 전망</a:t>
              </a:r>
            </a:p>
          </p:txBody>
        </p:sp>
        <p:sp>
          <p:nvSpPr>
            <p:cNvPr id="8" name="TextBox 7">
              <a:extLst>
                <a:ext uri="{FF2B5EF4-FFF2-40B4-BE49-F238E27FC236}">
                  <a16:creationId xmlns:a16="http://schemas.microsoft.com/office/drawing/2014/main" id="{C165AFFF-D359-963C-1CF8-BB7813E1669E}"/>
                </a:ext>
              </a:extLst>
            </p:cNvPr>
            <p:cNvSpPr txBox="1"/>
            <p:nvPr/>
          </p:nvSpPr>
          <p:spPr>
            <a:xfrm>
              <a:off x="1427843" y="3574698"/>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9" name="TextBox 8">
              <a:extLst>
                <a:ext uri="{FF2B5EF4-FFF2-40B4-BE49-F238E27FC236}">
                  <a16:creationId xmlns:a16="http://schemas.microsoft.com/office/drawing/2014/main" id="{BAB245CD-E52C-F172-98E3-DB4378EB3182}"/>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grpSp>
      <p:sp>
        <p:nvSpPr>
          <p:cNvPr id="129" name="Rectangle 5">
            <a:extLst>
              <a:ext uri="{FF2B5EF4-FFF2-40B4-BE49-F238E27FC236}">
                <a16:creationId xmlns:a16="http://schemas.microsoft.com/office/drawing/2014/main" id="{5E932A88-3A6F-F5FE-6FA2-2A347C79A5B0}"/>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자사 역할 비중을 차츰 높이며 시장 선점에 나선 국내외 소비재 기업들이 존재한다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이들은 자사가 강점을 내세울 수 있는 수면 분야 하위 카테고리를 찾고</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스타트업과 협력하거나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M&amp;A</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를 통해 각 사의 기술력을 담은 혁신 제품 개발에 매진하는 모습이다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전통적 침구업체는 추적 기술이 내장된 매트리스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베개 등 스마트 수면 보조용품 분야에 집중하고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일본의 침구 제조</a:t>
            </a:r>
            <a:r>
              <a:rPr lang="en-US" altLang="ko-KR" sz="1050" noProof="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기업 니시카와</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(Nishikawa)</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는 파나소닉과 협업하여 스마트 매트리스를 개발했다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니시카와와 파나소닉 간 협업이 의미있는 이유는</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단순 스마트 매트리스를 개발하는 데 그치지 않고</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개인의 수면 상태에 따라 파나소닉의 전자제품이 자동 제어되도록</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매트리스와 전자제품을 연동시킴으로서 수면 데이터 활용을 높이고</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양 사 간 시너지를 극대화했다는 데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한국의 코웨이도 스마트 매트리스 분야에서 신사업 기회를 모색하고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코웨이는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2021</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년 매트리스 제조업체 아이오베드 인수로 매트리스 생산 기술을 내재화하여 수면 시장으로 진출한 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매트리스 연구</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개발</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(R&amp;D)</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을 강화해왔다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2022</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년에는 개인별 수면 자세 및 체형에 따라 매트리스 경도를 조절할 수 있는 제품을 론칭에 성공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슬립테크 시장에서 입지를 다지고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algn="di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화장품과 패션업계에서도 슬립테크 스타트업과 협업을 전개 중이다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신제품을 개발하거나 웰니스 분야로의 사업 확장을 통해 고객 기반을 유지하기 위함이다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한국 아모레퍼시픽은 국내 스타트업 에이슬립</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(Asleep)</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과의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MOU</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를 체결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뷰티테크와 슬립테크 간 융합으로 차별화된 경쟁력을 확보하고자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에이슬립은 신체에 아무 장비를 대지 않은 비접촉 방식으로도 수면 상태 측정이 가능한 기술을 보유한 기업이다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에이슬립은 스마트폰 스피커로 숨소리를 녹음한 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AI</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로 수면 단계에 따른 패턴을 분석한다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아모레퍼시픽은 에이슬립의 첨단 수면 기술과 데이터를 접목해 </a:t>
            </a: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p:txBody>
      </p:sp>
      <p:grpSp>
        <p:nvGrpSpPr>
          <p:cNvPr id="36" name="그룹 35">
            <a:extLst>
              <a:ext uri="{FF2B5EF4-FFF2-40B4-BE49-F238E27FC236}">
                <a16:creationId xmlns:a16="http://schemas.microsoft.com/office/drawing/2014/main" id="{7834F746-0EBE-4FC5-CB75-3340C5852DD0}"/>
              </a:ext>
            </a:extLst>
          </p:cNvPr>
          <p:cNvGrpSpPr/>
          <p:nvPr/>
        </p:nvGrpSpPr>
        <p:grpSpPr>
          <a:xfrm>
            <a:off x="4343400" y="7159113"/>
            <a:ext cx="2171700" cy="947870"/>
            <a:chOff x="4411369" y="7188689"/>
            <a:chExt cx="1890702" cy="947870"/>
          </a:xfrm>
        </p:grpSpPr>
        <p:sp>
          <p:nvSpPr>
            <p:cNvPr id="155" name="직사각형 198">
              <a:extLst>
                <a:ext uri="{FF2B5EF4-FFF2-40B4-BE49-F238E27FC236}">
                  <a16:creationId xmlns:a16="http://schemas.microsoft.com/office/drawing/2014/main" id="{72001D71-0874-4DEC-245B-A247FE653AC6}"/>
                </a:ext>
              </a:extLst>
            </p:cNvPr>
            <p:cNvSpPr/>
            <p:nvPr/>
          </p:nvSpPr>
          <p:spPr>
            <a:xfrm>
              <a:off x="4463576" y="7254038"/>
              <a:ext cx="1121613" cy="597362"/>
            </a:xfrm>
            <a:prstGeom prst="roundRect">
              <a:avLst>
                <a:gd name="adj" fmla="val 13061"/>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2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grpSp>
          <p:nvGrpSpPr>
            <p:cNvPr id="156" name="그룹 155">
              <a:extLst>
                <a:ext uri="{FF2B5EF4-FFF2-40B4-BE49-F238E27FC236}">
                  <a16:creationId xmlns:a16="http://schemas.microsoft.com/office/drawing/2014/main" id="{1B20D788-89B1-D571-2929-B6A3DDDBD6C6}"/>
                </a:ext>
              </a:extLst>
            </p:cNvPr>
            <p:cNvGrpSpPr/>
            <p:nvPr/>
          </p:nvGrpSpPr>
          <p:grpSpPr>
            <a:xfrm>
              <a:off x="4411369" y="7188689"/>
              <a:ext cx="1890702" cy="947870"/>
              <a:chOff x="4423811" y="7117820"/>
              <a:chExt cx="1859133" cy="995065"/>
            </a:xfrm>
          </p:grpSpPr>
          <p:sp>
            <p:nvSpPr>
              <p:cNvPr id="157" name="직사각형 199">
                <a:extLst>
                  <a:ext uri="{FF2B5EF4-FFF2-40B4-BE49-F238E27FC236}">
                    <a16:creationId xmlns:a16="http://schemas.microsoft.com/office/drawing/2014/main" id="{F890D120-3C53-64A4-3100-158516F6D0F0}"/>
                  </a:ext>
                </a:extLst>
              </p:cNvPr>
              <p:cNvSpPr/>
              <p:nvPr/>
            </p:nvSpPr>
            <p:spPr>
              <a:xfrm>
                <a:off x="4423811" y="7117820"/>
                <a:ext cx="1859133" cy="995065"/>
              </a:xfrm>
              <a:prstGeom prst="roundRect">
                <a:avLst>
                  <a:gd name="adj" fmla="val 6936"/>
                </a:avLst>
              </a:prstGeom>
              <a:solidFill>
                <a:srgbClr val="CFEDF5"/>
              </a:solidFill>
              <a:ln w="9525">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58" name="TextBox 157">
                <a:extLst>
                  <a:ext uri="{FF2B5EF4-FFF2-40B4-BE49-F238E27FC236}">
                    <a16:creationId xmlns:a16="http://schemas.microsoft.com/office/drawing/2014/main" id="{1A74DD0D-A125-61FE-ABCF-782A8C302BA0}"/>
                  </a:ext>
                </a:extLst>
              </p:cNvPr>
              <p:cNvSpPr txBox="1"/>
              <p:nvPr/>
            </p:nvSpPr>
            <p:spPr>
              <a:xfrm>
                <a:off x="5482055" y="7791672"/>
                <a:ext cx="775641" cy="266559"/>
              </a:xfrm>
              <a:prstGeom prst="rect">
                <a:avLst/>
              </a:prstGeom>
              <a:noFill/>
            </p:spPr>
            <p:txBody>
              <a:bodyPr wrap="square">
                <a:spAutoFit/>
              </a:bodyPr>
              <a:lstStyle/>
              <a:p>
                <a:pPr marR="0" lvl="0" indent="0" algn="ctr" fontAlgn="auto">
                  <a:buClrTx/>
                  <a:buSzTx/>
                  <a:buFontTx/>
                  <a:buNone/>
                  <a:tabLst>
                    <a:tab pos="180975" algn="l"/>
                  </a:tabLst>
                  <a:defRPr/>
                </a:pPr>
                <a:r>
                  <a:rPr lang="ko-KR" altLang="en-US"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일상적 케어</a:t>
                </a:r>
                <a:endParaRPr lang="en-US" altLang="ko-KR" sz="105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grpSp>
      </p:grpSp>
      <p:sp>
        <p:nvSpPr>
          <p:cNvPr id="38" name="TextBox 37">
            <a:extLst>
              <a:ext uri="{FF2B5EF4-FFF2-40B4-BE49-F238E27FC236}">
                <a16:creationId xmlns:a16="http://schemas.microsoft.com/office/drawing/2014/main" id="{0FE05672-9F34-2EC5-CE88-6E70A32FBF12}"/>
              </a:ext>
            </a:extLst>
          </p:cNvPr>
          <p:cNvSpPr txBox="1"/>
          <p:nvPr/>
        </p:nvSpPr>
        <p:spPr>
          <a:xfrm>
            <a:off x="333369" y="6268655"/>
            <a:ext cx="4427536"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슬립테크</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(SleepTech)</a:t>
            </a:r>
            <a:r>
              <a:rPr lang="ko-KR" altLang="en-US" dirty="0">
                <a:solidFill>
                  <a:srgbClr val="000000">
                    <a:lumMod val="85000"/>
                    <a:lumOff val="15000"/>
                  </a:srgbClr>
                </a:solidFill>
              </a:rPr>
              <a:t> 부상과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수면 시장을 둘러싼 시장 환경 변화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42" name="직사각형 41">
            <a:extLst>
              <a:ext uri="{FF2B5EF4-FFF2-40B4-BE49-F238E27FC236}">
                <a16:creationId xmlns:a16="http://schemas.microsoft.com/office/drawing/2014/main" id="{B30237AF-1CCE-C067-F433-3586AD61B5FD}"/>
              </a:ext>
            </a:extLst>
          </p:cNvPr>
          <p:cNvSpPr/>
          <p:nvPr/>
        </p:nvSpPr>
        <p:spPr>
          <a:xfrm>
            <a:off x="341326" y="9005499"/>
            <a:ext cx="3781433"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경제연구원</a:t>
            </a:r>
          </a:p>
        </p:txBody>
      </p:sp>
      <p:sp>
        <p:nvSpPr>
          <p:cNvPr id="57" name="직사각형 56">
            <a:extLst>
              <a:ext uri="{FF2B5EF4-FFF2-40B4-BE49-F238E27FC236}">
                <a16:creationId xmlns:a16="http://schemas.microsoft.com/office/drawing/2014/main" id="{A278C2D8-F209-2EB0-67DF-87CC6C60CBB0}"/>
              </a:ext>
            </a:extLst>
          </p:cNvPr>
          <p:cNvSpPr/>
          <p:nvPr/>
        </p:nvSpPr>
        <p:spPr>
          <a:xfrm>
            <a:off x="341326" y="6790325"/>
            <a:ext cx="3820309" cy="2200274"/>
          </a:xfrm>
          <a:prstGeom prst="rect">
            <a:avLst/>
          </a:prstGeom>
          <a:solidFill>
            <a:schemeClr val="bg1">
              <a:lumMod val="95000"/>
            </a:schemeClr>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61" name="TextBox 60">
            <a:extLst>
              <a:ext uri="{FF2B5EF4-FFF2-40B4-BE49-F238E27FC236}">
                <a16:creationId xmlns:a16="http://schemas.microsoft.com/office/drawing/2014/main" id="{65C2E924-D80B-3949-049E-D027F95E23D7}"/>
              </a:ext>
            </a:extLst>
          </p:cNvPr>
          <p:cNvSpPr txBox="1"/>
          <p:nvPr/>
        </p:nvSpPr>
        <p:spPr>
          <a:xfrm>
            <a:off x="403722" y="6926062"/>
            <a:ext cx="1777894" cy="153888"/>
          </a:xfrm>
          <a:prstGeom prst="rect">
            <a:avLst/>
          </a:prstGeom>
          <a:noFill/>
        </p:spPr>
        <p:txBody>
          <a:bodyPr wrap="square" lIns="36000" tIns="0" rIns="36000" bIns="0">
            <a:spAutoFit/>
          </a:bodyPr>
          <a:lstStyle/>
          <a:p>
            <a:r>
              <a:rPr kumimoji="0" lang="en-US" altLang="ko-KR" sz="1000" b="1" i="0" u="none" strike="noStrike" kern="1200" cap="none" spc="0" normalizeH="0" baseline="0" noProof="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&lt;</a:t>
            </a:r>
            <a:r>
              <a:rPr kumimoji="0" lang="ko-KR" altLang="en-US" sz="1000" b="1" i="0" u="none" strike="noStrike" kern="1200" cap="none" spc="0" normalizeH="0" baseline="0" noProof="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슬립테크 시장의 주요 성장 요인</a:t>
            </a:r>
            <a:r>
              <a:rPr kumimoji="0" lang="en-US" altLang="ko-KR" sz="1000" b="1" i="0" u="none" strike="noStrike" kern="1200" cap="none" spc="0" normalizeH="0" baseline="0" noProof="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&gt;</a:t>
            </a:r>
            <a:endParaRPr lang="ko-KR" altLang="en-US" sz="1000" dirty="0">
              <a:solidFill>
                <a:schemeClr val="tx1">
                  <a:lumMod val="85000"/>
                  <a:lumOff val="15000"/>
                </a:schemeClr>
              </a:solidFill>
            </a:endParaRPr>
          </a:p>
        </p:txBody>
      </p:sp>
      <p:sp>
        <p:nvSpPr>
          <p:cNvPr id="131" name="TextBox 130">
            <a:extLst>
              <a:ext uri="{FF2B5EF4-FFF2-40B4-BE49-F238E27FC236}">
                <a16:creationId xmlns:a16="http://schemas.microsoft.com/office/drawing/2014/main" id="{15822FEE-8358-EFB2-B835-C6F44A2EB362}"/>
              </a:ext>
            </a:extLst>
          </p:cNvPr>
          <p:cNvSpPr txBox="1"/>
          <p:nvPr/>
        </p:nvSpPr>
        <p:spPr>
          <a:xfrm>
            <a:off x="4327332" y="8250425"/>
            <a:ext cx="2241741" cy="602794"/>
          </a:xfrm>
          <a:prstGeom prst="rect">
            <a:avLst/>
          </a:prstGeom>
          <a:noFill/>
        </p:spPr>
        <p:txBody>
          <a:bodyPr wrap="square" lIns="36000" tIns="0" rIns="36000" bIns="0">
            <a:spAutoFit/>
          </a:bodyPr>
          <a:lstStyle/>
          <a:p>
            <a:pPr>
              <a:lnSpc>
                <a:spcPct val="110000"/>
              </a:lnSpc>
            </a:pP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전문적 관리</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치료뿐만 아니라</a:t>
            </a:r>
            <a:b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br>
            <a:r>
              <a:rPr lang="ko-KR" altLang="en-US" sz="900" dirty="0">
                <a:ln>
                  <a:solidFill>
                    <a:srgbClr val="D9D9D9">
                      <a:alpha val="0"/>
                    </a:srgbClr>
                  </a:solidFill>
                </a:ln>
                <a:highlight>
                  <a:srgbClr val="CFEDF5"/>
                </a:highlight>
                <a:latin typeface="KoPub돋움체 Medium" panose="00000600000000000000" pitchFamily="2" charset="-127"/>
                <a:ea typeface="KoPub돋움체 Medium" panose="00000600000000000000" pitchFamily="2" charset="-127"/>
              </a:rPr>
              <a:t>숙면 환경 조성에 직간접적 도움 주는</a:t>
            </a:r>
            <a:br>
              <a:rPr lang="en-US" altLang="ko-KR" sz="900" dirty="0">
                <a:ln>
                  <a:solidFill>
                    <a:srgbClr val="D9D9D9">
                      <a:alpha val="0"/>
                    </a:srgbClr>
                  </a:solidFill>
                </a:ln>
                <a:highlight>
                  <a:srgbClr val="DBE8F8"/>
                </a:highlight>
                <a:latin typeface="KoPub돋움체 Medium" panose="00000600000000000000" pitchFamily="2" charset="-127"/>
                <a:ea typeface="KoPub돋움체 Medium" panose="00000600000000000000" pitchFamily="2" charset="-127"/>
              </a:rPr>
            </a:b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스마트 침구 보조 제품 및 맞춤형 수면 솔루션 등 </a:t>
            </a:r>
            <a:r>
              <a:rPr lang="en-US" altLang="ko-KR" sz="900" dirty="0">
                <a:ln>
                  <a:solidFill>
                    <a:srgbClr val="D9D9D9">
                      <a:alpha val="0"/>
                    </a:srgbClr>
                  </a:solidFill>
                </a:ln>
                <a:highlight>
                  <a:srgbClr val="CFEDF5"/>
                </a:highlight>
                <a:latin typeface="KoPub돋움체 Medium" panose="00000600000000000000" pitchFamily="2" charset="-127"/>
                <a:ea typeface="KoPub돋움체 Medium" panose="00000600000000000000" pitchFamily="2" charset="-127"/>
              </a:rPr>
              <a:t>‘</a:t>
            </a:r>
            <a:r>
              <a:rPr lang="ko-KR" altLang="en-US" sz="900" dirty="0">
                <a:ln>
                  <a:solidFill>
                    <a:srgbClr val="D9D9D9">
                      <a:alpha val="0"/>
                    </a:srgbClr>
                  </a:solidFill>
                </a:ln>
                <a:highlight>
                  <a:srgbClr val="CFEDF5"/>
                </a:highlight>
                <a:latin typeface="KoPub돋움체 Medium" panose="00000600000000000000" pitchFamily="2" charset="-127"/>
                <a:ea typeface="KoPub돋움체 Medium" panose="00000600000000000000" pitchFamily="2" charset="-127"/>
              </a:rPr>
              <a:t>일상적 케어</a:t>
            </a:r>
            <a:r>
              <a:rPr lang="en-US" altLang="ko-KR" sz="900" dirty="0">
                <a:ln>
                  <a:solidFill>
                    <a:srgbClr val="D9D9D9">
                      <a:alpha val="0"/>
                    </a:srgbClr>
                  </a:solidFill>
                </a:ln>
                <a:highlight>
                  <a:srgbClr val="CFEDF5"/>
                </a:highlight>
                <a:latin typeface="KoPub돋움체 Medium" panose="00000600000000000000" pitchFamily="2" charset="-127"/>
                <a:ea typeface="KoPub돋움체 Medium" panose="00000600000000000000" pitchFamily="2" charset="-127"/>
              </a:rPr>
              <a:t>’</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로 생태계 확장</a:t>
            </a:r>
          </a:p>
        </p:txBody>
      </p:sp>
      <p:sp>
        <p:nvSpPr>
          <p:cNvPr id="133" name="TextBox 132">
            <a:extLst>
              <a:ext uri="{FF2B5EF4-FFF2-40B4-BE49-F238E27FC236}">
                <a16:creationId xmlns:a16="http://schemas.microsoft.com/office/drawing/2014/main" id="{876B56AD-D73C-FCC0-F7CC-30E0AAA404E2}"/>
              </a:ext>
            </a:extLst>
          </p:cNvPr>
          <p:cNvSpPr txBox="1"/>
          <p:nvPr/>
        </p:nvSpPr>
        <p:spPr>
          <a:xfrm>
            <a:off x="4138041" y="6911496"/>
            <a:ext cx="1835571" cy="153888"/>
          </a:xfrm>
          <a:prstGeom prst="rect">
            <a:avLst/>
          </a:prstGeom>
          <a:noFill/>
        </p:spPr>
        <p:txBody>
          <a:bodyPr wrap="square" lIns="36000" tIns="0" rIns="36000" bIns="0">
            <a:spAutoFit/>
          </a:bodyPr>
          <a:lstStyle/>
          <a:p>
            <a:pPr algn="ctr"/>
            <a:r>
              <a:rPr lang="en-US" altLang="ko-KR" sz="10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a:t>
            </a:r>
            <a:r>
              <a:rPr lang="ko-KR" altLang="en-US" sz="10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수면 시장의 생태계 확장</a:t>
            </a:r>
            <a:r>
              <a:rPr lang="en-US" altLang="ko-KR" sz="10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&gt;</a:t>
            </a:r>
            <a:endParaRPr lang="ko-KR" altLang="en-US" sz="10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grpSp>
        <p:nvGrpSpPr>
          <p:cNvPr id="136" name="그룹 135">
            <a:extLst>
              <a:ext uri="{FF2B5EF4-FFF2-40B4-BE49-F238E27FC236}">
                <a16:creationId xmlns:a16="http://schemas.microsoft.com/office/drawing/2014/main" id="{7B122625-3136-6911-9DED-1C27231D055A}"/>
              </a:ext>
            </a:extLst>
          </p:cNvPr>
          <p:cNvGrpSpPr/>
          <p:nvPr/>
        </p:nvGrpSpPr>
        <p:grpSpPr>
          <a:xfrm>
            <a:off x="4486276" y="7306608"/>
            <a:ext cx="1049044" cy="446276"/>
            <a:chOff x="4517763" y="7440650"/>
            <a:chExt cx="987917" cy="460063"/>
          </a:xfrm>
        </p:grpSpPr>
        <p:sp>
          <p:nvSpPr>
            <p:cNvPr id="138" name="직사각형 198">
              <a:extLst>
                <a:ext uri="{FF2B5EF4-FFF2-40B4-BE49-F238E27FC236}">
                  <a16:creationId xmlns:a16="http://schemas.microsoft.com/office/drawing/2014/main" id="{90AADC5B-566A-53ED-2479-ED00E0F7EC05}"/>
                </a:ext>
              </a:extLst>
            </p:cNvPr>
            <p:cNvSpPr/>
            <p:nvPr/>
          </p:nvSpPr>
          <p:spPr>
            <a:xfrm>
              <a:off x="5044880" y="7440830"/>
              <a:ext cx="460800" cy="459702"/>
            </a:xfrm>
            <a:prstGeom prst="roundRect">
              <a:avLst>
                <a:gd name="adj" fmla="val 0"/>
              </a:avLst>
            </a:prstGeom>
            <a:solidFill>
              <a:schemeClr val="accent4"/>
            </a:solidFill>
            <a:ln w="9525">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endParaRPr lang="ko-KR" altLang="en-US" sz="12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grpSp>
          <p:nvGrpSpPr>
            <p:cNvPr id="139" name="그룹 138">
              <a:extLst>
                <a:ext uri="{FF2B5EF4-FFF2-40B4-BE49-F238E27FC236}">
                  <a16:creationId xmlns:a16="http://schemas.microsoft.com/office/drawing/2014/main" id="{4635610F-7499-4BD9-8445-EF97159689C3}"/>
                </a:ext>
              </a:extLst>
            </p:cNvPr>
            <p:cNvGrpSpPr/>
            <p:nvPr/>
          </p:nvGrpSpPr>
          <p:grpSpPr>
            <a:xfrm>
              <a:off x="4517763" y="7440650"/>
              <a:ext cx="986943" cy="460063"/>
              <a:chOff x="4517763" y="7288248"/>
              <a:chExt cx="986943" cy="460063"/>
            </a:xfrm>
          </p:grpSpPr>
          <p:sp>
            <p:nvSpPr>
              <p:cNvPr id="140" name="직사각형 198">
                <a:extLst>
                  <a:ext uri="{FF2B5EF4-FFF2-40B4-BE49-F238E27FC236}">
                    <a16:creationId xmlns:a16="http://schemas.microsoft.com/office/drawing/2014/main" id="{FB0D9A3D-51A7-02A1-F5E0-8B51CCCD0452}"/>
                  </a:ext>
                </a:extLst>
              </p:cNvPr>
              <p:cNvSpPr/>
              <p:nvPr/>
            </p:nvSpPr>
            <p:spPr>
              <a:xfrm>
                <a:off x="4525535" y="7288428"/>
                <a:ext cx="458854" cy="459701"/>
              </a:xfrm>
              <a:prstGeom prst="roundRect">
                <a:avLst>
                  <a:gd name="adj" fmla="val 0"/>
                </a:avLst>
              </a:prstGeom>
              <a:solidFill>
                <a:srgbClr val="57BFDA"/>
              </a:solidFill>
              <a:ln w="9525">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2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41" name="TextBox 140">
                <a:extLst>
                  <a:ext uri="{FF2B5EF4-FFF2-40B4-BE49-F238E27FC236}">
                    <a16:creationId xmlns:a16="http://schemas.microsoft.com/office/drawing/2014/main" id="{786D5B52-40B2-DC38-D053-1DE50CD48538}"/>
                  </a:ext>
                </a:extLst>
              </p:cNvPr>
              <p:cNvSpPr txBox="1"/>
              <p:nvPr/>
            </p:nvSpPr>
            <p:spPr>
              <a:xfrm>
                <a:off x="4517763" y="7399319"/>
                <a:ext cx="474412" cy="237963"/>
              </a:xfrm>
              <a:prstGeom prst="rect">
                <a:avLst/>
              </a:prstGeom>
              <a:noFill/>
            </p:spPr>
            <p:txBody>
              <a:bodyPr wrap="square" anchor="ctr">
                <a:spAutoFit/>
              </a:bodyPr>
              <a:lstStyle/>
              <a:p>
                <a:pPr marR="0" lvl="0" indent="0" algn="ctr" fontAlgn="auto">
                  <a:buClrTx/>
                  <a:buSzTx/>
                  <a:buFontTx/>
                  <a:buNone/>
                  <a:tabLst>
                    <a:tab pos="180975" algn="l"/>
                  </a:tabLst>
                  <a:defRPr/>
                </a:pPr>
                <a:r>
                  <a:rPr lang="ko-KR" altLang="en-US" sz="9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관리</a:t>
                </a:r>
                <a:endParaRPr lang="en-US" altLang="ko-KR" sz="9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p:txBody>
          </p:sp>
          <p:sp>
            <p:nvSpPr>
              <p:cNvPr id="142" name="TextBox 141">
                <a:extLst>
                  <a:ext uri="{FF2B5EF4-FFF2-40B4-BE49-F238E27FC236}">
                    <a16:creationId xmlns:a16="http://schemas.microsoft.com/office/drawing/2014/main" id="{7A4C855B-81FA-C6E1-0056-AFE9445E3A26}"/>
                  </a:ext>
                </a:extLst>
              </p:cNvPr>
              <p:cNvSpPr txBox="1"/>
              <p:nvPr/>
            </p:nvSpPr>
            <p:spPr>
              <a:xfrm>
                <a:off x="5045854" y="7288248"/>
                <a:ext cx="458852" cy="460063"/>
              </a:xfrm>
              <a:prstGeom prst="rect">
                <a:avLst/>
              </a:prstGeom>
              <a:solidFill>
                <a:srgbClr val="57BFDA"/>
              </a:solidFill>
            </p:spPr>
            <p:txBody>
              <a:bodyPr wrap="square" anchor="ctr">
                <a:spAutoFit/>
              </a:bodyPr>
              <a:lstStyle/>
              <a:p>
                <a:pPr algn="ctr">
                  <a:tabLst>
                    <a:tab pos="180975" algn="l"/>
                  </a:tabLst>
                  <a:defRPr/>
                </a:pPr>
                <a:r>
                  <a:rPr lang="ko-KR" altLang="en-US" sz="9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진단</a:t>
                </a:r>
                <a:endParaRPr lang="en-US" altLang="ko-KR" sz="9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a:p>
                <a:pPr algn="ctr">
                  <a:tabLst>
                    <a:tab pos="180975" algn="l"/>
                  </a:tabLst>
                  <a:defRPr/>
                </a:pPr>
                <a:r>
                  <a:rPr lang="en-US" altLang="ko-KR" sz="5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sym typeface="Wingdings" panose="05000000000000000000" pitchFamily="2" charset="2"/>
                  </a:rPr>
                  <a:t></a:t>
                </a:r>
              </a:p>
              <a:p>
                <a:pPr algn="ctr">
                  <a:tabLst>
                    <a:tab pos="180975" algn="l"/>
                  </a:tabLst>
                  <a:defRPr/>
                </a:pPr>
                <a:r>
                  <a:rPr lang="ko-KR" altLang="en-US" sz="9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치료</a:t>
                </a:r>
              </a:p>
            </p:txBody>
          </p:sp>
        </p:grpSp>
      </p:grpSp>
      <p:sp>
        <p:nvSpPr>
          <p:cNvPr id="137" name="화살표: 굽음 136">
            <a:extLst>
              <a:ext uri="{FF2B5EF4-FFF2-40B4-BE49-F238E27FC236}">
                <a16:creationId xmlns:a16="http://schemas.microsoft.com/office/drawing/2014/main" id="{C51E77B5-63D4-FA84-C5C4-288214BD8690}"/>
              </a:ext>
            </a:extLst>
          </p:cNvPr>
          <p:cNvSpPr/>
          <p:nvPr/>
        </p:nvSpPr>
        <p:spPr>
          <a:xfrm rot="5400000">
            <a:off x="5695344" y="7326676"/>
            <a:ext cx="393663" cy="487859"/>
          </a:xfrm>
          <a:prstGeom prst="bentArrow">
            <a:avLst>
              <a:gd name="adj1" fmla="val 19784"/>
              <a:gd name="adj2" fmla="val 25000"/>
              <a:gd name="adj3" fmla="val 25000"/>
              <a:gd name="adj4" fmla="val 43750"/>
            </a:avLst>
          </a:prstGeom>
          <a:gradFill flip="none" rotWithShape="1">
            <a:gsLst>
              <a:gs pos="48000">
                <a:schemeClr val="bg1"/>
              </a:gs>
              <a:gs pos="100000">
                <a:schemeClr val="bg1"/>
              </a:gs>
              <a:gs pos="0">
                <a:schemeClr val="accent4">
                  <a:lumMod val="20000"/>
                  <a:lumOff val="80000"/>
                </a:schemeClr>
              </a:gs>
            </a:gsLst>
            <a:lin ang="16200000" scaled="1"/>
            <a:tileRect/>
          </a:gradFill>
          <a:ln w="9525" cap="flat" cmpd="sng" algn="ctr">
            <a:noFill/>
            <a:prstDash val="solid"/>
          </a:ln>
          <a:effectLst/>
        </p:spPr>
        <p:txBody>
          <a:bodyPr rtlCol="0" anchor="ctr"/>
          <a:lstStyle/>
          <a:p>
            <a:pPr algn="ctr">
              <a:lnSpc>
                <a:spcPct val="110000"/>
              </a:lnSpc>
              <a:spcAft>
                <a:spcPts val="300"/>
              </a:spcAft>
            </a:pPr>
            <a:endParaRPr lang="ko-KR" altLang="en-US" sz="900" kern="0" dirty="0">
              <a:ln>
                <a:solidFill>
                  <a:srgbClr val="000000">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grpSp>
        <p:nvGrpSpPr>
          <p:cNvPr id="34" name="그룹 33">
            <a:extLst>
              <a:ext uri="{FF2B5EF4-FFF2-40B4-BE49-F238E27FC236}">
                <a16:creationId xmlns:a16="http://schemas.microsoft.com/office/drawing/2014/main" id="{0BE82498-6CB7-4A06-1DA5-70555F5F04E7}"/>
              </a:ext>
            </a:extLst>
          </p:cNvPr>
          <p:cNvGrpSpPr/>
          <p:nvPr/>
        </p:nvGrpSpPr>
        <p:grpSpPr>
          <a:xfrm>
            <a:off x="456827" y="7211573"/>
            <a:ext cx="3654802" cy="433837"/>
            <a:chOff x="456827" y="7211573"/>
            <a:chExt cx="3654802" cy="433837"/>
          </a:xfrm>
        </p:grpSpPr>
        <p:sp>
          <p:nvSpPr>
            <p:cNvPr id="152" name="TextBox 151">
              <a:extLst>
                <a:ext uri="{FF2B5EF4-FFF2-40B4-BE49-F238E27FC236}">
                  <a16:creationId xmlns:a16="http://schemas.microsoft.com/office/drawing/2014/main" id="{B57ECB5E-1213-C01C-970E-BD232AE62A8F}"/>
                </a:ext>
              </a:extLst>
            </p:cNvPr>
            <p:cNvSpPr txBox="1"/>
            <p:nvPr/>
          </p:nvSpPr>
          <p:spPr>
            <a:xfrm>
              <a:off x="643268" y="7211573"/>
              <a:ext cx="3468361" cy="433837"/>
            </a:xfrm>
            <a:prstGeom prst="rect">
              <a:avLst/>
            </a:prstGeom>
            <a:noFill/>
          </p:spPr>
          <p:txBody>
            <a:bodyPr wrap="square" lIns="36000" tIns="0" rIns="18000" bIns="0" anchor="t">
              <a:spAutoFit/>
            </a:bodyPr>
            <a:lstStyle/>
            <a:p>
              <a:pPr marL="0" marR="0" lvl="0" indent="0" algn="l" defTabSz="914400" rtl="0" eaLnBrk="1" fontAlgn="auto" latinLnBrk="0" hangingPunct="1">
                <a:lnSpc>
                  <a:spcPct val="103000"/>
                </a:lnSpc>
                <a:spcBef>
                  <a:spcPts val="200"/>
                </a:spcBef>
                <a:spcAft>
                  <a:spcPts val="100"/>
                </a:spcAft>
                <a:buClrTx/>
                <a:buSzTx/>
                <a:buFontTx/>
                <a:buNone/>
                <a:tabLst>
                  <a:tab pos="180975" algn="l"/>
                </a:tabLst>
                <a:defRPr/>
              </a:pPr>
              <a:r>
                <a:rPr kumimoji="0" lang="ko-KR" altLang="en-US" sz="900" b="1" i="0" u="none" strike="noStrike" kern="1200" cap="none" spc="0" normalizeH="0" baseline="0" noProof="0" dirty="0">
                  <a:ln>
                    <a:solidFill>
                      <a:srgbClr val="1E49E2">
                        <a:alpha val="0"/>
                      </a:srgbClr>
                    </a:solidFill>
                  </a:ln>
                  <a:solidFill>
                    <a:srgbClr val="0179BC"/>
                  </a:solidFill>
                  <a:effectLst/>
                  <a:uLnTx/>
                  <a:uFillTx/>
                  <a:latin typeface="KoPub돋움체 Medium"/>
                  <a:ea typeface="KoPub돋움체 Medium"/>
                  <a:cs typeface="+mn-cs"/>
                </a:rPr>
                <a:t>수면 질환 환자 수 증가</a:t>
              </a:r>
              <a:endParaRPr kumimoji="0" lang="en-US" altLang="ko-KR" sz="900" b="0" i="0" u="none" strike="noStrike" kern="1200" cap="none" spc="0" normalizeH="0" baseline="0" noProof="0" dirty="0">
                <a:ln>
                  <a:solidFill>
                    <a:srgbClr val="1E49E2">
                      <a:alpha val="0"/>
                    </a:srgbClr>
                  </a:solidFill>
                </a:ln>
                <a:solidFill>
                  <a:srgbClr val="0179BC"/>
                </a:solidFill>
                <a:effectLst/>
                <a:uLnTx/>
                <a:uFillTx/>
                <a:latin typeface="KoPub돋움체 Medium"/>
                <a:ea typeface="KoPub돋움체 Medium"/>
                <a:cs typeface="+mn-cs"/>
              </a:endParaRPr>
            </a:p>
            <a:p>
              <a:pPr marL="88900" marR="0" lvl="0" indent="-88900" fontAlgn="auto">
                <a:lnSpc>
                  <a:spcPct val="103000"/>
                </a:lnSpc>
                <a:spcBef>
                  <a:spcPts val="100"/>
                </a:spcBef>
                <a:spcAft>
                  <a:spcPts val="100"/>
                </a:spcAft>
                <a:buClrTx/>
                <a:buSzTx/>
                <a:buFont typeface="KoPub돋움체 Medium" panose="00000600000000000000" pitchFamily="2" charset="-127"/>
                <a:buChar char="－"/>
                <a:tabLst>
                  <a:tab pos="88900" algn="l"/>
                </a:tabLst>
                <a:defRPr/>
              </a:pPr>
              <a:r>
                <a:rPr lang="en-US" altLang="ko-KR" sz="850" dirty="0">
                  <a:ln>
                    <a:solidFill>
                      <a:srgbClr val="1E49E2">
                        <a:alpha val="0"/>
                      </a:srgbClr>
                    </a:solidFill>
                  </a:ln>
                  <a:solidFill>
                    <a:schemeClr val="tx1">
                      <a:lumMod val="85000"/>
                      <a:lumOff val="15000"/>
                    </a:schemeClr>
                  </a:solidFill>
                  <a:latin typeface="KoPub돋움체 Medium"/>
                  <a:ea typeface="KoPub돋움체 Medium"/>
                </a:rPr>
                <a:t>’22</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년 비기질성 수면장애를 포함</a:t>
              </a:r>
              <a:r>
                <a:rPr lang="en-US" altLang="ko-KR" sz="850" dirty="0">
                  <a:ln>
                    <a:solidFill>
                      <a:srgbClr val="1E49E2">
                        <a:alpha val="0"/>
                      </a:srgbClr>
                    </a:solidFill>
                  </a:ln>
                  <a:solidFill>
                    <a:schemeClr val="tx1">
                      <a:lumMod val="85000"/>
                      <a:lumOff val="15000"/>
                    </a:schemeClr>
                  </a:solidFill>
                  <a:latin typeface="KoPub돋움체 Medium"/>
                  <a:ea typeface="KoPub돋움체 Medium"/>
                </a:rPr>
                <a:t>, </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수면장애로 치료 받은 국내 환자 수는 </a:t>
              </a:r>
              <a:r>
                <a:rPr lang="en-US" altLang="ko-KR" sz="850" dirty="0">
                  <a:ln>
                    <a:solidFill>
                      <a:srgbClr val="1E49E2">
                        <a:alpha val="0"/>
                      </a:srgbClr>
                    </a:solidFill>
                  </a:ln>
                  <a:solidFill>
                    <a:schemeClr val="tx1">
                      <a:lumMod val="85000"/>
                      <a:lumOff val="15000"/>
                    </a:schemeClr>
                  </a:solidFill>
                  <a:latin typeface="KoPub돋움체 Medium"/>
                  <a:ea typeface="KoPub돋움체 Medium"/>
                </a:rPr>
                <a:t>116</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만 </a:t>
              </a:r>
              <a:r>
                <a:rPr lang="en-US" altLang="ko-KR" sz="850" dirty="0">
                  <a:ln>
                    <a:solidFill>
                      <a:srgbClr val="1E49E2">
                        <a:alpha val="0"/>
                      </a:srgbClr>
                    </a:solidFill>
                  </a:ln>
                  <a:solidFill>
                    <a:schemeClr val="tx1">
                      <a:lumMod val="85000"/>
                      <a:lumOff val="15000"/>
                    </a:schemeClr>
                  </a:solidFill>
                  <a:latin typeface="KoPub돋움체 Medium"/>
                  <a:ea typeface="KoPub돋움체 Medium"/>
                </a:rPr>
                <a:t>1,400</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여 명으로 </a:t>
              </a:r>
              <a:r>
                <a:rPr lang="en-US" altLang="ko-KR" sz="850" dirty="0">
                  <a:ln>
                    <a:solidFill>
                      <a:srgbClr val="1E49E2">
                        <a:alpha val="0"/>
                      </a:srgbClr>
                    </a:solidFill>
                  </a:ln>
                  <a:solidFill>
                    <a:schemeClr val="tx1">
                      <a:lumMod val="85000"/>
                      <a:lumOff val="15000"/>
                    </a:schemeClr>
                  </a:solidFill>
                  <a:latin typeface="KoPub돋움체 Medium"/>
                  <a:ea typeface="KoPub돋움체 Medium"/>
                </a:rPr>
                <a:t>’18</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년 </a:t>
              </a:r>
              <a:r>
                <a:rPr lang="en-US" altLang="ko-KR" sz="850" dirty="0">
                  <a:ln>
                    <a:solidFill>
                      <a:srgbClr val="1E49E2">
                        <a:alpha val="0"/>
                      </a:srgbClr>
                    </a:solidFill>
                  </a:ln>
                  <a:solidFill>
                    <a:schemeClr val="tx1">
                      <a:lumMod val="85000"/>
                      <a:lumOff val="15000"/>
                    </a:schemeClr>
                  </a:solidFill>
                  <a:latin typeface="KoPub돋움체 Medium"/>
                  <a:ea typeface="KoPub돋움체 Medium"/>
                </a:rPr>
                <a:t>90</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만 </a:t>
              </a:r>
              <a:r>
                <a:rPr lang="en-US" altLang="ko-KR" sz="850" dirty="0">
                  <a:ln>
                    <a:solidFill>
                      <a:srgbClr val="1E49E2">
                        <a:alpha val="0"/>
                      </a:srgbClr>
                    </a:solidFill>
                  </a:ln>
                  <a:solidFill>
                    <a:schemeClr val="tx1">
                      <a:lumMod val="85000"/>
                      <a:lumOff val="15000"/>
                    </a:schemeClr>
                  </a:solidFill>
                  <a:latin typeface="KoPub돋움체 Medium"/>
                  <a:ea typeface="KoPub돋움체 Medium"/>
                </a:rPr>
                <a:t>3,400</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여 명 대비 </a:t>
              </a:r>
              <a:r>
                <a:rPr lang="en-US" altLang="ko-KR" sz="850" dirty="0">
                  <a:ln>
                    <a:solidFill>
                      <a:srgbClr val="1E49E2">
                        <a:alpha val="0"/>
                      </a:srgbClr>
                    </a:solidFill>
                  </a:ln>
                  <a:solidFill>
                    <a:schemeClr val="tx1">
                      <a:lumMod val="85000"/>
                      <a:lumOff val="15000"/>
                    </a:schemeClr>
                  </a:solidFill>
                  <a:latin typeface="KoPub돋움체 Medium"/>
                  <a:ea typeface="KoPub돋움체 Medium"/>
                </a:rPr>
                <a:t>28.6%</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a:t>
              </a:r>
              <a:endParaRPr lang="en-US" altLang="ko-KR" sz="850" dirty="0">
                <a:ln>
                  <a:solidFill>
                    <a:srgbClr val="1E49E2">
                      <a:alpha val="0"/>
                    </a:srgbClr>
                  </a:solidFill>
                </a:ln>
                <a:solidFill>
                  <a:schemeClr val="tx1">
                    <a:lumMod val="85000"/>
                    <a:lumOff val="15000"/>
                  </a:schemeClr>
                </a:solidFill>
                <a:latin typeface="KoPub돋움체 Medium"/>
                <a:ea typeface="KoPub돋움체 Medium"/>
              </a:endParaRPr>
            </a:p>
          </p:txBody>
        </p:sp>
        <p:grpSp>
          <p:nvGrpSpPr>
            <p:cNvPr id="12" name="Group 14">
              <a:extLst>
                <a:ext uri="{FF2B5EF4-FFF2-40B4-BE49-F238E27FC236}">
                  <a16:creationId xmlns:a16="http://schemas.microsoft.com/office/drawing/2014/main" id="{303E2EF1-5EBC-FA69-F13E-92277A87B6C4}"/>
                </a:ext>
              </a:extLst>
            </p:cNvPr>
            <p:cNvGrpSpPr/>
            <p:nvPr/>
          </p:nvGrpSpPr>
          <p:grpSpPr>
            <a:xfrm>
              <a:off x="456827" y="7214736"/>
              <a:ext cx="133200" cy="133200"/>
              <a:chOff x="828212" y="1895690"/>
              <a:chExt cx="455931" cy="455931"/>
            </a:xfrm>
          </p:grpSpPr>
          <p:sp>
            <p:nvSpPr>
              <p:cNvPr id="24" name="Rectangle 134">
                <a:extLst>
                  <a:ext uri="{FF2B5EF4-FFF2-40B4-BE49-F238E27FC236}">
                    <a16:creationId xmlns:a16="http://schemas.microsoft.com/office/drawing/2014/main" id="{244CC93D-6012-CE8A-64D7-C0D7C318831D}"/>
                  </a:ext>
                </a:extLst>
              </p:cNvPr>
              <p:cNvSpPr/>
              <p:nvPr/>
            </p:nvSpPr>
            <p:spPr>
              <a:xfrm>
                <a:off x="828212" y="1895690"/>
                <a:ext cx="455931" cy="455931"/>
              </a:xfrm>
              <a:prstGeom prst="rect">
                <a:avLst/>
              </a:prstGeom>
              <a:solidFill>
                <a:srgbClr val="BEE5F0"/>
              </a:solidFill>
              <a:ln w="12700">
                <a:solidFill>
                  <a:srgbClr val="4093C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sp>
            <p:nvSpPr>
              <p:cNvPr id="25" name="Freeform 389">
                <a:extLst>
                  <a:ext uri="{FF2B5EF4-FFF2-40B4-BE49-F238E27FC236}">
                    <a16:creationId xmlns:a16="http://schemas.microsoft.com/office/drawing/2014/main" id="{6F2275FC-B360-C67E-A8A5-18DF6E294B17}"/>
                  </a:ext>
                </a:extLst>
              </p:cNvPr>
              <p:cNvSpPr>
                <a:spLocks/>
              </p:cNvSpPr>
              <p:nvPr/>
            </p:nvSpPr>
            <p:spPr bwMode="auto">
              <a:xfrm>
                <a:off x="893464" y="1993192"/>
                <a:ext cx="325426" cy="260927"/>
              </a:xfrm>
              <a:custGeom>
                <a:avLst/>
                <a:gdLst>
                  <a:gd name="T0" fmla="*/ 93 w 94"/>
                  <a:gd name="T1" fmla="*/ 14 h 75"/>
                  <a:gd name="T2" fmla="*/ 93 w 94"/>
                  <a:gd name="T3" fmla="*/ 16 h 75"/>
                  <a:gd name="T4" fmla="*/ 35 w 94"/>
                  <a:gd name="T5" fmla="*/ 74 h 75"/>
                  <a:gd name="T6" fmla="*/ 32 w 94"/>
                  <a:gd name="T7" fmla="*/ 74 h 75"/>
                  <a:gd name="T8" fmla="*/ 19 w 94"/>
                  <a:gd name="T9" fmla="*/ 61 h 75"/>
                  <a:gd name="T10" fmla="*/ 16 w 94"/>
                  <a:gd name="T11" fmla="*/ 59 h 75"/>
                  <a:gd name="T12" fmla="*/ 1 w 94"/>
                  <a:gd name="T13" fmla="*/ 43 h 75"/>
                  <a:gd name="T14" fmla="*/ 1 w 94"/>
                  <a:gd name="T15" fmla="*/ 40 h 75"/>
                  <a:gd name="T16" fmla="*/ 14 w 94"/>
                  <a:gd name="T17" fmla="*/ 27 h 75"/>
                  <a:gd name="T18" fmla="*/ 16 w 94"/>
                  <a:gd name="T19" fmla="*/ 27 h 75"/>
                  <a:gd name="T20" fmla="*/ 32 w 94"/>
                  <a:gd name="T21" fmla="*/ 43 h 75"/>
                  <a:gd name="T22" fmla="*/ 35 w 94"/>
                  <a:gd name="T23" fmla="*/ 43 h 75"/>
                  <a:gd name="T24" fmla="*/ 77 w 94"/>
                  <a:gd name="T25" fmla="*/ 1 h 75"/>
                  <a:gd name="T26" fmla="*/ 80 w 94"/>
                  <a:gd name="T27" fmla="*/ 1 h 75"/>
                  <a:gd name="T28" fmla="*/ 93 w 94"/>
                  <a:gd name="T29"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5">
                    <a:moveTo>
                      <a:pt x="93" y="14"/>
                    </a:moveTo>
                    <a:cubicBezTo>
                      <a:pt x="94" y="14"/>
                      <a:pt x="94" y="16"/>
                      <a:pt x="93" y="16"/>
                    </a:cubicBezTo>
                    <a:cubicBezTo>
                      <a:pt x="35" y="74"/>
                      <a:pt x="35" y="74"/>
                      <a:pt x="35" y="74"/>
                    </a:cubicBezTo>
                    <a:cubicBezTo>
                      <a:pt x="34" y="75"/>
                      <a:pt x="33" y="75"/>
                      <a:pt x="32" y="74"/>
                    </a:cubicBezTo>
                    <a:cubicBezTo>
                      <a:pt x="19" y="61"/>
                      <a:pt x="19" y="61"/>
                      <a:pt x="19" y="61"/>
                    </a:cubicBezTo>
                    <a:cubicBezTo>
                      <a:pt x="18" y="61"/>
                      <a:pt x="17" y="59"/>
                      <a:pt x="16" y="59"/>
                    </a:cubicBezTo>
                    <a:cubicBezTo>
                      <a:pt x="1" y="43"/>
                      <a:pt x="1" y="43"/>
                      <a:pt x="1" y="43"/>
                    </a:cubicBezTo>
                    <a:cubicBezTo>
                      <a:pt x="0" y="42"/>
                      <a:pt x="0" y="41"/>
                      <a:pt x="1" y="40"/>
                    </a:cubicBezTo>
                    <a:cubicBezTo>
                      <a:pt x="14" y="27"/>
                      <a:pt x="14" y="27"/>
                      <a:pt x="14" y="27"/>
                    </a:cubicBezTo>
                    <a:cubicBezTo>
                      <a:pt x="14" y="26"/>
                      <a:pt x="16" y="26"/>
                      <a:pt x="16" y="27"/>
                    </a:cubicBezTo>
                    <a:cubicBezTo>
                      <a:pt x="32" y="43"/>
                      <a:pt x="32" y="43"/>
                      <a:pt x="32" y="43"/>
                    </a:cubicBezTo>
                    <a:cubicBezTo>
                      <a:pt x="33" y="43"/>
                      <a:pt x="34" y="43"/>
                      <a:pt x="35" y="43"/>
                    </a:cubicBezTo>
                    <a:cubicBezTo>
                      <a:pt x="77" y="1"/>
                      <a:pt x="77" y="1"/>
                      <a:pt x="77" y="1"/>
                    </a:cubicBezTo>
                    <a:cubicBezTo>
                      <a:pt x="78" y="0"/>
                      <a:pt x="79" y="0"/>
                      <a:pt x="80" y="1"/>
                    </a:cubicBezTo>
                    <a:lnTo>
                      <a:pt x="93" y="14"/>
                    </a:lnTo>
                    <a:close/>
                  </a:path>
                </a:pathLst>
              </a:custGeom>
              <a:solidFill>
                <a:srgbClr val="0179B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grpSp>
      </p:grpSp>
      <p:grpSp>
        <p:nvGrpSpPr>
          <p:cNvPr id="35" name="그룹 34">
            <a:extLst>
              <a:ext uri="{FF2B5EF4-FFF2-40B4-BE49-F238E27FC236}">
                <a16:creationId xmlns:a16="http://schemas.microsoft.com/office/drawing/2014/main" id="{BFE073EB-3EAC-502E-1537-A194A20C4A64}"/>
              </a:ext>
            </a:extLst>
          </p:cNvPr>
          <p:cNvGrpSpPr/>
          <p:nvPr/>
        </p:nvGrpSpPr>
        <p:grpSpPr>
          <a:xfrm>
            <a:off x="456827" y="7748945"/>
            <a:ext cx="3654802" cy="578089"/>
            <a:chOff x="456827" y="7748945"/>
            <a:chExt cx="3654802" cy="578089"/>
          </a:xfrm>
        </p:grpSpPr>
        <p:sp>
          <p:nvSpPr>
            <p:cNvPr id="148" name="TextBox 147">
              <a:extLst>
                <a:ext uri="{FF2B5EF4-FFF2-40B4-BE49-F238E27FC236}">
                  <a16:creationId xmlns:a16="http://schemas.microsoft.com/office/drawing/2014/main" id="{6DFA44E5-7131-3898-708F-3D6A6062E83D}"/>
                </a:ext>
              </a:extLst>
            </p:cNvPr>
            <p:cNvSpPr txBox="1"/>
            <p:nvPr/>
          </p:nvSpPr>
          <p:spPr>
            <a:xfrm>
              <a:off x="643268" y="7758480"/>
              <a:ext cx="3468361" cy="568554"/>
            </a:xfrm>
            <a:prstGeom prst="rect">
              <a:avLst/>
            </a:prstGeom>
            <a:noFill/>
          </p:spPr>
          <p:txBody>
            <a:bodyPr wrap="square" lIns="36000" tIns="0" rIns="36000" bIns="0" anchor="t">
              <a:spAutoFit/>
            </a:bodyPr>
            <a:lstStyle/>
            <a:p>
              <a:pPr marL="0" marR="0" lvl="0" indent="0" algn="l" defTabSz="914400" rtl="0" eaLnBrk="1" fontAlgn="auto" latinLnBrk="0" hangingPunct="1">
                <a:lnSpc>
                  <a:spcPct val="103000"/>
                </a:lnSpc>
                <a:spcBef>
                  <a:spcPts val="200"/>
                </a:spcBef>
                <a:spcAft>
                  <a:spcPts val="100"/>
                </a:spcAft>
                <a:buClrTx/>
                <a:buSzTx/>
                <a:buFontTx/>
                <a:buNone/>
                <a:tabLst>
                  <a:tab pos="180975" algn="l"/>
                </a:tabLst>
                <a:defRPr/>
              </a:pPr>
              <a:r>
                <a:rPr kumimoji="0" lang="ko-KR" altLang="en-US" sz="900" b="1" i="0" u="none" strike="noStrike" kern="1200" cap="none" spc="0" normalizeH="0" baseline="0" noProof="0" dirty="0">
                  <a:ln>
                    <a:solidFill>
                      <a:srgbClr val="1E49E2">
                        <a:alpha val="0"/>
                      </a:srgbClr>
                    </a:solidFill>
                  </a:ln>
                  <a:solidFill>
                    <a:srgbClr val="0179BC"/>
                  </a:solidFill>
                  <a:effectLst/>
                  <a:uLnTx/>
                  <a:uFillTx/>
                  <a:latin typeface="KoPub돋움체 Medium"/>
                  <a:ea typeface="KoPub돋움체 Medium"/>
                  <a:cs typeface="+mn-cs"/>
                </a:rPr>
                <a:t>수면장애에 관한 인식 변화</a:t>
              </a:r>
              <a:endParaRPr kumimoji="0" lang="en-US" altLang="ko-KR" sz="900" b="1" i="0" u="none" strike="noStrike" kern="1200" cap="none" spc="0" normalizeH="0" baseline="0" noProof="0" dirty="0">
                <a:ln>
                  <a:solidFill>
                    <a:srgbClr val="1E49E2">
                      <a:alpha val="0"/>
                    </a:srgbClr>
                  </a:solidFill>
                </a:ln>
                <a:solidFill>
                  <a:srgbClr val="0179BC"/>
                </a:solidFill>
                <a:effectLst/>
                <a:uLnTx/>
                <a:uFillTx/>
                <a:latin typeface="KoPub돋움체 Medium"/>
                <a:ea typeface="KoPub돋움체 Medium"/>
                <a:cs typeface="+mn-cs"/>
              </a:endParaRPr>
            </a:p>
            <a:p>
              <a:pPr marL="90488" indent="-90488">
                <a:lnSpc>
                  <a:spcPct val="103000"/>
                </a:lnSpc>
                <a:spcBef>
                  <a:spcPts val="100"/>
                </a:spcBef>
                <a:spcAft>
                  <a:spcPts val="100"/>
                </a:spcAft>
                <a:buFont typeface="KoPub돋움체 Light" panose="00000300000000000000" pitchFamily="2" charset="-127"/>
                <a:buChar char="－"/>
                <a:tabLst>
                  <a:tab pos="177800" algn="l"/>
                </a:tabLst>
                <a:defRPr/>
              </a:pPr>
              <a:r>
                <a:rPr lang="ko-KR" altLang="en-US" sz="850" dirty="0">
                  <a:ln>
                    <a:solidFill>
                      <a:srgbClr val="1E49E2">
                        <a:alpha val="0"/>
                      </a:srgbClr>
                    </a:solidFill>
                  </a:ln>
                  <a:solidFill>
                    <a:schemeClr val="tx1">
                      <a:lumMod val="85000"/>
                      <a:lumOff val="15000"/>
                    </a:schemeClr>
                  </a:solidFill>
                  <a:latin typeface="KoPub돋움체 Medium"/>
                  <a:ea typeface="KoPub돋움체 Medium"/>
                </a:rPr>
                <a:t>미국 </a:t>
              </a:r>
              <a:r>
                <a:rPr lang="en-US" altLang="ko-KR" sz="850" dirty="0">
                  <a:ln>
                    <a:solidFill>
                      <a:srgbClr val="1E49E2">
                        <a:alpha val="0"/>
                      </a:srgbClr>
                    </a:solidFill>
                  </a:ln>
                  <a:solidFill>
                    <a:schemeClr val="tx1">
                      <a:lumMod val="85000"/>
                      <a:lumOff val="15000"/>
                    </a:schemeClr>
                  </a:solidFill>
                  <a:latin typeface="KoPub돋움체 Medium"/>
                  <a:ea typeface="KoPub돋움체 Medium"/>
                </a:rPr>
                <a:t>CDC(Center for Disease Control,</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 연방질병통제센터</a:t>
              </a:r>
              <a:r>
                <a:rPr lang="en-US" altLang="ko-KR" sz="850" dirty="0">
                  <a:ln>
                    <a:solidFill>
                      <a:srgbClr val="1E49E2">
                        <a:alpha val="0"/>
                      </a:srgbClr>
                    </a:solidFill>
                  </a:ln>
                  <a:solidFill>
                    <a:schemeClr val="tx1">
                      <a:lumMod val="85000"/>
                      <a:lumOff val="15000"/>
                    </a:schemeClr>
                  </a:solidFill>
                  <a:latin typeface="KoPub돋움체 Medium"/>
                  <a:ea typeface="KoPub돋움체 Medium"/>
                </a:rPr>
                <a:t>)</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에서 </a:t>
              </a:r>
              <a:r>
                <a:rPr lang="en-US" altLang="ko-KR" sz="850" dirty="0">
                  <a:ln>
                    <a:solidFill>
                      <a:srgbClr val="1E49E2">
                        <a:alpha val="0"/>
                      </a:srgbClr>
                    </a:solidFill>
                  </a:ln>
                  <a:solidFill>
                    <a:schemeClr val="tx1">
                      <a:lumMod val="85000"/>
                      <a:lumOff val="15000"/>
                    </a:schemeClr>
                  </a:solidFill>
                  <a:latin typeface="KoPub돋움체 Medium"/>
                  <a:ea typeface="KoPub돋움체 Medium"/>
                </a:rPr>
                <a:t>’15</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년 수면 부족을 만성질환을 유발할 수 있는 공중보건감염병 중 하나로 선언한 이후</a:t>
              </a:r>
              <a:r>
                <a:rPr lang="en-US" altLang="ko-KR" sz="850" dirty="0">
                  <a:ln>
                    <a:solidFill>
                      <a:srgbClr val="1E49E2">
                        <a:alpha val="0"/>
                      </a:srgbClr>
                    </a:solidFill>
                  </a:ln>
                  <a:solidFill>
                    <a:schemeClr val="tx1">
                      <a:lumMod val="85000"/>
                      <a:lumOff val="15000"/>
                    </a:schemeClr>
                  </a:solidFill>
                  <a:latin typeface="KoPub돋움체 Medium"/>
                  <a:ea typeface="KoPub돋움체 Medium"/>
                </a:rPr>
                <a:t>, </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수면장애를 전문적 관리와 치료가 필요한 질병으로 보는 사회적 인식이 확산</a:t>
              </a:r>
            </a:p>
          </p:txBody>
        </p:sp>
        <p:grpSp>
          <p:nvGrpSpPr>
            <p:cNvPr id="26" name="Group 14">
              <a:extLst>
                <a:ext uri="{FF2B5EF4-FFF2-40B4-BE49-F238E27FC236}">
                  <a16:creationId xmlns:a16="http://schemas.microsoft.com/office/drawing/2014/main" id="{65FA7B8A-CD45-BD8E-33B7-5270C6FEA974}"/>
                </a:ext>
              </a:extLst>
            </p:cNvPr>
            <p:cNvGrpSpPr/>
            <p:nvPr/>
          </p:nvGrpSpPr>
          <p:grpSpPr>
            <a:xfrm>
              <a:off x="456827" y="7748945"/>
              <a:ext cx="133200" cy="133200"/>
              <a:chOff x="828212" y="1895690"/>
              <a:chExt cx="455931" cy="455931"/>
            </a:xfrm>
          </p:grpSpPr>
          <p:sp>
            <p:nvSpPr>
              <p:cNvPr id="27" name="Rectangle 134">
                <a:extLst>
                  <a:ext uri="{FF2B5EF4-FFF2-40B4-BE49-F238E27FC236}">
                    <a16:creationId xmlns:a16="http://schemas.microsoft.com/office/drawing/2014/main" id="{805DB849-A6AE-E6E7-95CC-1AC0A28505BD}"/>
                  </a:ext>
                </a:extLst>
              </p:cNvPr>
              <p:cNvSpPr/>
              <p:nvPr/>
            </p:nvSpPr>
            <p:spPr>
              <a:xfrm>
                <a:off x="828212" y="1895690"/>
                <a:ext cx="455931" cy="455931"/>
              </a:xfrm>
              <a:prstGeom prst="rect">
                <a:avLst/>
              </a:prstGeom>
              <a:solidFill>
                <a:srgbClr val="BEE5F0"/>
              </a:solidFill>
              <a:ln w="12700">
                <a:solidFill>
                  <a:srgbClr val="4093C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sp>
            <p:nvSpPr>
              <p:cNvPr id="28" name="Freeform 389">
                <a:extLst>
                  <a:ext uri="{FF2B5EF4-FFF2-40B4-BE49-F238E27FC236}">
                    <a16:creationId xmlns:a16="http://schemas.microsoft.com/office/drawing/2014/main" id="{8338FD3F-E236-22B0-7D63-36D829D2ECAF}"/>
                  </a:ext>
                </a:extLst>
              </p:cNvPr>
              <p:cNvSpPr>
                <a:spLocks/>
              </p:cNvSpPr>
              <p:nvPr/>
            </p:nvSpPr>
            <p:spPr bwMode="auto">
              <a:xfrm>
                <a:off x="893464" y="1993192"/>
                <a:ext cx="325426" cy="260927"/>
              </a:xfrm>
              <a:custGeom>
                <a:avLst/>
                <a:gdLst>
                  <a:gd name="T0" fmla="*/ 93 w 94"/>
                  <a:gd name="T1" fmla="*/ 14 h 75"/>
                  <a:gd name="T2" fmla="*/ 93 w 94"/>
                  <a:gd name="T3" fmla="*/ 16 h 75"/>
                  <a:gd name="T4" fmla="*/ 35 w 94"/>
                  <a:gd name="T5" fmla="*/ 74 h 75"/>
                  <a:gd name="T6" fmla="*/ 32 w 94"/>
                  <a:gd name="T7" fmla="*/ 74 h 75"/>
                  <a:gd name="T8" fmla="*/ 19 w 94"/>
                  <a:gd name="T9" fmla="*/ 61 h 75"/>
                  <a:gd name="T10" fmla="*/ 16 w 94"/>
                  <a:gd name="T11" fmla="*/ 59 h 75"/>
                  <a:gd name="T12" fmla="*/ 1 w 94"/>
                  <a:gd name="T13" fmla="*/ 43 h 75"/>
                  <a:gd name="T14" fmla="*/ 1 w 94"/>
                  <a:gd name="T15" fmla="*/ 40 h 75"/>
                  <a:gd name="T16" fmla="*/ 14 w 94"/>
                  <a:gd name="T17" fmla="*/ 27 h 75"/>
                  <a:gd name="T18" fmla="*/ 16 w 94"/>
                  <a:gd name="T19" fmla="*/ 27 h 75"/>
                  <a:gd name="T20" fmla="*/ 32 w 94"/>
                  <a:gd name="T21" fmla="*/ 43 h 75"/>
                  <a:gd name="T22" fmla="*/ 35 w 94"/>
                  <a:gd name="T23" fmla="*/ 43 h 75"/>
                  <a:gd name="T24" fmla="*/ 77 w 94"/>
                  <a:gd name="T25" fmla="*/ 1 h 75"/>
                  <a:gd name="T26" fmla="*/ 80 w 94"/>
                  <a:gd name="T27" fmla="*/ 1 h 75"/>
                  <a:gd name="T28" fmla="*/ 93 w 94"/>
                  <a:gd name="T29"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5">
                    <a:moveTo>
                      <a:pt x="93" y="14"/>
                    </a:moveTo>
                    <a:cubicBezTo>
                      <a:pt x="94" y="14"/>
                      <a:pt x="94" y="16"/>
                      <a:pt x="93" y="16"/>
                    </a:cubicBezTo>
                    <a:cubicBezTo>
                      <a:pt x="35" y="74"/>
                      <a:pt x="35" y="74"/>
                      <a:pt x="35" y="74"/>
                    </a:cubicBezTo>
                    <a:cubicBezTo>
                      <a:pt x="34" y="75"/>
                      <a:pt x="33" y="75"/>
                      <a:pt x="32" y="74"/>
                    </a:cubicBezTo>
                    <a:cubicBezTo>
                      <a:pt x="19" y="61"/>
                      <a:pt x="19" y="61"/>
                      <a:pt x="19" y="61"/>
                    </a:cubicBezTo>
                    <a:cubicBezTo>
                      <a:pt x="18" y="61"/>
                      <a:pt x="17" y="59"/>
                      <a:pt x="16" y="59"/>
                    </a:cubicBezTo>
                    <a:cubicBezTo>
                      <a:pt x="1" y="43"/>
                      <a:pt x="1" y="43"/>
                      <a:pt x="1" y="43"/>
                    </a:cubicBezTo>
                    <a:cubicBezTo>
                      <a:pt x="0" y="42"/>
                      <a:pt x="0" y="41"/>
                      <a:pt x="1" y="40"/>
                    </a:cubicBezTo>
                    <a:cubicBezTo>
                      <a:pt x="14" y="27"/>
                      <a:pt x="14" y="27"/>
                      <a:pt x="14" y="27"/>
                    </a:cubicBezTo>
                    <a:cubicBezTo>
                      <a:pt x="14" y="26"/>
                      <a:pt x="16" y="26"/>
                      <a:pt x="16" y="27"/>
                    </a:cubicBezTo>
                    <a:cubicBezTo>
                      <a:pt x="32" y="43"/>
                      <a:pt x="32" y="43"/>
                      <a:pt x="32" y="43"/>
                    </a:cubicBezTo>
                    <a:cubicBezTo>
                      <a:pt x="33" y="43"/>
                      <a:pt x="34" y="43"/>
                      <a:pt x="35" y="43"/>
                    </a:cubicBezTo>
                    <a:cubicBezTo>
                      <a:pt x="77" y="1"/>
                      <a:pt x="77" y="1"/>
                      <a:pt x="77" y="1"/>
                    </a:cubicBezTo>
                    <a:cubicBezTo>
                      <a:pt x="78" y="0"/>
                      <a:pt x="79" y="0"/>
                      <a:pt x="80" y="1"/>
                    </a:cubicBezTo>
                    <a:lnTo>
                      <a:pt x="93" y="14"/>
                    </a:lnTo>
                    <a:close/>
                  </a:path>
                </a:pathLst>
              </a:custGeom>
              <a:solidFill>
                <a:srgbClr val="0179B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grpSp>
      </p:grpSp>
      <p:grpSp>
        <p:nvGrpSpPr>
          <p:cNvPr id="37" name="그룹 36">
            <a:extLst>
              <a:ext uri="{FF2B5EF4-FFF2-40B4-BE49-F238E27FC236}">
                <a16:creationId xmlns:a16="http://schemas.microsoft.com/office/drawing/2014/main" id="{E543598B-0400-F893-F89F-AF3C0E4581F0}"/>
              </a:ext>
            </a:extLst>
          </p:cNvPr>
          <p:cNvGrpSpPr/>
          <p:nvPr/>
        </p:nvGrpSpPr>
        <p:grpSpPr>
          <a:xfrm>
            <a:off x="456827" y="8433862"/>
            <a:ext cx="3654802" cy="440079"/>
            <a:chOff x="456827" y="8433862"/>
            <a:chExt cx="3654802" cy="440079"/>
          </a:xfrm>
        </p:grpSpPr>
        <p:sp>
          <p:nvSpPr>
            <p:cNvPr id="144" name="TextBox 143">
              <a:extLst>
                <a:ext uri="{FF2B5EF4-FFF2-40B4-BE49-F238E27FC236}">
                  <a16:creationId xmlns:a16="http://schemas.microsoft.com/office/drawing/2014/main" id="{ADCC209C-6AAB-3D9D-8B2C-8C379C7CDA3B}"/>
                </a:ext>
              </a:extLst>
            </p:cNvPr>
            <p:cNvSpPr txBox="1"/>
            <p:nvPr/>
          </p:nvSpPr>
          <p:spPr>
            <a:xfrm>
              <a:off x="643268" y="8440104"/>
              <a:ext cx="3468361" cy="433837"/>
            </a:xfrm>
            <a:prstGeom prst="rect">
              <a:avLst/>
            </a:prstGeom>
            <a:noFill/>
          </p:spPr>
          <p:txBody>
            <a:bodyPr wrap="square" lIns="36000" tIns="0" rIns="36000" bIns="0" anchor="t">
              <a:spAutoFit/>
            </a:bodyPr>
            <a:lstStyle/>
            <a:p>
              <a:pPr marL="0" marR="0" lvl="0" indent="0" algn="l" defTabSz="914400" rtl="0" eaLnBrk="1" fontAlgn="auto" latinLnBrk="0" hangingPunct="1">
                <a:lnSpc>
                  <a:spcPct val="103000"/>
                </a:lnSpc>
                <a:spcBef>
                  <a:spcPts val="200"/>
                </a:spcBef>
                <a:spcAft>
                  <a:spcPts val="100"/>
                </a:spcAft>
                <a:buClrTx/>
                <a:buSzTx/>
                <a:buFontTx/>
                <a:buNone/>
                <a:tabLst>
                  <a:tab pos="180975" algn="l"/>
                </a:tabLst>
                <a:defRPr/>
              </a:pPr>
              <a:r>
                <a:rPr kumimoji="0" lang="en-US" altLang="ko-KR" sz="900" b="1" i="0" u="none" strike="noStrike" kern="1200" cap="none" spc="0" normalizeH="0" baseline="0" noProof="0" dirty="0">
                  <a:ln>
                    <a:solidFill>
                      <a:srgbClr val="1E49E2">
                        <a:alpha val="0"/>
                      </a:srgbClr>
                    </a:solidFill>
                  </a:ln>
                  <a:solidFill>
                    <a:srgbClr val="0179BC"/>
                  </a:solidFill>
                  <a:effectLst/>
                  <a:uLnTx/>
                  <a:uFillTx/>
                  <a:latin typeface="KoPub돋움체 Medium"/>
                  <a:ea typeface="KoPub돋움체 Medium"/>
                  <a:cs typeface="+mn-cs"/>
                </a:rPr>
                <a:t>‘</a:t>
              </a:r>
              <a:r>
                <a:rPr kumimoji="0" lang="ko-KR" altLang="en-US" sz="900" b="1" i="0" u="none" strike="noStrike" kern="1200" cap="none" spc="0" normalizeH="0" baseline="0" noProof="0" dirty="0">
                  <a:ln>
                    <a:solidFill>
                      <a:srgbClr val="1E49E2">
                        <a:alpha val="0"/>
                      </a:srgbClr>
                    </a:solidFill>
                  </a:ln>
                  <a:solidFill>
                    <a:srgbClr val="0179BC"/>
                  </a:solidFill>
                  <a:effectLst/>
                  <a:uLnTx/>
                  <a:uFillTx/>
                  <a:latin typeface="KoPub돋움체 Medium"/>
                  <a:ea typeface="KoPub돋움체 Medium"/>
                  <a:cs typeface="+mn-cs"/>
                </a:rPr>
                <a:t>숙면을 위한 소비</a:t>
              </a:r>
              <a:r>
                <a:rPr kumimoji="0" lang="en-US" altLang="ko-KR" sz="900" b="1" i="0" u="none" strike="noStrike" kern="1200" cap="none" spc="0" normalizeH="0" baseline="0" noProof="0" dirty="0">
                  <a:ln>
                    <a:solidFill>
                      <a:srgbClr val="1E49E2">
                        <a:alpha val="0"/>
                      </a:srgbClr>
                    </a:solidFill>
                  </a:ln>
                  <a:solidFill>
                    <a:srgbClr val="0179BC"/>
                  </a:solidFill>
                  <a:effectLst/>
                  <a:uLnTx/>
                  <a:uFillTx/>
                  <a:latin typeface="KoPub돋움체 Medium"/>
                  <a:ea typeface="KoPub돋움체 Medium"/>
                  <a:cs typeface="+mn-cs"/>
                </a:rPr>
                <a:t>’</a:t>
              </a:r>
              <a:r>
                <a:rPr kumimoji="0" lang="ko-KR" altLang="en-US" sz="900" b="1" i="0" u="none" strike="noStrike" kern="1200" cap="none" spc="0" normalizeH="0" baseline="0" noProof="0" dirty="0">
                  <a:ln>
                    <a:solidFill>
                      <a:srgbClr val="1E49E2">
                        <a:alpha val="0"/>
                      </a:srgbClr>
                    </a:solidFill>
                  </a:ln>
                  <a:solidFill>
                    <a:srgbClr val="0179BC"/>
                  </a:solidFill>
                  <a:effectLst/>
                  <a:uLnTx/>
                  <a:uFillTx/>
                  <a:latin typeface="KoPub돋움체 Medium"/>
                  <a:ea typeface="KoPub돋움체 Medium"/>
                  <a:cs typeface="+mn-cs"/>
                </a:rPr>
                <a:t>를 뜻하는 슬리포노믹스</a:t>
              </a:r>
              <a:r>
                <a:rPr kumimoji="0" lang="en-US" altLang="ko-KR" sz="900" b="1" i="0" u="none" strike="noStrike" kern="1200" cap="none" spc="0" normalizeH="0" baseline="0" noProof="0" dirty="0">
                  <a:ln>
                    <a:solidFill>
                      <a:srgbClr val="1E49E2">
                        <a:alpha val="0"/>
                      </a:srgbClr>
                    </a:solidFill>
                  </a:ln>
                  <a:solidFill>
                    <a:srgbClr val="0179BC"/>
                  </a:solidFill>
                  <a:effectLst/>
                  <a:uLnTx/>
                  <a:uFillTx/>
                  <a:latin typeface="KoPub돋움체 Medium"/>
                  <a:ea typeface="KoPub돋움체 Medium"/>
                  <a:cs typeface="+mn-cs"/>
                </a:rPr>
                <a:t>(Sleeponomics)</a:t>
              </a:r>
              <a:r>
                <a:rPr kumimoji="0" lang="ko-KR" altLang="en-US" sz="900" b="1" i="0" u="none" strike="noStrike" kern="1200" cap="none" spc="0" normalizeH="0" baseline="0" noProof="0" dirty="0">
                  <a:ln>
                    <a:solidFill>
                      <a:srgbClr val="1E49E2">
                        <a:alpha val="0"/>
                      </a:srgbClr>
                    </a:solidFill>
                  </a:ln>
                  <a:solidFill>
                    <a:srgbClr val="0179BC"/>
                  </a:solidFill>
                  <a:effectLst/>
                  <a:uLnTx/>
                  <a:uFillTx/>
                  <a:latin typeface="KoPub돋움체 Medium"/>
                  <a:ea typeface="KoPub돋움체 Medium"/>
                  <a:cs typeface="+mn-cs"/>
                </a:rPr>
                <a:t> 확산</a:t>
              </a:r>
            </a:p>
            <a:p>
              <a:pPr marL="90488" indent="-90488">
                <a:lnSpc>
                  <a:spcPct val="103000"/>
                </a:lnSpc>
                <a:spcBef>
                  <a:spcPts val="100"/>
                </a:spcBef>
                <a:spcAft>
                  <a:spcPts val="100"/>
                </a:spcAft>
                <a:buFont typeface="KoPub돋움체 Light" panose="00000300000000000000" pitchFamily="2" charset="-127"/>
                <a:buChar char="－"/>
                <a:tabLst>
                  <a:tab pos="177800" algn="l"/>
                </a:tabLst>
                <a:defRPr/>
              </a:pPr>
              <a:r>
                <a:rPr lang="en-US" altLang="ko-KR" sz="850" dirty="0">
                  <a:ln>
                    <a:solidFill>
                      <a:srgbClr val="1E49E2">
                        <a:alpha val="0"/>
                      </a:srgbClr>
                    </a:solidFill>
                  </a:ln>
                  <a:solidFill>
                    <a:schemeClr val="tx1">
                      <a:lumMod val="85000"/>
                      <a:lumOff val="15000"/>
                    </a:schemeClr>
                  </a:solidFill>
                  <a:latin typeface="KoPub돋움체 Medium"/>
                  <a:ea typeface="KoPub돋움체 Medium"/>
                </a:rPr>
                <a:t>‘</a:t>
              </a:r>
              <a:r>
                <a:rPr lang="ko-KR" altLang="en-US" sz="850" dirty="0">
                  <a:ln>
                    <a:solidFill>
                      <a:srgbClr val="1E49E2">
                        <a:alpha val="0"/>
                      </a:srgbClr>
                    </a:solidFill>
                  </a:ln>
                  <a:solidFill>
                    <a:schemeClr val="tx1">
                      <a:lumMod val="85000"/>
                      <a:lumOff val="15000"/>
                    </a:schemeClr>
                  </a:solidFill>
                  <a:latin typeface="KoPub돋움체 Medium"/>
                  <a:ea typeface="KoPub돋움체 Medium"/>
                </a:rPr>
                <a:t>꿀잠’을 위해 수면 보조 용품에 지갑을 여는 소비자가 증가하면서 수면 시장으로의 기업 진출이 확대</a:t>
              </a:r>
            </a:p>
          </p:txBody>
        </p:sp>
        <p:grpSp>
          <p:nvGrpSpPr>
            <p:cNvPr id="29" name="Group 14">
              <a:extLst>
                <a:ext uri="{FF2B5EF4-FFF2-40B4-BE49-F238E27FC236}">
                  <a16:creationId xmlns:a16="http://schemas.microsoft.com/office/drawing/2014/main" id="{866C02F2-9C70-0F77-AD25-CEBCD08666BD}"/>
                </a:ext>
              </a:extLst>
            </p:cNvPr>
            <p:cNvGrpSpPr/>
            <p:nvPr/>
          </p:nvGrpSpPr>
          <p:grpSpPr>
            <a:xfrm>
              <a:off x="456827" y="8433862"/>
              <a:ext cx="133200" cy="133200"/>
              <a:chOff x="828212" y="1895690"/>
              <a:chExt cx="455931" cy="455931"/>
            </a:xfrm>
          </p:grpSpPr>
          <p:sp>
            <p:nvSpPr>
              <p:cNvPr id="30" name="Rectangle 134">
                <a:extLst>
                  <a:ext uri="{FF2B5EF4-FFF2-40B4-BE49-F238E27FC236}">
                    <a16:creationId xmlns:a16="http://schemas.microsoft.com/office/drawing/2014/main" id="{3CC68F50-DE0C-664F-C5FC-655DB882DCA1}"/>
                  </a:ext>
                </a:extLst>
              </p:cNvPr>
              <p:cNvSpPr/>
              <p:nvPr/>
            </p:nvSpPr>
            <p:spPr>
              <a:xfrm>
                <a:off x="828212" y="1895690"/>
                <a:ext cx="455931" cy="455931"/>
              </a:xfrm>
              <a:prstGeom prst="rect">
                <a:avLst/>
              </a:prstGeom>
              <a:solidFill>
                <a:srgbClr val="BEE5F0"/>
              </a:solidFill>
              <a:ln w="12700">
                <a:solidFill>
                  <a:srgbClr val="4093C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KoPub돋움체 Medium"/>
                  <a:ea typeface="KoPub돋움체 Medium"/>
                  <a:cs typeface="+mn-cs"/>
                </a:endParaRPr>
              </a:p>
            </p:txBody>
          </p:sp>
          <p:sp>
            <p:nvSpPr>
              <p:cNvPr id="32" name="Freeform 389">
                <a:extLst>
                  <a:ext uri="{FF2B5EF4-FFF2-40B4-BE49-F238E27FC236}">
                    <a16:creationId xmlns:a16="http://schemas.microsoft.com/office/drawing/2014/main" id="{1737AF8D-E0E6-ACB5-A0D5-84E5AD14586D}"/>
                  </a:ext>
                </a:extLst>
              </p:cNvPr>
              <p:cNvSpPr>
                <a:spLocks/>
              </p:cNvSpPr>
              <p:nvPr/>
            </p:nvSpPr>
            <p:spPr bwMode="auto">
              <a:xfrm>
                <a:off x="893464" y="1993192"/>
                <a:ext cx="325426" cy="260927"/>
              </a:xfrm>
              <a:custGeom>
                <a:avLst/>
                <a:gdLst>
                  <a:gd name="T0" fmla="*/ 93 w 94"/>
                  <a:gd name="T1" fmla="*/ 14 h 75"/>
                  <a:gd name="T2" fmla="*/ 93 w 94"/>
                  <a:gd name="T3" fmla="*/ 16 h 75"/>
                  <a:gd name="T4" fmla="*/ 35 w 94"/>
                  <a:gd name="T5" fmla="*/ 74 h 75"/>
                  <a:gd name="T6" fmla="*/ 32 w 94"/>
                  <a:gd name="T7" fmla="*/ 74 h 75"/>
                  <a:gd name="T8" fmla="*/ 19 w 94"/>
                  <a:gd name="T9" fmla="*/ 61 h 75"/>
                  <a:gd name="T10" fmla="*/ 16 w 94"/>
                  <a:gd name="T11" fmla="*/ 59 h 75"/>
                  <a:gd name="T12" fmla="*/ 1 w 94"/>
                  <a:gd name="T13" fmla="*/ 43 h 75"/>
                  <a:gd name="T14" fmla="*/ 1 w 94"/>
                  <a:gd name="T15" fmla="*/ 40 h 75"/>
                  <a:gd name="T16" fmla="*/ 14 w 94"/>
                  <a:gd name="T17" fmla="*/ 27 h 75"/>
                  <a:gd name="T18" fmla="*/ 16 w 94"/>
                  <a:gd name="T19" fmla="*/ 27 h 75"/>
                  <a:gd name="T20" fmla="*/ 32 w 94"/>
                  <a:gd name="T21" fmla="*/ 43 h 75"/>
                  <a:gd name="T22" fmla="*/ 35 w 94"/>
                  <a:gd name="T23" fmla="*/ 43 h 75"/>
                  <a:gd name="T24" fmla="*/ 77 w 94"/>
                  <a:gd name="T25" fmla="*/ 1 h 75"/>
                  <a:gd name="T26" fmla="*/ 80 w 94"/>
                  <a:gd name="T27" fmla="*/ 1 h 75"/>
                  <a:gd name="T28" fmla="*/ 93 w 94"/>
                  <a:gd name="T29"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5">
                    <a:moveTo>
                      <a:pt x="93" y="14"/>
                    </a:moveTo>
                    <a:cubicBezTo>
                      <a:pt x="94" y="14"/>
                      <a:pt x="94" y="16"/>
                      <a:pt x="93" y="16"/>
                    </a:cubicBezTo>
                    <a:cubicBezTo>
                      <a:pt x="35" y="74"/>
                      <a:pt x="35" y="74"/>
                      <a:pt x="35" y="74"/>
                    </a:cubicBezTo>
                    <a:cubicBezTo>
                      <a:pt x="34" y="75"/>
                      <a:pt x="33" y="75"/>
                      <a:pt x="32" y="74"/>
                    </a:cubicBezTo>
                    <a:cubicBezTo>
                      <a:pt x="19" y="61"/>
                      <a:pt x="19" y="61"/>
                      <a:pt x="19" y="61"/>
                    </a:cubicBezTo>
                    <a:cubicBezTo>
                      <a:pt x="18" y="61"/>
                      <a:pt x="17" y="59"/>
                      <a:pt x="16" y="59"/>
                    </a:cubicBezTo>
                    <a:cubicBezTo>
                      <a:pt x="1" y="43"/>
                      <a:pt x="1" y="43"/>
                      <a:pt x="1" y="43"/>
                    </a:cubicBezTo>
                    <a:cubicBezTo>
                      <a:pt x="0" y="42"/>
                      <a:pt x="0" y="41"/>
                      <a:pt x="1" y="40"/>
                    </a:cubicBezTo>
                    <a:cubicBezTo>
                      <a:pt x="14" y="27"/>
                      <a:pt x="14" y="27"/>
                      <a:pt x="14" y="27"/>
                    </a:cubicBezTo>
                    <a:cubicBezTo>
                      <a:pt x="14" y="26"/>
                      <a:pt x="16" y="26"/>
                      <a:pt x="16" y="27"/>
                    </a:cubicBezTo>
                    <a:cubicBezTo>
                      <a:pt x="32" y="43"/>
                      <a:pt x="32" y="43"/>
                      <a:pt x="32" y="43"/>
                    </a:cubicBezTo>
                    <a:cubicBezTo>
                      <a:pt x="33" y="43"/>
                      <a:pt x="34" y="43"/>
                      <a:pt x="35" y="43"/>
                    </a:cubicBezTo>
                    <a:cubicBezTo>
                      <a:pt x="77" y="1"/>
                      <a:pt x="77" y="1"/>
                      <a:pt x="77" y="1"/>
                    </a:cubicBezTo>
                    <a:cubicBezTo>
                      <a:pt x="78" y="0"/>
                      <a:pt x="79" y="0"/>
                      <a:pt x="80" y="1"/>
                    </a:cubicBezTo>
                    <a:lnTo>
                      <a:pt x="93" y="14"/>
                    </a:lnTo>
                    <a:close/>
                  </a:path>
                </a:pathLst>
              </a:custGeom>
              <a:solidFill>
                <a:srgbClr val="0179B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grpSp>
      </p:grpSp>
    </p:spTree>
    <p:extLst>
      <p:ext uri="{BB962C8B-B14F-4D97-AF65-F5344CB8AC3E}">
        <p14:creationId xmlns:p14="http://schemas.microsoft.com/office/powerpoint/2010/main" val="1799392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8E818FEB-B397-A7FA-C633-3B578B984F38}"/>
              </a:ext>
            </a:extLst>
          </p:cNvPr>
          <p:cNvGrpSpPr/>
          <p:nvPr/>
        </p:nvGrpSpPr>
        <p:grpSpPr>
          <a:xfrm>
            <a:off x="162169" y="2116118"/>
            <a:ext cx="1795219" cy="2400336"/>
            <a:chOff x="162169" y="1816262"/>
            <a:chExt cx="1795219" cy="2400336"/>
          </a:xfrm>
        </p:grpSpPr>
        <p:sp>
          <p:nvSpPr>
            <p:cNvPr id="34" name="TextBox 33">
              <a:extLst>
                <a:ext uri="{FF2B5EF4-FFF2-40B4-BE49-F238E27FC236}">
                  <a16:creationId xmlns:a16="http://schemas.microsoft.com/office/drawing/2014/main" id="{7147E86C-777C-C4CB-BE57-FBF25025C70C}"/>
                </a:ext>
              </a:extLst>
            </p:cNvPr>
            <p:cNvSpPr txBox="1"/>
            <p:nvPr/>
          </p:nvSpPr>
          <p:spPr>
            <a:xfrm>
              <a:off x="405765" y="2248598"/>
              <a:ext cx="1551623"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lang="ko-KR" altLang="en-US" spc="-20" dirty="0">
                  <a:ln>
                    <a:solidFill>
                      <a:srgbClr val="1E49E2">
                        <a:alpha val="0"/>
                      </a:srgbClr>
                    </a:solidFill>
                  </a:ln>
                  <a:solidFill>
                    <a:srgbClr val="00B8F5"/>
                  </a:solidFill>
                </a:rPr>
                <a:t>소비재 기업은 데이터 경쟁력을 갖춘 기업과의 협업 통해 초개인화 상품 개발에 방향성을 두고 슬립테크 시장을</a:t>
              </a:r>
              <a:br>
                <a:rPr lang="en-US" altLang="ko-KR" spc="-20" dirty="0">
                  <a:ln>
                    <a:solidFill>
                      <a:srgbClr val="1E49E2">
                        <a:alpha val="0"/>
                      </a:srgbClr>
                    </a:solidFill>
                  </a:ln>
                  <a:solidFill>
                    <a:srgbClr val="00B8F5"/>
                  </a:solidFill>
                </a:rPr>
              </a:br>
              <a:r>
                <a:rPr lang="ko-KR" altLang="en-US" spc="-20" dirty="0">
                  <a:ln>
                    <a:solidFill>
                      <a:srgbClr val="1E49E2">
                        <a:alpha val="0"/>
                      </a:srgbClr>
                    </a:solidFill>
                  </a:ln>
                  <a:solidFill>
                    <a:srgbClr val="00B8F5"/>
                  </a:solidFill>
                </a:rPr>
                <a:t>공략할 필요</a:t>
              </a:r>
              <a:endParaRPr lang="en-US" altLang="ko-KR" spc="-20" dirty="0">
                <a:ln>
                  <a:solidFill>
                    <a:srgbClr val="1E49E2">
                      <a:alpha val="0"/>
                    </a:srgbClr>
                  </a:solidFill>
                </a:ln>
                <a:solidFill>
                  <a:srgbClr val="00B8F5"/>
                </a:solidFill>
              </a:endParaRPr>
            </a:p>
          </p:txBody>
        </p:sp>
        <p:sp>
          <p:nvSpPr>
            <p:cNvPr id="35" name="TextBox 34">
              <a:extLst>
                <a:ext uri="{FF2B5EF4-FFF2-40B4-BE49-F238E27FC236}">
                  <a16:creationId xmlns:a16="http://schemas.microsoft.com/office/drawing/2014/main" id="{C4E03D30-8DF5-EB6F-1825-1D4BEE38197F}"/>
                </a:ext>
              </a:extLst>
            </p:cNvPr>
            <p:cNvSpPr txBox="1"/>
            <p:nvPr/>
          </p:nvSpPr>
          <p:spPr>
            <a:xfrm>
              <a:off x="1408793" y="3604598"/>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36" name="TextBox 35">
              <a:extLst>
                <a:ext uri="{FF2B5EF4-FFF2-40B4-BE49-F238E27FC236}">
                  <a16:creationId xmlns:a16="http://schemas.microsoft.com/office/drawing/2014/main" id="{5EC914E2-D46F-3378-8293-E04C53F18E63}"/>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2" name="Rectangle 5">
            <a:extLst>
              <a:ext uri="{FF2B5EF4-FFF2-40B4-BE49-F238E27FC236}">
                <a16:creationId xmlns:a16="http://schemas.microsoft.com/office/drawing/2014/main" id="{C6701F38-61DC-C179-2C0C-381F9AF5CB5C}"/>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숙면 유도 성분을 포함한 슬리핑 뷰티 제품을 개발하고</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건강기능식품에 대한 과학적 검증 기반을 확보하며 혁신력을 끌어올리겠다는 포부다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한편 럭셔리 기업 구찌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(Gucci)</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가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2022</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년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5</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월</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슬립테크 부문 웨어러블 기기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제조업체로 알려진 핀란드의 오우라</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(Oura)</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와의 콜라보레이션을 발표했다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구찌의 슬립테크 분야 진출은 자사 주 타깃 소비자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MZ</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세대 역시 건강한 라이프스타일 추구 경향이 높다는 사실을 인지한 데 따른다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구찌는 혈중 농도</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심박수</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스트레스 지수 등 수면 상태에 영향을 미치는 다양한 생체 데이터 측정이 가능한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헬스케어 웨어러블 기기에 자사만의 고유 브랜드 이미지를 입혀 헬스케어 웨어러블 기기를 새로운 패션 제품으로 재탄생시켰다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구찌와 오우라는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MZ</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세대 고객의 주기적인 수면 데이터 확보를 포함해 고객 락인</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(Lock-in)</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효과를 높이는 등 여러 각도에서 시너지를 제고해 나갈 것으로 보인다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슬립테크는 소비재 기업에 새로운 기회의 장이 될 것이다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기업들은 라이프스타일에 맞춘 최적화된 수면 환경 구현에 초점을 두고 새로운 차원의 수면 케어 제품으로 혁신을 이어가야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 매트리스 외에도 수면 보조용 스마트 베개</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스마트 조명</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스마트 디퓨저 등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IoT, AI,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첨단 센서 등이 접목된 다양한 제품 카테고리가 소비재 기업의 잠재적 비즈니스 기회가 될 전망이다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algn="just" defTabSz="520700" eaLnBrk="0" hangingPunct="0">
              <a:lnSpc>
                <a:spcPct val="125000"/>
              </a:lnSpc>
              <a:spcBef>
                <a:spcPts val="600"/>
              </a:spcBef>
              <a:spcAft>
                <a:spcPts val="600"/>
              </a:spcAft>
              <a:defRPr/>
            </a:pP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p:txBody>
      </p:sp>
      <p:grpSp>
        <p:nvGrpSpPr>
          <p:cNvPr id="24" name="그룹 23">
            <a:extLst>
              <a:ext uri="{FF2B5EF4-FFF2-40B4-BE49-F238E27FC236}">
                <a16:creationId xmlns:a16="http://schemas.microsoft.com/office/drawing/2014/main" id="{4113ED83-EE9C-4EB0-ADAE-D51ADB525DF1}"/>
              </a:ext>
            </a:extLst>
          </p:cNvPr>
          <p:cNvGrpSpPr/>
          <p:nvPr/>
        </p:nvGrpSpPr>
        <p:grpSpPr>
          <a:xfrm>
            <a:off x="4039507" y="533761"/>
            <a:ext cx="2485203" cy="143825"/>
            <a:chOff x="323851" y="481147"/>
            <a:chExt cx="2485203" cy="143825"/>
          </a:xfrm>
        </p:grpSpPr>
        <p:grpSp>
          <p:nvGrpSpPr>
            <p:cNvPr id="25" name="그룹 24">
              <a:extLst>
                <a:ext uri="{FF2B5EF4-FFF2-40B4-BE49-F238E27FC236}">
                  <a16:creationId xmlns:a16="http://schemas.microsoft.com/office/drawing/2014/main" id="{6C623C9F-E306-4F70-6C2F-519BCEE12AD7}"/>
                </a:ext>
              </a:extLst>
            </p:cNvPr>
            <p:cNvGrpSpPr/>
            <p:nvPr/>
          </p:nvGrpSpPr>
          <p:grpSpPr>
            <a:xfrm>
              <a:off x="323851" y="481147"/>
              <a:ext cx="622667" cy="141605"/>
              <a:chOff x="1719989" y="635767"/>
              <a:chExt cx="622667" cy="141605"/>
            </a:xfrm>
          </p:grpSpPr>
          <p:sp>
            <p:nvSpPr>
              <p:cNvPr id="39" name="object 25">
                <a:extLst>
                  <a:ext uri="{FF2B5EF4-FFF2-40B4-BE49-F238E27FC236}">
                    <a16:creationId xmlns:a16="http://schemas.microsoft.com/office/drawing/2014/main" id="{28278CC5-AD0F-04BC-9DA4-B7043FEB2234}"/>
                  </a:ext>
                </a:extLst>
              </p:cNvPr>
              <p:cNvSpPr/>
              <p:nvPr/>
            </p:nvSpPr>
            <p:spPr>
              <a:xfrm>
                <a:off x="1723372" y="63576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40" name="object 22">
                <a:extLst>
                  <a:ext uri="{FF2B5EF4-FFF2-40B4-BE49-F238E27FC236}">
                    <a16:creationId xmlns:a16="http://schemas.microsoft.com/office/drawing/2014/main" id="{16AB45A9-9A69-ED54-DC0C-BFFEEBBC49EE}"/>
                  </a:ext>
                </a:extLst>
              </p:cNvPr>
              <p:cNvSpPr txBox="1"/>
              <p:nvPr/>
            </p:nvSpPr>
            <p:spPr>
              <a:xfrm>
                <a:off x="1719989" y="64794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26" name="그룹 25">
              <a:extLst>
                <a:ext uri="{FF2B5EF4-FFF2-40B4-BE49-F238E27FC236}">
                  <a16:creationId xmlns:a16="http://schemas.microsoft.com/office/drawing/2014/main" id="{1BAC6AB8-6A02-C49A-9359-AB92CCA65E79}"/>
                </a:ext>
              </a:extLst>
            </p:cNvPr>
            <p:cNvGrpSpPr/>
            <p:nvPr/>
          </p:nvGrpSpPr>
          <p:grpSpPr>
            <a:xfrm>
              <a:off x="952173" y="483367"/>
              <a:ext cx="1856881" cy="141605"/>
              <a:chOff x="1159698" y="939005"/>
              <a:chExt cx="1856881" cy="141605"/>
            </a:xfrm>
          </p:grpSpPr>
          <p:sp>
            <p:nvSpPr>
              <p:cNvPr id="30" name="object 23">
                <a:extLst>
                  <a:ext uri="{FF2B5EF4-FFF2-40B4-BE49-F238E27FC236}">
                    <a16:creationId xmlns:a16="http://schemas.microsoft.com/office/drawing/2014/main" id="{9EB5B116-5EAE-37B1-FFDF-E2C44220B629}"/>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31" name="object 25">
                <a:extLst>
                  <a:ext uri="{FF2B5EF4-FFF2-40B4-BE49-F238E27FC236}">
                    <a16:creationId xmlns:a16="http://schemas.microsoft.com/office/drawing/2014/main" id="{39B06072-C542-637A-00F2-51E4CF1457DE}"/>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32" name="object 26">
                <a:extLst>
                  <a:ext uri="{FF2B5EF4-FFF2-40B4-BE49-F238E27FC236}">
                    <a16:creationId xmlns:a16="http://schemas.microsoft.com/office/drawing/2014/main" id="{4CD6DC0A-0055-CA20-CA96-2D00AD56E116}"/>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33" name="object 22">
                <a:extLst>
                  <a:ext uri="{FF2B5EF4-FFF2-40B4-BE49-F238E27FC236}">
                    <a16:creationId xmlns:a16="http://schemas.microsoft.com/office/drawing/2014/main" id="{FFFA4228-EA55-0328-C557-9FB14F523805}"/>
                  </a:ext>
                </a:extLst>
              </p:cNvPr>
              <p:cNvSpPr txBox="1"/>
              <p:nvPr/>
            </p:nvSpPr>
            <p:spPr>
              <a:xfrm>
                <a:off x="1162154"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37" name="object 22">
                <a:extLst>
                  <a:ext uri="{FF2B5EF4-FFF2-40B4-BE49-F238E27FC236}">
                    <a16:creationId xmlns:a16="http://schemas.microsoft.com/office/drawing/2014/main" id="{2911BF8B-AD38-07F3-183B-D49FDF050A3E}"/>
                  </a:ext>
                </a:extLst>
              </p:cNvPr>
              <p:cNvSpPr txBox="1"/>
              <p:nvPr/>
            </p:nvSpPr>
            <p:spPr>
              <a:xfrm>
                <a:off x="1775114"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38" name="object 22">
                <a:extLst>
                  <a:ext uri="{FF2B5EF4-FFF2-40B4-BE49-F238E27FC236}">
                    <a16:creationId xmlns:a16="http://schemas.microsoft.com/office/drawing/2014/main" id="{4B20E5BD-D43E-CFBF-D68C-7E97B5A89E5C}"/>
                  </a:ext>
                </a:extLst>
              </p:cNvPr>
              <p:cNvSpPr txBox="1"/>
              <p:nvPr/>
            </p:nvSpPr>
            <p:spPr>
              <a:xfrm>
                <a:off x="2388075"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grpSp>
        <p:nvGrpSpPr>
          <p:cNvPr id="5" name="그룹 4">
            <a:extLst>
              <a:ext uri="{FF2B5EF4-FFF2-40B4-BE49-F238E27FC236}">
                <a16:creationId xmlns:a16="http://schemas.microsoft.com/office/drawing/2014/main" id="{923E6E8F-36C0-F049-FFA6-380881F30FD0}"/>
              </a:ext>
            </a:extLst>
          </p:cNvPr>
          <p:cNvGrpSpPr/>
          <p:nvPr/>
        </p:nvGrpSpPr>
        <p:grpSpPr>
          <a:xfrm>
            <a:off x="297407" y="5015687"/>
            <a:ext cx="6227218" cy="4221977"/>
            <a:chOff x="297407" y="5015687"/>
            <a:chExt cx="6227218" cy="4221977"/>
          </a:xfrm>
        </p:grpSpPr>
        <p:sp>
          <p:nvSpPr>
            <p:cNvPr id="7" name="TextBox 6">
              <a:extLst>
                <a:ext uri="{FF2B5EF4-FFF2-40B4-BE49-F238E27FC236}">
                  <a16:creationId xmlns:a16="http://schemas.microsoft.com/office/drawing/2014/main" id="{A42EF2D1-7306-A758-FF3B-81A5C935E6B8}"/>
                </a:ext>
              </a:extLst>
            </p:cNvPr>
            <p:cNvSpPr txBox="1"/>
            <p:nvPr/>
          </p:nvSpPr>
          <p:spPr>
            <a:xfrm>
              <a:off x="339724" y="5015687"/>
              <a:ext cx="4937126"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국내외 소비재 기업의 슬립테크 관련 사업 전개 현황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pic>
          <p:nvPicPr>
            <p:cNvPr id="8" name="Picture 2" descr="Nishikawa - Crunchbase Company Profile &amp; Funding">
              <a:extLst>
                <a:ext uri="{FF2B5EF4-FFF2-40B4-BE49-F238E27FC236}">
                  <a16:creationId xmlns:a16="http://schemas.microsoft.com/office/drawing/2014/main" id="{681FB778-2562-6D61-E018-95E2993DE3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04" t="6066" r="5971" b="6823"/>
            <a:stretch/>
          </p:blipFill>
          <p:spPr bwMode="auto">
            <a:xfrm>
              <a:off x="472619" y="5600871"/>
              <a:ext cx="539619" cy="5426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B3205618-BC8D-D689-38E2-9538C524905E}"/>
                </a:ext>
              </a:extLst>
            </p:cNvPr>
            <p:cNvGrpSpPr/>
            <p:nvPr/>
          </p:nvGrpSpPr>
          <p:grpSpPr>
            <a:xfrm>
              <a:off x="333368" y="5529199"/>
              <a:ext cx="6191252" cy="792000"/>
              <a:chOff x="333368" y="5561098"/>
              <a:chExt cx="6191252" cy="781050"/>
            </a:xfrm>
          </p:grpSpPr>
          <p:grpSp>
            <p:nvGrpSpPr>
              <p:cNvPr id="56" name="그룹 55">
                <a:extLst>
                  <a:ext uri="{FF2B5EF4-FFF2-40B4-BE49-F238E27FC236}">
                    <a16:creationId xmlns:a16="http://schemas.microsoft.com/office/drawing/2014/main" id="{52C09947-0087-2434-F309-E7F6DA0DF2EF}"/>
                  </a:ext>
                </a:extLst>
              </p:cNvPr>
              <p:cNvGrpSpPr/>
              <p:nvPr/>
            </p:nvGrpSpPr>
            <p:grpSpPr>
              <a:xfrm>
                <a:off x="1250266" y="5561098"/>
                <a:ext cx="5274354" cy="781050"/>
                <a:chOff x="970891" y="5648325"/>
                <a:chExt cx="5781066" cy="781050"/>
              </a:xfrm>
            </p:grpSpPr>
            <p:sp>
              <p:nvSpPr>
                <p:cNvPr id="58" name="직사각형 57">
                  <a:extLst>
                    <a:ext uri="{FF2B5EF4-FFF2-40B4-BE49-F238E27FC236}">
                      <a16:creationId xmlns:a16="http://schemas.microsoft.com/office/drawing/2014/main" id="{306FB590-0EF6-8BAE-1292-3116A7134996}"/>
                    </a:ext>
                  </a:extLst>
                </p:cNvPr>
                <p:cNvSpPr/>
                <p:nvPr/>
              </p:nvSpPr>
              <p:spPr>
                <a:xfrm>
                  <a:off x="2142441" y="5648325"/>
                  <a:ext cx="4609516" cy="781050"/>
                </a:xfrm>
                <a:prstGeom prst="rect">
                  <a:avLst/>
                </a:prstGeom>
                <a:solidFill>
                  <a:schemeClr val="bg1">
                    <a:lumMod val="95000"/>
                  </a:schemeClr>
                </a:solidFill>
                <a:ln w="6350">
                  <a:solidFill>
                    <a:schemeClr val="bg1">
                      <a:lumMod val="9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504000" rIns="72000" rtlCol="0" anchor="ctr"/>
                <a:lstStyle/>
                <a:p>
                  <a:pPr marL="87313" indent="-87313" defTabSz="495285" hangingPunct="0">
                    <a:lnSpc>
                      <a:spcPct val="107000"/>
                    </a:lnSpc>
                    <a:spcBef>
                      <a:spcPts val="100"/>
                    </a:spcBef>
                    <a:spcAft>
                      <a:spcPts val="100"/>
                    </a:spcAft>
                    <a:buFont typeface="Arial" panose="020B0604020202020204" pitchFamily="34" charset="0"/>
                    <a:buChar char="•"/>
                    <a:defRPr/>
                  </a:pPr>
                  <a:r>
                    <a:rPr lang="ko-KR" altLang="en-US" sz="80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일본 전통적 침구업체 니시카와와 파나소닉은 협업을 통해 센서가 부착된 스마트 매트리스를 개발한 데 이어</a:t>
                  </a:r>
                  <a:r>
                    <a:rPr lang="en-US" altLang="ko-KR" sz="80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 </a:t>
                  </a:r>
                  <a:r>
                    <a:rPr lang="ko-KR" altLang="en-US" sz="80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파나소닉 전자제품과 수면 데이터를 연동시켜 개개인의 수면 상태에 따라 전자제품이 자동 제어</a:t>
                  </a:r>
                  <a:r>
                    <a:rPr lang="en-US" altLang="ko-KR" sz="80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a:t>
                  </a:r>
                  <a:r>
                    <a:rPr lang="ko-KR" altLang="en-US" sz="80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예시</a:t>
                  </a:r>
                  <a:r>
                    <a:rPr lang="en-US" altLang="ko-KR" sz="80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 </a:t>
                  </a:r>
                  <a:r>
                    <a:rPr lang="ko-KR" altLang="en-US" sz="80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에어컨의 온도</a:t>
                  </a:r>
                  <a:r>
                    <a:rPr lang="en-US" altLang="ko-KR" sz="80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a:t>
                  </a:r>
                  <a:r>
                    <a:rPr lang="ko-KR" altLang="en-US" sz="80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풍량 조절 기능 제어</a:t>
                  </a:r>
                  <a:r>
                    <a:rPr lang="en-US" altLang="ko-KR" sz="80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 </a:t>
                  </a:r>
                  <a:r>
                    <a:rPr lang="ko-KR" altLang="en-US" sz="80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되도록 하여 수면 데이터 활용을 극대화</a:t>
                  </a:r>
                </a:p>
              </p:txBody>
            </p:sp>
            <p:sp>
              <p:nvSpPr>
                <p:cNvPr id="59" name="화살표: 오각형 58">
                  <a:extLst>
                    <a:ext uri="{FF2B5EF4-FFF2-40B4-BE49-F238E27FC236}">
                      <a16:creationId xmlns:a16="http://schemas.microsoft.com/office/drawing/2014/main" id="{EA7C3751-573D-865C-5E6B-0794E20121FB}"/>
                    </a:ext>
                  </a:extLst>
                </p:cNvPr>
                <p:cNvSpPr/>
                <p:nvPr/>
              </p:nvSpPr>
              <p:spPr>
                <a:xfrm>
                  <a:off x="970891" y="5648325"/>
                  <a:ext cx="1641334" cy="781050"/>
                </a:xfrm>
                <a:prstGeom prst="homePlate">
                  <a:avLst>
                    <a:gd name="adj" fmla="val 28049"/>
                  </a:avLst>
                </a:prstGeom>
                <a:solidFill>
                  <a:srgbClr val="FCDCF4"/>
                </a:solidFill>
                <a:ln w="6350">
                  <a:solidFill>
                    <a:srgbClr val="F1BDE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07000"/>
                    </a:lnSpc>
                    <a:spcBef>
                      <a:spcPts val="100"/>
                    </a:spcBef>
                    <a:spcAft>
                      <a:spcPts val="100"/>
                    </a:spcAft>
                    <a:buClrTx/>
                    <a:buSzTx/>
                    <a:buFontTx/>
                    <a:buNone/>
                    <a:tabLst/>
                  </a:pPr>
                  <a:r>
                    <a:rPr lang="ko-KR" altLang="en-US" sz="9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sym typeface="Wingdings" panose="05000000000000000000" pitchFamily="2" charset="2"/>
                    </a:rPr>
                    <a:t>스마트 매트리스와 전자제품 간 데이터 연동하여 수면보조용품과 전자제품의 초개인화 실현</a:t>
                  </a:r>
                </a:p>
              </p:txBody>
            </p:sp>
          </p:grpSp>
          <p:sp>
            <p:nvSpPr>
              <p:cNvPr id="57" name="화살표: 오각형 56">
                <a:extLst>
                  <a:ext uri="{FF2B5EF4-FFF2-40B4-BE49-F238E27FC236}">
                    <a16:creationId xmlns:a16="http://schemas.microsoft.com/office/drawing/2014/main" id="{047F5743-02EF-3A67-6778-72A5051A922A}"/>
                  </a:ext>
                </a:extLst>
              </p:cNvPr>
              <p:cNvSpPr/>
              <p:nvPr/>
            </p:nvSpPr>
            <p:spPr>
              <a:xfrm>
                <a:off x="333368" y="5561098"/>
                <a:ext cx="818121" cy="781050"/>
              </a:xfrm>
              <a:prstGeom prst="homePlate">
                <a:avLst>
                  <a:gd name="adj" fmla="val 0"/>
                </a:avLst>
              </a:prstGeom>
              <a:noFill/>
              <a:ln w="6350">
                <a:no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marR="0" indent="0" algn="ctr" fontAlgn="auto">
                  <a:lnSpc>
                    <a:spcPct val="110000"/>
                  </a:lnSpc>
                  <a:spcBef>
                    <a:spcPts val="100"/>
                  </a:spcBef>
                  <a:spcAft>
                    <a:spcPts val="100"/>
                  </a:spcAft>
                  <a:buClrTx/>
                  <a:buSzTx/>
                  <a:buFontTx/>
                  <a:buNone/>
                  <a:tabLst/>
                </a:pPr>
                <a:r>
                  <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니시카와 </a:t>
                </a:r>
                <a:r>
                  <a:rPr lang="en-US" altLang="ko-KR"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a:t>
                </a:r>
                <a:r>
                  <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일본</a:t>
                </a:r>
                <a:r>
                  <a:rPr lang="en-US" altLang="ko-KR"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a:t>
                </a:r>
                <a:endPar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endParaRPr>
              </a:p>
            </p:txBody>
          </p:sp>
        </p:grpSp>
        <p:grpSp>
          <p:nvGrpSpPr>
            <p:cNvPr id="10" name="그룹 9">
              <a:extLst>
                <a:ext uri="{FF2B5EF4-FFF2-40B4-BE49-F238E27FC236}">
                  <a16:creationId xmlns:a16="http://schemas.microsoft.com/office/drawing/2014/main" id="{92EDA6FB-49EA-DABC-6266-3C34266AB76B}"/>
                </a:ext>
              </a:extLst>
            </p:cNvPr>
            <p:cNvGrpSpPr/>
            <p:nvPr/>
          </p:nvGrpSpPr>
          <p:grpSpPr>
            <a:xfrm>
              <a:off x="333368" y="6409320"/>
              <a:ext cx="6191255" cy="792000"/>
              <a:chOff x="333368" y="6441219"/>
              <a:chExt cx="6191255" cy="792000"/>
            </a:xfrm>
          </p:grpSpPr>
          <p:grpSp>
            <p:nvGrpSpPr>
              <p:cNvPr id="51" name="그룹 50">
                <a:extLst>
                  <a:ext uri="{FF2B5EF4-FFF2-40B4-BE49-F238E27FC236}">
                    <a16:creationId xmlns:a16="http://schemas.microsoft.com/office/drawing/2014/main" id="{E9996612-C4FD-CE76-2E55-CDD51DEFD8F8}"/>
                  </a:ext>
                </a:extLst>
              </p:cNvPr>
              <p:cNvGrpSpPr/>
              <p:nvPr/>
            </p:nvGrpSpPr>
            <p:grpSpPr>
              <a:xfrm>
                <a:off x="1250266" y="6441219"/>
                <a:ext cx="5274357" cy="792000"/>
                <a:chOff x="970891" y="5648325"/>
                <a:chExt cx="5781069" cy="781050"/>
              </a:xfrm>
            </p:grpSpPr>
            <p:sp>
              <p:nvSpPr>
                <p:cNvPr id="54" name="직사각형 53">
                  <a:extLst>
                    <a:ext uri="{FF2B5EF4-FFF2-40B4-BE49-F238E27FC236}">
                      <a16:creationId xmlns:a16="http://schemas.microsoft.com/office/drawing/2014/main" id="{F24F9EA1-6709-F7C8-7422-DC5964BE08D3}"/>
                    </a:ext>
                  </a:extLst>
                </p:cNvPr>
                <p:cNvSpPr/>
                <p:nvPr/>
              </p:nvSpPr>
              <p:spPr>
                <a:xfrm>
                  <a:off x="2142442" y="5648325"/>
                  <a:ext cx="4609518" cy="781050"/>
                </a:xfrm>
                <a:prstGeom prst="rect">
                  <a:avLst/>
                </a:prstGeom>
                <a:solidFill>
                  <a:schemeClr val="bg1">
                    <a:lumMod val="95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504000" rIns="72000" rtlCol="0" anchor="ctr"/>
                <a:lstStyle/>
                <a:p>
                  <a:pPr marL="87313" marR="0" lvl="0" indent="-87313" algn="l" defTabSz="495285" rtl="0" eaLnBrk="1" fontAlgn="auto" latinLnBrk="0" hangingPunct="0">
                    <a:lnSpc>
                      <a:spcPct val="107000"/>
                    </a:lnSpc>
                    <a:spcBef>
                      <a:spcPts val="100"/>
                    </a:spcBef>
                    <a:spcAft>
                      <a:spcPts val="100"/>
                    </a:spcAft>
                    <a:buClrTx/>
                    <a:buSzTx/>
                    <a:buFont typeface="Arial" panose="020B0604020202020204" pitchFamily="34" charset="0"/>
                    <a:buChar char="•"/>
                    <a:tabLst/>
                    <a:defRPr/>
                  </a:pPr>
                  <a:r>
                    <a:rPr kumimoji="0" lang="ko-KR" altLang="en-US" sz="80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코웨이는 </a:t>
                  </a:r>
                  <a:r>
                    <a:rPr kumimoji="0" lang="en-US" altLang="ko-KR" sz="80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2021</a:t>
                  </a:r>
                  <a:r>
                    <a:rPr kumimoji="0" lang="ko-KR" altLang="en-US" sz="80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 매트리스 제조업체 아이오베드를 </a:t>
                  </a:r>
                  <a:r>
                    <a:rPr kumimoji="0" lang="en-US" altLang="ko-KR" sz="80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430</a:t>
                  </a:r>
                  <a:r>
                    <a:rPr kumimoji="0" lang="ko-KR" altLang="en-US" sz="80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억 원에 인수하며 매트리스 자체 생산라인을 확보하여 수면 시장에 진출</a:t>
                  </a:r>
                  <a:endParaRPr kumimoji="0" lang="en-US" altLang="ko-KR" sz="80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p>
                  <a:pPr marL="182563" marR="0" lvl="0" indent="-95250" algn="l" defTabSz="495285" rtl="0" eaLnBrk="1" fontAlgn="auto" latinLnBrk="0" hangingPunct="0">
                    <a:lnSpc>
                      <a:spcPct val="107000"/>
                    </a:lnSpc>
                    <a:spcBef>
                      <a:spcPts val="100"/>
                    </a:spcBef>
                    <a:spcAft>
                      <a:spcPts val="100"/>
                    </a:spcAft>
                    <a:buClrTx/>
                    <a:buSzTx/>
                    <a:buFont typeface="KoPub돋움체 Medium" panose="00000600000000000000" pitchFamily="2" charset="-127"/>
                    <a:buChar char="－"/>
                    <a:tabLst/>
                    <a:defRPr/>
                  </a:pPr>
                  <a:r>
                    <a:rPr kumimoji="0" lang="ko-KR" altLang="en-US"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코웨이는 매트리스 </a:t>
                  </a:r>
                  <a:r>
                    <a:rPr kumimoji="0" lang="en-US" altLang="ko-KR"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R&amp;D</a:t>
                  </a:r>
                  <a:r>
                    <a:rPr kumimoji="0" lang="ko-KR" altLang="en-US"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에 매진하며 </a:t>
                  </a:r>
                  <a:r>
                    <a:rPr kumimoji="0" lang="en-US" altLang="ko-KR"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2022</a:t>
                  </a:r>
                  <a:r>
                    <a:rPr kumimoji="0" lang="ko-KR" altLang="en-US"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 개개인의 수면 자세</a:t>
                  </a:r>
                  <a:r>
                    <a:rPr kumimoji="0" lang="en-US" altLang="ko-KR"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및 체형에 맞춰 매트리스 경도 조절이 가능한 스마트 매트리스를 론칭</a:t>
                  </a:r>
                  <a:r>
                    <a:rPr kumimoji="0" lang="en-US" altLang="ko-KR"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슬립테크 시장 공략을 본격화하며 생태계 확장</a:t>
                  </a:r>
                  <a:endParaRPr kumimoji="0" lang="en-US" altLang="ko-KR"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55" name="화살표: 오각형 54">
                  <a:extLst>
                    <a:ext uri="{FF2B5EF4-FFF2-40B4-BE49-F238E27FC236}">
                      <a16:creationId xmlns:a16="http://schemas.microsoft.com/office/drawing/2014/main" id="{63E8BAEF-9922-D552-D430-D003F69DE846}"/>
                    </a:ext>
                  </a:extLst>
                </p:cNvPr>
                <p:cNvSpPr/>
                <p:nvPr/>
              </p:nvSpPr>
              <p:spPr>
                <a:xfrm>
                  <a:off x="970891" y="5648325"/>
                  <a:ext cx="1641335" cy="775500"/>
                </a:xfrm>
                <a:prstGeom prst="homePlate">
                  <a:avLst>
                    <a:gd name="adj" fmla="val 28049"/>
                  </a:avLst>
                </a:prstGeom>
                <a:solidFill>
                  <a:srgbClr val="A6E8FC"/>
                </a:solidFill>
                <a:ln w="6350">
                  <a:solidFill>
                    <a:srgbClr val="7FDBF9"/>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07000"/>
                    </a:lnSpc>
                    <a:spcBef>
                      <a:spcPts val="100"/>
                    </a:spcBef>
                    <a:spcAft>
                      <a:spcPts val="100"/>
                    </a:spcAft>
                  </a:pPr>
                  <a:r>
                    <a:rPr lang="en-US" altLang="ko-KR" sz="9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sym typeface="Wingdings" panose="05000000000000000000" pitchFamily="2" charset="2"/>
                    </a:rPr>
                    <a:t>M&amp;A</a:t>
                  </a:r>
                  <a:r>
                    <a:rPr lang="ko-KR" altLang="en-US" sz="9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sym typeface="Wingdings" panose="05000000000000000000" pitchFamily="2" charset="2"/>
                    </a:rPr>
                    <a:t>로 매트리스 생산 기술을 내재화하고 수면 시장 및 슬립테크 시장으로 생태계 확장 </a:t>
                  </a:r>
                </a:p>
              </p:txBody>
            </p:sp>
          </p:grpSp>
          <p:sp>
            <p:nvSpPr>
              <p:cNvPr id="52" name="화살표: 오각형 51">
                <a:extLst>
                  <a:ext uri="{FF2B5EF4-FFF2-40B4-BE49-F238E27FC236}">
                    <a16:creationId xmlns:a16="http://schemas.microsoft.com/office/drawing/2014/main" id="{D8ACEE77-4325-A36A-F2A9-D984D7E72082}"/>
                  </a:ext>
                </a:extLst>
              </p:cNvPr>
              <p:cNvSpPr/>
              <p:nvPr/>
            </p:nvSpPr>
            <p:spPr>
              <a:xfrm>
                <a:off x="333368" y="6441219"/>
                <a:ext cx="818121" cy="792000"/>
              </a:xfrm>
              <a:prstGeom prst="homePlate">
                <a:avLst>
                  <a:gd name="adj" fmla="val 0"/>
                </a:avLst>
              </a:prstGeom>
              <a:noFill/>
              <a:ln w="6350">
                <a:no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marR="0" indent="0" algn="ctr" fontAlgn="auto">
                  <a:lnSpc>
                    <a:spcPct val="110000"/>
                  </a:lnSpc>
                  <a:spcBef>
                    <a:spcPts val="100"/>
                  </a:spcBef>
                  <a:spcAft>
                    <a:spcPts val="100"/>
                  </a:spcAft>
                  <a:buClrTx/>
                  <a:buSzTx/>
                  <a:buFontTx/>
                  <a:buNone/>
                  <a:tabLst/>
                </a:pPr>
                <a:r>
                  <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코웨이 </a:t>
                </a:r>
                <a:r>
                  <a:rPr lang="en-US" altLang="ko-KR"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a:t>
                </a:r>
                <a:r>
                  <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한국</a:t>
                </a:r>
                <a:r>
                  <a:rPr lang="en-US" altLang="ko-KR"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a:t>
                </a:r>
                <a:endPar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endParaRPr>
              </a:p>
            </p:txBody>
          </p:sp>
          <p:pic>
            <p:nvPicPr>
              <p:cNvPr id="53" name="Picture 4" descr="코웨이 로고">
                <a:extLst>
                  <a:ext uri="{FF2B5EF4-FFF2-40B4-BE49-F238E27FC236}">
                    <a16:creationId xmlns:a16="http://schemas.microsoft.com/office/drawing/2014/main" id="{E670FC30-E9EB-44AE-FB57-050444CD4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89" y="6691054"/>
                <a:ext cx="741878" cy="2230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a:extLst>
                <a:ext uri="{FF2B5EF4-FFF2-40B4-BE49-F238E27FC236}">
                  <a16:creationId xmlns:a16="http://schemas.microsoft.com/office/drawing/2014/main" id="{0035858D-9149-15EF-073F-0B2FCDDE724E}"/>
                </a:ext>
              </a:extLst>
            </p:cNvPr>
            <p:cNvGrpSpPr/>
            <p:nvPr/>
          </p:nvGrpSpPr>
          <p:grpSpPr>
            <a:xfrm>
              <a:off x="333368" y="7289441"/>
              <a:ext cx="6191255" cy="792000"/>
              <a:chOff x="333368" y="7321340"/>
              <a:chExt cx="6191255" cy="792000"/>
            </a:xfrm>
          </p:grpSpPr>
          <p:grpSp>
            <p:nvGrpSpPr>
              <p:cNvPr id="45" name="그룹 44">
                <a:extLst>
                  <a:ext uri="{FF2B5EF4-FFF2-40B4-BE49-F238E27FC236}">
                    <a16:creationId xmlns:a16="http://schemas.microsoft.com/office/drawing/2014/main" id="{431F472D-3B14-0C56-8005-87633A5B3B29}"/>
                  </a:ext>
                </a:extLst>
              </p:cNvPr>
              <p:cNvGrpSpPr/>
              <p:nvPr/>
            </p:nvGrpSpPr>
            <p:grpSpPr>
              <a:xfrm>
                <a:off x="333368" y="7321340"/>
                <a:ext cx="6191255" cy="792000"/>
                <a:chOff x="333368" y="7259498"/>
                <a:chExt cx="6191255" cy="781050"/>
              </a:xfrm>
            </p:grpSpPr>
            <p:grpSp>
              <p:nvGrpSpPr>
                <p:cNvPr id="47" name="그룹 46">
                  <a:extLst>
                    <a:ext uri="{FF2B5EF4-FFF2-40B4-BE49-F238E27FC236}">
                      <a16:creationId xmlns:a16="http://schemas.microsoft.com/office/drawing/2014/main" id="{19E17C01-DCB0-F350-F8C0-5FBC29ADD384}"/>
                    </a:ext>
                  </a:extLst>
                </p:cNvPr>
                <p:cNvGrpSpPr/>
                <p:nvPr/>
              </p:nvGrpSpPr>
              <p:grpSpPr>
                <a:xfrm>
                  <a:off x="1250266" y="7259498"/>
                  <a:ext cx="5274357" cy="781050"/>
                  <a:chOff x="1250266" y="7259498"/>
                  <a:chExt cx="5274357" cy="781050"/>
                </a:xfrm>
              </p:grpSpPr>
              <p:sp>
                <p:nvSpPr>
                  <p:cNvPr id="49" name="직사각형 48">
                    <a:extLst>
                      <a:ext uri="{FF2B5EF4-FFF2-40B4-BE49-F238E27FC236}">
                        <a16:creationId xmlns:a16="http://schemas.microsoft.com/office/drawing/2014/main" id="{570E79C7-B8F0-9F15-F272-C45A30BBCD99}"/>
                      </a:ext>
                    </a:extLst>
                  </p:cNvPr>
                  <p:cNvSpPr/>
                  <p:nvPr/>
                </p:nvSpPr>
                <p:spPr>
                  <a:xfrm>
                    <a:off x="2319130" y="7259498"/>
                    <a:ext cx="4205493" cy="781050"/>
                  </a:xfrm>
                  <a:prstGeom prst="rect">
                    <a:avLst/>
                  </a:prstGeom>
                  <a:solidFill>
                    <a:schemeClr val="bg1">
                      <a:lumMod val="95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504000" rIns="72000" rtlCol="0" anchor="ctr"/>
                  <a:lstStyle/>
                  <a:p>
                    <a:pPr marL="87313" marR="0" lvl="0" indent="-87313" algn="l" defTabSz="495285" rtl="0" eaLnBrk="1" fontAlgn="auto" latinLnBrk="0" hangingPunct="0">
                      <a:lnSpc>
                        <a:spcPct val="107000"/>
                      </a:lnSpc>
                      <a:spcBef>
                        <a:spcPts val="100"/>
                      </a:spcBef>
                      <a:spcAft>
                        <a:spcPts val="100"/>
                      </a:spcAft>
                      <a:buClrTx/>
                      <a:buSzTx/>
                      <a:buFont typeface="Arial" panose="020B0604020202020204" pitchFamily="34" charset="0"/>
                      <a:buChar char="•"/>
                      <a:tabLst/>
                      <a:defRPr/>
                    </a:pPr>
                    <a:r>
                      <a:rPr kumimoji="0" lang="ko-KR" altLang="en-US"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구찌는 </a:t>
                    </a:r>
                    <a:r>
                      <a:rPr kumimoji="0" lang="en-US" altLang="ko-KR"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2022</a:t>
                    </a:r>
                    <a:r>
                      <a:rPr kumimoji="0" lang="ko-KR" altLang="en-US"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5</a:t>
                    </a:r>
                    <a:r>
                      <a:rPr kumimoji="0" lang="ko-KR" altLang="en-US"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월</a:t>
                    </a:r>
                    <a:r>
                      <a:rPr kumimoji="0" lang="en-US" altLang="ko-KR"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슬립테크 웨어러블 기기 제조업체 오우라와 콜라보레이션을 전개</a:t>
                    </a:r>
                    <a:r>
                      <a:rPr kumimoji="0" lang="en-US" altLang="ko-KR"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오우라는 수면 데이터를 주기적으로 확보하는 한편 구찌는 </a:t>
                    </a:r>
                    <a:r>
                      <a:rPr kumimoji="0" lang="en-US" altLang="ko-KR"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MZ</a:t>
                    </a:r>
                    <a:r>
                      <a:rPr kumimoji="0" lang="ko-KR" altLang="en-US"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세대 고객의 락인 효과를 강화하는 등 콜라보레이션으로 양사 간 시너지 창출 극대화</a:t>
                    </a:r>
                    <a:endParaRPr kumimoji="0" lang="en-US" altLang="ko-KR"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p>
                    <a:pPr marL="182563" marR="0" lvl="0" indent="-95250" algn="l" defTabSz="495285" rtl="0" eaLnBrk="1" fontAlgn="auto" latinLnBrk="0" hangingPunct="0">
                      <a:lnSpc>
                        <a:spcPct val="107000"/>
                      </a:lnSpc>
                      <a:spcBef>
                        <a:spcPts val="100"/>
                      </a:spcBef>
                      <a:spcAft>
                        <a:spcPts val="100"/>
                      </a:spcAft>
                      <a:buClrTx/>
                      <a:buSzTx/>
                      <a:buFont typeface="KoPub돋움체 Medium" panose="00000600000000000000" pitchFamily="2" charset="-127"/>
                      <a:buChar char="－"/>
                      <a:tabLst/>
                      <a:defRPr/>
                    </a:pPr>
                    <a:r>
                      <a:rPr kumimoji="0" lang="ko-KR" altLang="en-US"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오우라는 혈중 농도</a:t>
                    </a:r>
                    <a:r>
                      <a:rPr kumimoji="0" lang="en-US" altLang="ko-KR"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심박수</a:t>
                    </a:r>
                    <a:r>
                      <a:rPr kumimoji="0" lang="en-US" altLang="ko-KR"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스트레스 지수 등 수면 상태에 영향을 미치는 생체 데이터 측정 기능을 지원하는 스마트 반지 </a:t>
                    </a:r>
                    <a:r>
                      <a:rPr kumimoji="0" lang="en-US" altLang="ko-KR"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오우라링</a:t>
                    </a:r>
                    <a:r>
                      <a:rPr kumimoji="0" lang="en-US" altLang="ko-KR"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을 주력 제품으로 보유</a:t>
                    </a:r>
                    <a:endParaRPr kumimoji="0" lang="en-US" altLang="ko-KR"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50" name="화살표: 오각형 49">
                    <a:extLst>
                      <a:ext uri="{FF2B5EF4-FFF2-40B4-BE49-F238E27FC236}">
                        <a16:creationId xmlns:a16="http://schemas.microsoft.com/office/drawing/2014/main" id="{34C0C509-8D60-ECE8-17CC-763030BCA306}"/>
                      </a:ext>
                    </a:extLst>
                  </p:cNvPr>
                  <p:cNvSpPr/>
                  <p:nvPr/>
                </p:nvSpPr>
                <p:spPr>
                  <a:xfrm>
                    <a:off x="1250266" y="7259498"/>
                    <a:ext cx="1497472" cy="781050"/>
                  </a:xfrm>
                  <a:prstGeom prst="homePlate">
                    <a:avLst>
                      <a:gd name="adj" fmla="val 28049"/>
                    </a:avLst>
                  </a:prstGeom>
                  <a:solidFill>
                    <a:srgbClr val="BEE5F0"/>
                  </a:solidFill>
                  <a:ln w="6350">
                    <a:solidFill>
                      <a:srgbClr val="87D1E5"/>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fontAlgn="auto">
                      <a:lnSpc>
                        <a:spcPct val="107000"/>
                      </a:lnSpc>
                      <a:spcBef>
                        <a:spcPts val="100"/>
                      </a:spcBef>
                      <a:spcAft>
                        <a:spcPts val="100"/>
                      </a:spcAft>
                      <a:buClrTx/>
                      <a:buSzTx/>
                      <a:buFontTx/>
                      <a:buNone/>
                      <a:tabLst/>
                    </a:pPr>
                    <a:r>
                      <a:rPr lang="ko-KR" altLang="en-US" sz="9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sym typeface="Wingdings" panose="05000000000000000000" pitchFamily="2" charset="2"/>
                      </a:rPr>
                      <a:t>스마트링 제조업체와의 혁신적 콜라보레이션으로 럭셔리 기업으로서 슬립테크 시장 선제적 공략</a:t>
                    </a:r>
                  </a:p>
                </p:txBody>
              </p:sp>
            </p:grpSp>
            <p:sp>
              <p:nvSpPr>
                <p:cNvPr id="48" name="화살표: 오각형 47">
                  <a:extLst>
                    <a:ext uri="{FF2B5EF4-FFF2-40B4-BE49-F238E27FC236}">
                      <a16:creationId xmlns:a16="http://schemas.microsoft.com/office/drawing/2014/main" id="{1616800E-485E-D318-51A1-EF4F155D100D}"/>
                    </a:ext>
                  </a:extLst>
                </p:cNvPr>
                <p:cNvSpPr/>
                <p:nvPr/>
              </p:nvSpPr>
              <p:spPr>
                <a:xfrm>
                  <a:off x="333368" y="7259498"/>
                  <a:ext cx="818121" cy="781050"/>
                </a:xfrm>
                <a:prstGeom prst="homePlate">
                  <a:avLst>
                    <a:gd name="adj" fmla="val 0"/>
                  </a:avLst>
                </a:prstGeom>
                <a:noFill/>
                <a:ln w="6350">
                  <a:no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lnSpc>
                      <a:spcPct val="110000"/>
                    </a:lnSpc>
                    <a:spcBef>
                      <a:spcPts val="100"/>
                    </a:spcBef>
                    <a:spcAft>
                      <a:spcPts val="100"/>
                    </a:spcAft>
                  </a:pPr>
                  <a:r>
                    <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구찌</a:t>
                  </a:r>
                  <a:r>
                    <a:rPr lang="en-US" altLang="ko-KR"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 (</a:t>
                  </a:r>
                  <a:r>
                    <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이탈리아</a:t>
                  </a:r>
                  <a:r>
                    <a:rPr lang="en-US" altLang="ko-KR"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a:t>
                  </a:r>
                  <a:endPar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endParaRPr>
                </a:p>
              </p:txBody>
            </p:sp>
          </p:grpSp>
          <p:pic>
            <p:nvPicPr>
              <p:cNvPr id="46" name="Picture 6">
                <a:extLst>
                  <a:ext uri="{FF2B5EF4-FFF2-40B4-BE49-F238E27FC236}">
                    <a16:creationId xmlns:a16="http://schemas.microsoft.com/office/drawing/2014/main" id="{E8C0299A-6B86-4913-9497-B43F1C3F90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5698"/>
              <a:stretch/>
            </p:blipFill>
            <p:spPr bwMode="auto">
              <a:xfrm>
                <a:off x="422054" y="7600558"/>
                <a:ext cx="640749" cy="15946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직사각형 11">
              <a:extLst>
                <a:ext uri="{FF2B5EF4-FFF2-40B4-BE49-F238E27FC236}">
                  <a16:creationId xmlns:a16="http://schemas.microsoft.com/office/drawing/2014/main" id="{8FB7E3D2-27DC-0BEB-E6D2-C343B4E2B12A}"/>
                </a:ext>
              </a:extLst>
            </p:cNvPr>
            <p:cNvSpPr/>
            <p:nvPr/>
          </p:nvSpPr>
          <p:spPr>
            <a:xfrm>
              <a:off x="333368" y="9005499"/>
              <a:ext cx="3781432"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경제연구원</a:t>
              </a:r>
            </a:p>
          </p:txBody>
        </p:sp>
        <p:grpSp>
          <p:nvGrpSpPr>
            <p:cNvPr id="13" name="그룹 12">
              <a:extLst>
                <a:ext uri="{FF2B5EF4-FFF2-40B4-BE49-F238E27FC236}">
                  <a16:creationId xmlns:a16="http://schemas.microsoft.com/office/drawing/2014/main" id="{91B9A68B-6AA3-42E9-DF0F-5568ECEDD788}"/>
                </a:ext>
              </a:extLst>
            </p:cNvPr>
            <p:cNvGrpSpPr/>
            <p:nvPr/>
          </p:nvGrpSpPr>
          <p:grpSpPr>
            <a:xfrm>
              <a:off x="297407" y="8169563"/>
              <a:ext cx="6227218" cy="792000"/>
              <a:chOff x="297407" y="8201462"/>
              <a:chExt cx="6227218" cy="792000"/>
            </a:xfrm>
          </p:grpSpPr>
          <p:grpSp>
            <p:nvGrpSpPr>
              <p:cNvPr id="29" name="그룹 28">
                <a:extLst>
                  <a:ext uri="{FF2B5EF4-FFF2-40B4-BE49-F238E27FC236}">
                    <a16:creationId xmlns:a16="http://schemas.microsoft.com/office/drawing/2014/main" id="{1DE9D209-9F70-62A1-A845-4B7ED30A1643}"/>
                  </a:ext>
                </a:extLst>
              </p:cNvPr>
              <p:cNvGrpSpPr/>
              <p:nvPr/>
            </p:nvGrpSpPr>
            <p:grpSpPr>
              <a:xfrm>
                <a:off x="1250294" y="8201462"/>
                <a:ext cx="5274331" cy="792000"/>
                <a:chOff x="1250294" y="8108698"/>
                <a:chExt cx="5274331" cy="781050"/>
              </a:xfrm>
            </p:grpSpPr>
            <p:sp>
              <p:nvSpPr>
                <p:cNvPr id="43" name="직사각형 42">
                  <a:extLst>
                    <a:ext uri="{FF2B5EF4-FFF2-40B4-BE49-F238E27FC236}">
                      <a16:creationId xmlns:a16="http://schemas.microsoft.com/office/drawing/2014/main" id="{04C10724-D697-2AA1-DE77-5B95D3285C0D}"/>
                    </a:ext>
                  </a:extLst>
                </p:cNvPr>
                <p:cNvSpPr/>
                <p:nvPr/>
              </p:nvSpPr>
              <p:spPr>
                <a:xfrm>
                  <a:off x="2319130" y="8108698"/>
                  <a:ext cx="4205495" cy="781050"/>
                </a:xfrm>
                <a:prstGeom prst="rect">
                  <a:avLst/>
                </a:prstGeom>
                <a:solidFill>
                  <a:schemeClr val="bg1">
                    <a:lumMod val="95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504000" rIns="72000" rtlCol="0" anchor="ctr"/>
                <a:lstStyle/>
                <a:p>
                  <a:pPr marL="87313" marR="0" lvl="0" indent="-87313" algn="l" defTabSz="495285" rtl="0" eaLnBrk="1" fontAlgn="auto" latinLnBrk="0" hangingPunct="0">
                    <a:lnSpc>
                      <a:spcPct val="107000"/>
                    </a:lnSpc>
                    <a:spcBef>
                      <a:spcPts val="100"/>
                    </a:spcBef>
                    <a:spcAft>
                      <a:spcPts val="100"/>
                    </a:spcAft>
                    <a:buClrTx/>
                    <a:buSzTx/>
                    <a:buFont typeface="Arial" panose="020B0604020202020204" pitchFamily="34" charset="0"/>
                    <a:buChar char="•"/>
                    <a:tabLst/>
                    <a:defRPr/>
                  </a:pPr>
                  <a:r>
                    <a:rPr kumimoji="0" lang="ko-KR" altLang="en-US"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아모레퍼시픽은 슬립테크 스타트업 에이슬립과 </a:t>
                  </a:r>
                  <a:r>
                    <a:rPr kumimoji="0" lang="en-US" altLang="ko-KR"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MOU</a:t>
                  </a:r>
                  <a:r>
                    <a:rPr kumimoji="0" lang="ko-KR" altLang="en-US"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를 체결하고</a:t>
                  </a:r>
                  <a:r>
                    <a:rPr kumimoji="0" lang="en-US" altLang="ko-KR"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수면 질 개선 위한 건강기능식품과 숙면에 도움되는 화장품 개발로 시장 경쟁력 제고 목표</a:t>
                  </a:r>
                </a:p>
                <a:p>
                  <a:pPr marL="182563" marR="0" lvl="0" indent="-95250" algn="l" defTabSz="495285" rtl="0" eaLnBrk="1" fontAlgn="auto" latinLnBrk="0" hangingPunct="0">
                    <a:lnSpc>
                      <a:spcPct val="107000"/>
                    </a:lnSpc>
                    <a:spcBef>
                      <a:spcPts val="100"/>
                    </a:spcBef>
                    <a:spcAft>
                      <a:spcPts val="100"/>
                    </a:spcAft>
                    <a:buClrTx/>
                    <a:buSzTx/>
                    <a:buFont typeface="KoPub돋움체 Medium" panose="00000600000000000000" pitchFamily="2" charset="-127"/>
                    <a:buChar char="-"/>
                    <a:tabLst/>
                    <a:defRPr/>
                  </a:pPr>
                  <a:r>
                    <a:rPr kumimoji="0" lang="ko-KR" altLang="en-US" sz="7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에이슬립은 비접촉 방식 기반의 숨소리 측정 및 수면 패턴 진단 기술을 보유한 기업</a:t>
                  </a:r>
                  <a:endParaRPr kumimoji="0" lang="en-US" altLang="ko-KR" sz="7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p>
                  <a:pPr marL="182563" marR="0" lvl="0" indent="-95250" algn="l" defTabSz="495285" rtl="0" eaLnBrk="1" fontAlgn="auto" latinLnBrk="0" hangingPunct="0">
                    <a:lnSpc>
                      <a:spcPct val="107000"/>
                    </a:lnSpc>
                    <a:spcBef>
                      <a:spcPts val="100"/>
                    </a:spcBef>
                    <a:spcAft>
                      <a:spcPts val="100"/>
                    </a:spcAft>
                    <a:buClrTx/>
                    <a:buSzTx/>
                    <a:buFont typeface="KoPub돋움체 Medium" panose="00000600000000000000" pitchFamily="2" charset="-127"/>
                    <a:buChar char="-"/>
                    <a:tabLst/>
                    <a:defRPr/>
                  </a:pPr>
                  <a:r>
                    <a:rPr kumimoji="0" lang="ko-KR" altLang="en-US" sz="7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아모레퍼시픽은 개인화된 패턴 분석을 접목해 맞춤형 제품으로 고도화하는 등 차별화 제품으로 슬립테크 시장을 공략하기 위한 </a:t>
                  </a:r>
                  <a:r>
                    <a:rPr kumimoji="0" lang="en-US" altLang="ko-KR" sz="7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R&amp;D </a:t>
                  </a:r>
                  <a:r>
                    <a:rPr kumimoji="0" lang="ko-KR" altLang="en-US" sz="750" b="0" i="0" u="none" strike="noStrike" kern="1200" cap="none" spc="0" normalizeH="0" baseline="0" noProof="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지속할 계획</a:t>
                  </a:r>
                  <a:endParaRPr kumimoji="0" lang="en-US" altLang="ko-KR" sz="750" b="0" i="0" u="none" strike="noStrike" kern="1200" cap="none" spc="0" normalizeH="0" baseline="0" dirty="0">
                    <a:ln>
                      <a:solidFill>
                        <a:srgbClr val="1E49E2">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4" name="화살표: 오각형 43">
                  <a:extLst>
                    <a:ext uri="{FF2B5EF4-FFF2-40B4-BE49-F238E27FC236}">
                      <a16:creationId xmlns:a16="http://schemas.microsoft.com/office/drawing/2014/main" id="{A51737E9-A3E6-EAFD-C171-EFB393C4D55F}"/>
                    </a:ext>
                  </a:extLst>
                </p:cNvPr>
                <p:cNvSpPr/>
                <p:nvPr/>
              </p:nvSpPr>
              <p:spPr>
                <a:xfrm>
                  <a:off x="1250294" y="8108698"/>
                  <a:ext cx="1497472" cy="781049"/>
                </a:xfrm>
                <a:prstGeom prst="homePlate">
                  <a:avLst>
                    <a:gd name="adj" fmla="val 28049"/>
                  </a:avLst>
                </a:prstGeom>
                <a:solidFill>
                  <a:srgbClr val="D2DBF9"/>
                </a:solidFill>
                <a:ln w="6350">
                  <a:solidFill>
                    <a:srgbClr val="B8C5F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07000"/>
                    </a:lnSpc>
                    <a:spcBef>
                      <a:spcPts val="100"/>
                    </a:spcBef>
                    <a:spcAft>
                      <a:spcPts val="100"/>
                    </a:spcAft>
                  </a:pPr>
                  <a:r>
                    <a:rPr lang="ko-KR" altLang="en-US" sz="9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스타트업 에이슬립과 </a:t>
                  </a:r>
                  <a:r>
                    <a:rPr lang="en-US" altLang="ko-KR" sz="9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MOU </a:t>
                  </a:r>
                  <a:r>
                    <a:rPr lang="ko-KR" altLang="en-US" sz="9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통해 뷰티테크</a:t>
                  </a:r>
                  <a:r>
                    <a:rPr lang="en-US" altLang="ko-KR" sz="9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x</a:t>
                  </a:r>
                  <a:r>
                    <a:rPr lang="ko-KR" altLang="en-US" sz="9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슬립테크로 혁신 본격화</a:t>
                  </a:r>
                  <a:endParaRPr lang="en-US" altLang="ko-KR" sz="900" b="1"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pSp>
          <p:sp>
            <p:nvSpPr>
              <p:cNvPr id="41" name="화살표: 오각형 40">
                <a:extLst>
                  <a:ext uri="{FF2B5EF4-FFF2-40B4-BE49-F238E27FC236}">
                    <a16:creationId xmlns:a16="http://schemas.microsoft.com/office/drawing/2014/main" id="{B8DC1B96-31CB-985D-692F-763A4EFC048E}"/>
                  </a:ext>
                </a:extLst>
              </p:cNvPr>
              <p:cNvSpPr/>
              <p:nvPr/>
            </p:nvSpPr>
            <p:spPr>
              <a:xfrm>
                <a:off x="297407" y="8201462"/>
                <a:ext cx="890044" cy="792000"/>
              </a:xfrm>
              <a:prstGeom prst="homePlate">
                <a:avLst>
                  <a:gd name="adj" fmla="val 0"/>
                </a:avLst>
              </a:prstGeom>
              <a:noFill/>
              <a:ln w="6350">
                <a:no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algn="ctr">
                  <a:lnSpc>
                    <a:spcPct val="110000"/>
                  </a:lnSpc>
                  <a:spcBef>
                    <a:spcPts val="100"/>
                  </a:spcBef>
                  <a:spcAft>
                    <a:spcPts val="100"/>
                  </a:spcAft>
                </a:pPr>
                <a:r>
                  <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아모레퍼시픽 </a:t>
                </a:r>
                <a:r>
                  <a:rPr lang="en-US" altLang="ko-KR"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a:t>
                </a:r>
                <a:r>
                  <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한국</a:t>
                </a:r>
                <a:r>
                  <a:rPr lang="en-US" altLang="ko-KR"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rPr>
                  <a:t>)</a:t>
                </a:r>
                <a:endParaRPr lang="ko-KR" altLang="en-US" sz="700" b="1" dirty="0">
                  <a:ln>
                    <a:solidFill>
                      <a:schemeClr val="accent6">
                        <a:alpha val="0"/>
                      </a:schemeClr>
                    </a:solidFill>
                  </a:ln>
                  <a:gradFill>
                    <a:gsLst>
                      <a:gs pos="0">
                        <a:schemeClr val="tx1">
                          <a:lumMod val="85000"/>
                          <a:lumOff val="15000"/>
                        </a:schemeClr>
                      </a:gs>
                      <a:gs pos="100000">
                        <a:schemeClr val="tx1">
                          <a:lumMod val="85000"/>
                          <a:lumOff val="15000"/>
                        </a:schemeClr>
                      </a:gs>
                    </a:gsLst>
                    <a:lin ang="5400000" scaled="1"/>
                  </a:gradFill>
                  <a:latin typeface="KoPub돋움체 Medium" panose="02020603020101020101" pitchFamily="18" charset="-127"/>
                  <a:ea typeface="KoPub돋움체 Medium" panose="02020603020101020101" pitchFamily="18" charset="-127"/>
                  <a:sym typeface="Wingdings" panose="05000000000000000000" pitchFamily="2" charset="2"/>
                </a:endParaRPr>
              </a:p>
            </p:txBody>
          </p:sp>
          <p:pic>
            <p:nvPicPr>
              <p:cNvPr id="42" name="Picture 10" descr="아모레퍼시픽, 필수소비재 유일 '탄소경영 섹터 아너스' 선정 &lt; 전국 &lt; 기사본문 - 데일리임팩트">
                <a:extLst>
                  <a:ext uri="{FF2B5EF4-FFF2-40B4-BE49-F238E27FC236}">
                    <a16:creationId xmlns:a16="http://schemas.microsoft.com/office/drawing/2014/main" id="{6403B62B-8416-659E-9DCA-97B98D42EC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987" y="8305148"/>
                <a:ext cx="456882" cy="4568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그룹 13">
              <a:extLst>
                <a:ext uri="{FF2B5EF4-FFF2-40B4-BE49-F238E27FC236}">
                  <a16:creationId xmlns:a16="http://schemas.microsoft.com/office/drawing/2014/main" id="{B109ABF2-AF5A-8E1A-F447-1F5EFF76B6E9}"/>
                </a:ext>
              </a:extLst>
            </p:cNvPr>
            <p:cNvGrpSpPr/>
            <p:nvPr/>
          </p:nvGrpSpPr>
          <p:grpSpPr>
            <a:xfrm>
              <a:off x="2809054" y="5529199"/>
              <a:ext cx="3715566" cy="795262"/>
              <a:chOff x="2809054" y="5529199"/>
              <a:chExt cx="3715566" cy="795262"/>
            </a:xfrm>
          </p:grpSpPr>
          <p:cxnSp>
            <p:nvCxnSpPr>
              <p:cNvPr id="27" name="직선 연결선 26">
                <a:extLst>
                  <a:ext uri="{FF2B5EF4-FFF2-40B4-BE49-F238E27FC236}">
                    <a16:creationId xmlns:a16="http://schemas.microsoft.com/office/drawing/2014/main" id="{515BAD57-13F6-9202-BCE8-DC4E36913BC4}"/>
                  </a:ext>
                </a:extLst>
              </p:cNvPr>
              <p:cNvCxnSpPr/>
              <p:nvPr/>
            </p:nvCxnSpPr>
            <p:spPr>
              <a:xfrm>
                <a:off x="2809054" y="5529199"/>
                <a:ext cx="3715566" cy="0"/>
              </a:xfrm>
              <a:prstGeom prst="line">
                <a:avLst/>
              </a:prstGeom>
              <a:ln w="6350">
                <a:solidFill>
                  <a:srgbClr val="F1BDE6"/>
                </a:solidFill>
              </a:ln>
              <a:effectLst/>
            </p:spPr>
            <p:style>
              <a:lnRef idx="2">
                <a:schemeClr val="accent3"/>
              </a:lnRef>
              <a:fillRef idx="0">
                <a:schemeClr val="accent3"/>
              </a:fillRef>
              <a:effectRef idx="1">
                <a:schemeClr val="accent3"/>
              </a:effectRef>
              <a:fontRef idx="minor">
                <a:schemeClr val="tx1"/>
              </a:fontRef>
            </p:style>
          </p:cxnSp>
          <p:cxnSp>
            <p:nvCxnSpPr>
              <p:cNvPr id="28" name="직선 연결선 27">
                <a:extLst>
                  <a:ext uri="{FF2B5EF4-FFF2-40B4-BE49-F238E27FC236}">
                    <a16:creationId xmlns:a16="http://schemas.microsoft.com/office/drawing/2014/main" id="{D99A00B5-C5D3-599B-40CD-DDC63D7DD804}"/>
                  </a:ext>
                </a:extLst>
              </p:cNvPr>
              <p:cNvCxnSpPr/>
              <p:nvPr/>
            </p:nvCxnSpPr>
            <p:spPr>
              <a:xfrm>
                <a:off x="2809054" y="6324461"/>
                <a:ext cx="3715566" cy="0"/>
              </a:xfrm>
              <a:prstGeom prst="line">
                <a:avLst/>
              </a:prstGeom>
              <a:ln w="6350">
                <a:solidFill>
                  <a:srgbClr val="F1BDE6"/>
                </a:solidFill>
              </a:ln>
              <a:effectLst/>
            </p:spPr>
            <p:style>
              <a:lnRef idx="2">
                <a:schemeClr val="accent3"/>
              </a:lnRef>
              <a:fillRef idx="0">
                <a:schemeClr val="accent3"/>
              </a:fillRef>
              <a:effectRef idx="1">
                <a:schemeClr val="accent3"/>
              </a:effectRef>
              <a:fontRef idx="minor">
                <a:schemeClr val="tx1"/>
              </a:fontRef>
            </p:style>
          </p:cxnSp>
        </p:grpSp>
        <p:grpSp>
          <p:nvGrpSpPr>
            <p:cNvPr id="15" name="그룹 14">
              <a:extLst>
                <a:ext uri="{FF2B5EF4-FFF2-40B4-BE49-F238E27FC236}">
                  <a16:creationId xmlns:a16="http://schemas.microsoft.com/office/drawing/2014/main" id="{93D333EF-2C1C-A44C-9E0E-0CF3B5F6B0B1}"/>
                </a:ext>
              </a:extLst>
            </p:cNvPr>
            <p:cNvGrpSpPr/>
            <p:nvPr/>
          </p:nvGrpSpPr>
          <p:grpSpPr>
            <a:xfrm>
              <a:off x="2809054" y="6413566"/>
              <a:ext cx="3715566" cy="782127"/>
              <a:chOff x="2809054" y="5534117"/>
              <a:chExt cx="3715566" cy="795182"/>
            </a:xfrm>
          </p:grpSpPr>
          <p:cxnSp>
            <p:nvCxnSpPr>
              <p:cNvPr id="22" name="직선 연결선 21">
                <a:extLst>
                  <a:ext uri="{FF2B5EF4-FFF2-40B4-BE49-F238E27FC236}">
                    <a16:creationId xmlns:a16="http://schemas.microsoft.com/office/drawing/2014/main" id="{E30B7937-EC89-7771-1E0A-62FF14144D46}"/>
                  </a:ext>
                </a:extLst>
              </p:cNvPr>
              <p:cNvCxnSpPr/>
              <p:nvPr/>
            </p:nvCxnSpPr>
            <p:spPr>
              <a:xfrm>
                <a:off x="2809054" y="5534117"/>
                <a:ext cx="3715566" cy="0"/>
              </a:xfrm>
              <a:prstGeom prst="line">
                <a:avLst/>
              </a:prstGeom>
              <a:ln w="6350">
                <a:solidFill>
                  <a:srgbClr val="7FDBF9"/>
                </a:solidFill>
              </a:ln>
              <a:effectLst/>
            </p:spPr>
            <p:style>
              <a:lnRef idx="2">
                <a:schemeClr val="accent3"/>
              </a:lnRef>
              <a:fillRef idx="0">
                <a:schemeClr val="accent3"/>
              </a:fillRef>
              <a:effectRef idx="1">
                <a:schemeClr val="accent3"/>
              </a:effectRef>
              <a:fontRef idx="minor">
                <a:schemeClr val="tx1"/>
              </a:fontRef>
            </p:style>
          </p:cxnSp>
          <p:cxnSp>
            <p:nvCxnSpPr>
              <p:cNvPr id="23" name="직선 연결선 22">
                <a:extLst>
                  <a:ext uri="{FF2B5EF4-FFF2-40B4-BE49-F238E27FC236}">
                    <a16:creationId xmlns:a16="http://schemas.microsoft.com/office/drawing/2014/main" id="{61D3D3FC-0E76-E57E-7A89-B33548E819D6}"/>
                  </a:ext>
                </a:extLst>
              </p:cNvPr>
              <p:cNvCxnSpPr/>
              <p:nvPr/>
            </p:nvCxnSpPr>
            <p:spPr>
              <a:xfrm>
                <a:off x="2809054" y="6329299"/>
                <a:ext cx="3715566" cy="0"/>
              </a:xfrm>
              <a:prstGeom prst="line">
                <a:avLst/>
              </a:prstGeom>
              <a:ln w="6350">
                <a:solidFill>
                  <a:srgbClr val="7FDBF9"/>
                </a:solidFill>
              </a:ln>
              <a:effectLst/>
            </p:spPr>
            <p:style>
              <a:lnRef idx="2">
                <a:schemeClr val="accent3"/>
              </a:lnRef>
              <a:fillRef idx="0">
                <a:schemeClr val="accent3"/>
              </a:fillRef>
              <a:effectRef idx="1">
                <a:schemeClr val="accent3"/>
              </a:effectRef>
              <a:fontRef idx="minor">
                <a:schemeClr val="tx1"/>
              </a:fontRef>
            </p:style>
          </p:cxnSp>
        </p:grpSp>
        <p:grpSp>
          <p:nvGrpSpPr>
            <p:cNvPr id="16" name="그룹 15">
              <a:extLst>
                <a:ext uri="{FF2B5EF4-FFF2-40B4-BE49-F238E27FC236}">
                  <a16:creationId xmlns:a16="http://schemas.microsoft.com/office/drawing/2014/main" id="{085C8EFB-EAFA-97D2-408A-5B514986BE56}"/>
                </a:ext>
              </a:extLst>
            </p:cNvPr>
            <p:cNvGrpSpPr/>
            <p:nvPr/>
          </p:nvGrpSpPr>
          <p:grpSpPr>
            <a:xfrm>
              <a:off x="2809054" y="7291324"/>
              <a:ext cx="3715566" cy="786027"/>
              <a:chOff x="2809054" y="5529199"/>
              <a:chExt cx="3715566" cy="810072"/>
            </a:xfrm>
          </p:grpSpPr>
          <p:cxnSp>
            <p:nvCxnSpPr>
              <p:cNvPr id="20" name="직선 연결선 19">
                <a:extLst>
                  <a:ext uri="{FF2B5EF4-FFF2-40B4-BE49-F238E27FC236}">
                    <a16:creationId xmlns:a16="http://schemas.microsoft.com/office/drawing/2014/main" id="{DB9AD760-5905-15E4-FC6D-514C76643CA0}"/>
                  </a:ext>
                </a:extLst>
              </p:cNvPr>
              <p:cNvCxnSpPr/>
              <p:nvPr/>
            </p:nvCxnSpPr>
            <p:spPr>
              <a:xfrm>
                <a:off x="2809054" y="5529199"/>
                <a:ext cx="3715566" cy="0"/>
              </a:xfrm>
              <a:prstGeom prst="line">
                <a:avLst/>
              </a:prstGeom>
              <a:ln w="6350">
                <a:solidFill>
                  <a:srgbClr val="87D1E5"/>
                </a:solidFill>
              </a:ln>
              <a:effectLst/>
            </p:spPr>
            <p:style>
              <a:lnRef idx="2">
                <a:schemeClr val="accent3"/>
              </a:lnRef>
              <a:fillRef idx="0">
                <a:schemeClr val="accent3"/>
              </a:fillRef>
              <a:effectRef idx="1">
                <a:schemeClr val="accent3"/>
              </a:effectRef>
              <a:fontRef idx="minor">
                <a:schemeClr val="tx1"/>
              </a:fontRef>
            </p:style>
          </p:cxnSp>
          <p:cxnSp>
            <p:nvCxnSpPr>
              <p:cNvPr id="21" name="직선 연결선 20">
                <a:extLst>
                  <a:ext uri="{FF2B5EF4-FFF2-40B4-BE49-F238E27FC236}">
                    <a16:creationId xmlns:a16="http://schemas.microsoft.com/office/drawing/2014/main" id="{A72D7901-82EE-2492-2F0A-BF30ECE9C357}"/>
                  </a:ext>
                </a:extLst>
              </p:cNvPr>
              <p:cNvCxnSpPr/>
              <p:nvPr/>
            </p:nvCxnSpPr>
            <p:spPr>
              <a:xfrm>
                <a:off x="2809054" y="6339271"/>
                <a:ext cx="3715566" cy="0"/>
              </a:xfrm>
              <a:prstGeom prst="line">
                <a:avLst/>
              </a:prstGeom>
              <a:ln w="6350">
                <a:solidFill>
                  <a:srgbClr val="87D1E5"/>
                </a:solidFill>
              </a:ln>
              <a:effectLst/>
            </p:spPr>
            <p:style>
              <a:lnRef idx="2">
                <a:schemeClr val="accent3"/>
              </a:lnRef>
              <a:fillRef idx="0">
                <a:schemeClr val="accent3"/>
              </a:fillRef>
              <a:effectRef idx="1">
                <a:schemeClr val="accent3"/>
              </a:effectRef>
              <a:fontRef idx="minor">
                <a:schemeClr val="tx1"/>
              </a:fontRef>
            </p:style>
          </p:cxnSp>
        </p:grpSp>
        <p:grpSp>
          <p:nvGrpSpPr>
            <p:cNvPr id="17" name="그룹 16">
              <a:extLst>
                <a:ext uri="{FF2B5EF4-FFF2-40B4-BE49-F238E27FC236}">
                  <a16:creationId xmlns:a16="http://schemas.microsoft.com/office/drawing/2014/main" id="{CF5B8921-1FAE-F720-83E9-B2B1BD9C71F0}"/>
                </a:ext>
              </a:extLst>
            </p:cNvPr>
            <p:cNvGrpSpPr/>
            <p:nvPr/>
          </p:nvGrpSpPr>
          <p:grpSpPr>
            <a:xfrm>
              <a:off x="2809054" y="8172311"/>
              <a:ext cx="3715566" cy="783608"/>
              <a:chOff x="2809054" y="5524213"/>
              <a:chExt cx="3715566" cy="807579"/>
            </a:xfrm>
          </p:grpSpPr>
          <p:cxnSp>
            <p:nvCxnSpPr>
              <p:cNvPr id="18" name="직선 연결선 17">
                <a:extLst>
                  <a:ext uri="{FF2B5EF4-FFF2-40B4-BE49-F238E27FC236}">
                    <a16:creationId xmlns:a16="http://schemas.microsoft.com/office/drawing/2014/main" id="{AA8FC10C-9162-B5E8-F71A-B6C706F300F6}"/>
                  </a:ext>
                </a:extLst>
              </p:cNvPr>
              <p:cNvCxnSpPr/>
              <p:nvPr/>
            </p:nvCxnSpPr>
            <p:spPr>
              <a:xfrm>
                <a:off x="2809054" y="5524213"/>
                <a:ext cx="3715566" cy="0"/>
              </a:xfrm>
              <a:prstGeom prst="line">
                <a:avLst/>
              </a:prstGeom>
              <a:ln w="6350">
                <a:solidFill>
                  <a:srgbClr val="B8C5F6"/>
                </a:solidFill>
              </a:ln>
              <a:effectLst/>
            </p:spPr>
            <p:style>
              <a:lnRef idx="2">
                <a:schemeClr val="accent3"/>
              </a:lnRef>
              <a:fillRef idx="0">
                <a:schemeClr val="accent3"/>
              </a:fillRef>
              <a:effectRef idx="1">
                <a:schemeClr val="accent3"/>
              </a:effectRef>
              <a:fontRef idx="minor">
                <a:schemeClr val="tx1"/>
              </a:fontRef>
            </p:style>
          </p:cxnSp>
          <p:cxnSp>
            <p:nvCxnSpPr>
              <p:cNvPr id="19" name="직선 연결선 18">
                <a:extLst>
                  <a:ext uri="{FF2B5EF4-FFF2-40B4-BE49-F238E27FC236}">
                    <a16:creationId xmlns:a16="http://schemas.microsoft.com/office/drawing/2014/main" id="{EBB1326E-32C3-B22B-12C3-14DC82266D8A}"/>
                  </a:ext>
                </a:extLst>
              </p:cNvPr>
              <p:cNvCxnSpPr/>
              <p:nvPr/>
            </p:nvCxnSpPr>
            <p:spPr>
              <a:xfrm>
                <a:off x="2809054" y="6331792"/>
                <a:ext cx="3715566" cy="0"/>
              </a:xfrm>
              <a:prstGeom prst="line">
                <a:avLst/>
              </a:prstGeom>
              <a:ln w="6350">
                <a:solidFill>
                  <a:srgbClr val="B8C5F6"/>
                </a:solidFill>
              </a:ln>
              <a:effectLst/>
            </p:spPr>
            <p:style>
              <a:lnRef idx="2">
                <a:schemeClr val="accent3"/>
              </a:lnRef>
              <a:fillRef idx="0">
                <a:schemeClr val="accent3"/>
              </a:fillRef>
              <a:effectRef idx="1">
                <a:schemeClr val="accent3"/>
              </a:effectRef>
              <a:fontRef idx="minor">
                <a:schemeClr val="tx1"/>
              </a:fontRef>
            </p:style>
          </p:cxnSp>
        </p:grpSp>
      </p:grpSp>
      <p:cxnSp>
        <p:nvCxnSpPr>
          <p:cNvPr id="60" name="직선 연결선 59">
            <a:extLst>
              <a:ext uri="{FF2B5EF4-FFF2-40B4-BE49-F238E27FC236}">
                <a16:creationId xmlns:a16="http://schemas.microsoft.com/office/drawing/2014/main" id="{D0587496-7216-B5BB-5F84-194243F6CA87}"/>
              </a:ext>
            </a:extLst>
          </p:cNvPr>
          <p:cNvCxnSpPr>
            <a:cxnSpLocks/>
          </p:cNvCxnSpPr>
          <p:nvPr/>
        </p:nvCxnSpPr>
        <p:spPr>
          <a:xfrm>
            <a:off x="1957388" y="1281113"/>
            <a:ext cx="0" cy="3492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2564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위쪽 모서리 36">
            <a:extLst>
              <a:ext uri="{FF2B5EF4-FFF2-40B4-BE49-F238E27FC236}">
                <a16:creationId xmlns:a16="http://schemas.microsoft.com/office/drawing/2014/main" id="{9BF67996-7C64-622B-4B1C-D99EFF64B73B}"/>
              </a:ext>
            </a:extLst>
          </p:cNvPr>
          <p:cNvSpPr/>
          <p:nvPr/>
        </p:nvSpPr>
        <p:spPr>
          <a:xfrm rot="10800000">
            <a:off x="340242" y="6469473"/>
            <a:ext cx="6177516" cy="2483976"/>
          </a:xfrm>
          <a:prstGeom prst="round2SameRect">
            <a:avLst>
              <a:gd name="adj1" fmla="val 7443"/>
              <a:gd name="adj2" fmla="val 0"/>
            </a:avLst>
          </a:prstGeom>
          <a:solidFill>
            <a:schemeClr val="bg1">
              <a:lumMod val="95000"/>
            </a:schemeClr>
          </a:solidFill>
          <a:ln>
            <a:solidFill>
              <a:srgbClr val="DDDDD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grpSp>
        <p:nvGrpSpPr>
          <p:cNvPr id="21" name="그룹 20">
            <a:extLst>
              <a:ext uri="{FF2B5EF4-FFF2-40B4-BE49-F238E27FC236}">
                <a16:creationId xmlns:a16="http://schemas.microsoft.com/office/drawing/2014/main" id="{7B7CDC1E-EEF3-AEAA-DF64-97016BE21C25}"/>
              </a:ext>
            </a:extLst>
          </p:cNvPr>
          <p:cNvGrpSpPr/>
          <p:nvPr/>
        </p:nvGrpSpPr>
        <p:grpSpPr>
          <a:xfrm>
            <a:off x="162169" y="2463962"/>
            <a:ext cx="1795219" cy="1749461"/>
            <a:chOff x="162169" y="1816262"/>
            <a:chExt cx="1795219" cy="1749461"/>
          </a:xfrm>
        </p:grpSpPr>
        <p:sp>
          <p:nvSpPr>
            <p:cNvPr id="22" name="TextBox 21">
              <a:extLst>
                <a:ext uri="{FF2B5EF4-FFF2-40B4-BE49-F238E27FC236}">
                  <a16:creationId xmlns:a16="http://schemas.microsoft.com/office/drawing/2014/main" id="{415CB505-15C6-E0DA-EC25-5A04EBE5DD62}"/>
                </a:ext>
              </a:extLst>
            </p:cNvPr>
            <p:cNvSpPr txBox="1"/>
            <p:nvPr/>
          </p:nvSpPr>
          <p:spPr>
            <a:xfrm>
              <a:off x="1427843" y="295372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23" name="TextBox 22">
              <a:extLst>
                <a:ext uri="{FF2B5EF4-FFF2-40B4-BE49-F238E27FC236}">
                  <a16:creationId xmlns:a16="http://schemas.microsoft.com/office/drawing/2014/main" id="{01CDC11F-B17D-8263-8AA2-E3FDEB734E3E}"/>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4" name="TextBox 23">
              <a:extLst>
                <a:ext uri="{FF2B5EF4-FFF2-40B4-BE49-F238E27FC236}">
                  <a16:creationId xmlns:a16="http://schemas.microsoft.com/office/drawing/2014/main" id="{4F045F6F-4544-6CD4-7E69-75E3E6CA5306}"/>
                </a:ext>
              </a:extLst>
            </p:cNvPr>
            <p:cNvSpPr txBox="1"/>
            <p:nvPr/>
          </p:nvSpPr>
          <p:spPr>
            <a:xfrm>
              <a:off x="405765" y="2248598"/>
              <a:ext cx="1411923"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여성 라이프사이클에 초점 맞춘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펨테크</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(FemTech)’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시장 성장 탄력</a:t>
              </a:r>
            </a:p>
          </p:txBody>
        </p:sp>
      </p:grpSp>
      <p:cxnSp>
        <p:nvCxnSpPr>
          <p:cNvPr id="26" name="직선 연결선 25">
            <a:extLst>
              <a:ext uri="{FF2B5EF4-FFF2-40B4-BE49-F238E27FC236}">
                <a16:creationId xmlns:a16="http://schemas.microsoft.com/office/drawing/2014/main" id="{D46644F0-898E-B6A1-DF23-8A3EF99E84AA}"/>
              </a:ext>
            </a:extLst>
          </p:cNvPr>
          <p:cNvCxnSpPr>
            <a:cxnSpLocks/>
          </p:cNvCxnSpPr>
          <p:nvPr/>
        </p:nvCxnSpPr>
        <p:spPr>
          <a:xfrm>
            <a:off x="1957388" y="1281113"/>
            <a:ext cx="0" cy="342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EAE0A6D3-A5C2-F4B7-277D-5344D00E27E5}"/>
              </a:ext>
            </a:extLst>
          </p:cNvPr>
          <p:cNvSpPr txBox="1"/>
          <p:nvPr/>
        </p:nvSpPr>
        <p:spPr>
          <a:xfrm>
            <a:off x="339724" y="4647090"/>
            <a:ext cx="3775076" cy="507115"/>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펨테크</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(FemTech)</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란</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p>
        </p:txBody>
      </p:sp>
      <p:sp>
        <p:nvSpPr>
          <p:cNvPr id="76" name="직사각형 75">
            <a:extLst>
              <a:ext uri="{FF2B5EF4-FFF2-40B4-BE49-F238E27FC236}">
                <a16:creationId xmlns:a16="http://schemas.microsoft.com/office/drawing/2014/main" id="{C771C9CD-198B-C9CC-2F0C-4E1953848CE8}"/>
              </a:ext>
            </a:extLst>
          </p:cNvPr>
          <p:cNvSpPr/>
          <p:nvPr/>
        </p:nvSpPr>
        <p:spPr>
          <a:xfrm>
            <a:off x="339724" y="9005499"/>
            <a:ext cx="1885950"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a:t>
            </a:r>
          </a:p>
        </p:txBody>
      </p:sp>
      <p:grpSp>
        <p:nvGrpSpPr>
          <p:cNvPr id="7" name="그룹 6">
            <a:extLst>
              <a:ext uri="{FF2B5EF4-FFF2-40B4-BE49-F238E27FC236}">
                <a16:creationId xmlns:a16="http://schemas.microsoft.com/office/drawing/2014/main" id="{515FDF29-803F-49A9-FD55-FD5A5FE8A8BA}"/>
              </a:ext>
            </a:extLst>
          </p:cNvPr>
          <p:cNvGrpSpPr/>
          <p:nvPr/>
        </p:nvGrpSpPr>
        <p:grpSpPr>
          <a:xfrm>
            <a:off x="339724" y="5074661"/>
            <a:ext cx="6197600" cy="1087794"/>
            <a:chOff x="339724" y="5333788"/>
            <a:chExt cx="6197600" cy="1087794"/>
          </a:xfrm>
        </p:grpSpPr>
        <p:grpSp>
          <p:nvGrpSpPr>
            <p:cNvPr id="78" name="그룹 77">
              <a:extLst>
                <a:ext uri="{FF2B5EF4-FFF2-40B4-BE49-F238E27FC236}">
                  <a16:creationId xmlns:a16="http://schemas.microsoft.com/office/drawing/2014/main" id="{DCF1623E-7113-7344-FBB3-78F2028CC675}"/>
                </a:ext>
              </a:extLst>
            </p:cNvPr>
            <p:cNvGrpSpPr/>
            <p:nvPr/>
          </p:nvGrpSpPr>
          <p:grpSpPr>
            <a:xfrm>
              <a:off x="339724" y="5413582"/>
              <a:ext cx="6197600" cy="1008000"/>
              <a:chOff x="333376" y="4397809"/>
              <a:chExt cx="6197600" cy="1008000"/>
            </a:xfrm>
          </p:grpSpPr>
          <p:sp>
            <p:nvSpPr>
              <p:cNvPr id="90" name="직사각형 89">
                <a:extLst>
                  <a:ext uri="{FF2B5EF4-FFF2-40B4-BE49-F238E27FC236}">
                    <a16:creationId xmlns:a16="http://schemas.microsoft.com/office/drawing/2014/main" id="{B17DD338-38C4-27CD-6579-E3E4A32FD317}"/>
                  </a:ext>
                </a:extLst>
              </p:cNvPr>
              <p:cNvSpPr/>
              <p:nvPr/>
            </p:nvSpPr>
            <p:spPr>
              <a:xfrm>
                <a:off x="333376" y="4397809"/>
                <a:ext cx="6197600" cy="1008000"/>
              </a:xfrm>
              <a:prstGeom prst="rect">
                <a:avLst/>
              </a:prstGeom>
              <a:noFill/>
              <a:ln w="12700">
                <a:solidFill>
                  <a:srgbClr val="57BFDA"/>
                </a:solidFill>
              </a:ln>
              <a:effectLst/>
            </p:spPr>
            <p:style>
              <a:lnRef idx="1">
                <a:schemeClr val="accent1"/>
              </a:lnRef>
              <a:fillRef idx="3">
                <a:schemeClr val="accent1"/>
              </a:fillRef>
              <a:effectRef idx="2">
                <a:schemeClr val="accent1"/>
              </a:effectRef>
              <a:fontRef idx="minor">
                <a:schemeClr val="lt1"/>
              </a:fontRef>
            </p:style>
            <p:txBody>
              <a:bodyPr tIns="90000" bIns="90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1E49E2">
                        <a:alpha val="0"/>
                      </a:srgbClr>
                    </a:solid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91" name="그룹 90">
                <a:extLst>
                  <a:ext uri="{FF2B5EF4-FFF2-40B4-BE49-F238E27FC236}">
                    <a16:creationId xmlns:a16="http://schemas.microsoft.com/office/drawing/2014/main" id="{68B9EC7B-1260-7236-D13F-6E5423761F82}"/>
                  </a:ext>
                </a:extLst>
              </p:cNvPr>
              <p:cNvGrpSpPr/>
              <p:nvPr/>
            </p:nvGrpSpPr>
            <p:grpSpPr>
              <a:xfrm>
                <a:off x="376094" y="4634788"/>
                <a:ext cx="4764735" cy="534042"/>
                <a:chOff x="325294" y="5481637"/>
                <a:chExt cx="4764735" cy="534042"/>
              </a:xfrm>
            </p:grpSpPr>
            <p:sp>
              <p:nvSpPr>
                <p:cNvPr id="92" name="TextBox 91">
                  <a:extLst>
                    <a:ext uri="{FF2B5EF4-FFF2-40B4-BE49-F238E27FC236}">
                      <a16:creationId xmlns:a16="http://schemas.microsoft.com/office/drawing/2014/main" id="{4598FD9F-2F01-0286-1682-1F1CCA108CA1}"/>
                    </a:ext>
                  </a:extLst>
                </p:cNvPr>
                <p:cNvSpPr txBox="1"/>
                <p:nvPr/>
              </p:nvSpPr>
              <p:spPr>
                <a:xfrm>
                  <a:off x="325294" y="5544756"/>
                  <a:ext cx="778640" cy="40780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50" b="1" i="0" u="none" strike="noStrike" kern="1200" cap="none" spc="0" normalizeH="0" baseline="0" noProof="0" dirty="0">
                      <a:ln>
                        <a:solidFill>
                          <a:srgbClr val="D9D9D9">
                            <a:alpha val="0"/>
                          </a:srgbClr>
                        </a:solidFill>
                      </a:ln>
                      <a:solidFill>
                        <a:srgbClr val="299DBD"/>
                      </a:solidFill>
                      <a:effectLst/>
                      <a:uLnTx/>
                      <a:uFillTx/>
                      <a:latin typeface="KoPub돋움체 Medium" panose="00000600000000000000" pitchFamily="2" charset="-127"/>
                      <a:ea typeface="KoPub돋움체 Medium" panose="00000600000000000000" pitchFamily="2" charset="-127"/>
                      <a:cs typeface="+mn-cs"/>
                    </a:rPr>
                    <a:t>펨테크란</a:t>
                  </a:r>
                  <a:r>
                    <a:rPr kumimoji="0" lang="en-US" altLang="ko-KR" sz="1050" b="1" i="0" u="none" strike="noStrike" kern="1200" cap="none" spc="0" normalizeH="0" baseline="0" noProof="0" dirty="0">
                      <a:ln>
                        <a:solidFill>
                          <a:srgbClr val="D9D9D9">
                            <a:alpha val="0"/>
                          </a:srgbClr>
                        </a:solidFill>
                      </a:ln>
                      <a:solidFill>
                        <a:srgbClr val="299DBD"/>
                      </a:solidFill>
                      <a:effectLst/>
                      <a:uLnTx/>
                      <a:uFillTx/>
                      <a:latin typeface="KoPub돋움체 Medium" panose="00000600000000000000" pitchFamily="2" charset="-127"/>
                      <a:ea typeface="KoPub돋움체 Medium" panose="00000600000000000000" pitchFamily="2" charset="-127"/>
                      <a:cs typeface="+mn-cs"/>
                    </a:rPr>
                    <a:t>?</a:t>
                  </a:r>
                  <a:br>
                    <a:rPr kumimoji="0" lang="en-US" altLang="ko-KR" sz="900" b="0" i="0" u="none" strike="noStrike" kern="1200" cap="none" spc="0" normalizeH="0" baseline="0" noProof="0" dirty="0">
                      <a:ln>
                        <a:solidFill>
                          <a:srgbClr val="D9D9D9">
                            <a:alpha val="0"/>
                          </a:srgbClr>
                        </a:solidFill>
                      </a:ln>
                      <a:solidFill>
                        <a:srgbClr val="299DBD"/>
                      </a:solidFill>
                      <a:effectLst/>
                      <a:uLnTx/>
                      <a:uFillTx/>
                      <a:latin typeface="KoPub돋움체 Medium" panose="00000600000000000000" pitchFamily="2" charset="-127"/>
                      <a:ea typeface="KoPub돋움체 Medium" panose="00000600000000000000" pitchFamily="2" charset="-127"/>
                      <a:cs typeface="+mn-cs"/>
                    </a:rPr>
                  </a:br>
                  <a:r>
                    <a:rPr kumimoji="0" lang="en-US" altLang="ko-KR" sz="900" b="0" i="0" u="none" strike="noStrike" kern="1200" cap="none" spc="0" normalizeH="0" baseline="0" noProof="0" dirty="0">
                      <a:ln>
                        <a:solidFill>
                          <a:srgbClr val="D9D9D9">
                            <a:alpha val="0"/>
                          </a:srgbClr>
                        </a:solidFill>
                      </a:ln>
                      <a:solidFill>
                        <a:srgbClr val="299DBD"/>
                      </a:solidFill>
                      <a:effectLst/>
                      <a:uLnTx/>
                      <a:uFillTx/>
                      <a:latin typeface="KoPub돋움체 Medium" panose="00000600000000000000" pitchFamily="2" charset="-127"/>
                      <a:ea typeface="KoPub돋움체 Medium" panose="00000600000000000000" pitchFamily="2" charset="-127"/>
                      <a:cs typeface="+mn-cs"/>
                    </a:rPr>
                    <a:t>(FemTech)</a:t>
                  </a:r>
                  <a:endParaRPr kumimoji="0" lang="ko-KR" altLang="en-US" sz="1050" b="0" i="0" u="none" strike="noStrike" kern="1200" cap="none" spc="0" normalizeH="0" baseline="0" noProof="0" dirty="0">
                    <a:ln>
                      <a:solidFill>
                        <a:srgbClr val="D9D9D9">
                          <a:alpha val="0"/>
                        </a:srgbClr>
                      </a:solidFill>
                    </a:ln>
                    <a:solidFill>
                      <a:srgbClr val="299DBD"/>
                    </a:solidFill>
                    <a:effectLst/>
                    <a:uLnTx/>
                    <a:uFillTx/>
                    <a:latin typeface="KoPub돋움체 Medium" panose="00000600000000000000" pitchFamily="2" charset="-127"/>
                    <a:ea typeface="KoPub돋움체 Medium" panose="00000600000000000000" pitchFamily="2" charset="-127"/>
                    <a:cs typeface="+mn-cs"/>
                  </a:endParaRPr>
                </a:p>
              </p:txBody>
            </p:sp>
            <p:sp>
              <p:nvSpPr>
                <p:cNvPr id="93" name="Text Placeholder 4">
                  <a:extLst>
                    <a:ext uri="{FF2B5EF4-FFF2-40B4-BE49-F238E27FC236}">
                      <a16:creationId xmlns:a16="http://schemas.microsoft.com/office/drawing/2014/main" id="{36D807FD-C357-A440-A3E4-1FD26BE321A1}"/>
                    </a:ext>
                  </a:extLst>
                </p:cNvPr>
                <p:cNvSpPr txBox="1">
                  <a:spLocks/>
                </p:cNvSpPr>
                <p:nvPr/>
              </p:nvSpPr>
              <p:spPr>
                <a:xfrm>
                  <a:off x="1305551" y="5481637"/>
                  <a:ext cx="3784478" cy="534042"/>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075" marR="0" lvl="0" indent="-92075" algn="l" defTabSz="914400" rtl="0" eaLnBrk="1" fontAlgn="auto" latinLnBrk="0" hangingPunct="1">
                    <a:lnSpc>
                      <a:spcPct val="110000"/>
                    </a:lnSpc>
                    <a:spcBef>
                      <a:spcPts val="0"/>
                    </a:spcBef>
                    <a:spcAft>
                      <a:spcPts val="200"/>
                    </a:spcAft>
                    <a:buClr>
                      <a:srgbClr val="000000">
                        <a:lumMod val="85000"/>
                        <a:lumOff val="15000"/>
                      </a:srgbClr>
                    </a:buClr>
                    <a:buSzTx/>
                    <a:buFont typeface="Arial" panose="020B0604020202020204" pitchFamily="34" charset="0"/>
                    <a:buChar char="•"/>
                    <a:tabLst/>
                    <a:defRPr/>
                  </a:pPr>
                  <a:r>
                    <a:rPr kumimoji="0" lang="ko-KR" altLang="en-US" sz="900" b="1"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a:ea typeface="KoPub돋움체 Medium"/>
                      <a:cs typeface="+mn-cs"/>
                    </a:rPr>
                    <a:t>협의의 개념으로 펨테크는 여성</a:t>
                  </a:r>
                  <a:r>
                    <a:rPr kumimoji="0" lang="en-US" altLang="ko-KR" sz="900" b="1"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a:ea typeface="KoPub돋움체 Medium"/>
                      <a:cs typeface="+mn-cs"/>
                    </a:rPr>
                    <a:t>(Female)</a:t>
                  </a:r>
                  <a:r>
                    <a:rPr kumimoji="0" lang="ko-KR" altLang="en-US" sz="900" b="1"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a:ea typeface="KoPub돋움체 Medium"/>
                      <a:cs typeface="+mn-cs"/>
                    </a:rPr>
                    <a:t>의 건강</a:t>
                  </a:r>
                  <a:r>
                    <a:rPr kumimoji="0" lang="ko-KR" altLang="en-US" sz="900" b="1"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을 위한 기술 및 제품을 의미</a:t>
                  </a:r>
                  <a:endParaRPr kumimoji="0" lang="en-US" altLang="ko-KR" sz="900" b="1"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92075" marR="0" lvl="0" indent="-92075" algn="l" defTabSz="914400" rtl="0" eaLnBrk="1" fontAlgn="auto" latinLnBrk="0" hangingPunct="1">
                    <a:lnSpc>
                      <a:spcPct val="110000"/>
                    </a:lnSpc>
                    <a:spcBef>
                      <a:spcPts val="0"/>
                    </a:spcBef>
                    <a:spcAft>
                      <a:spcPts val="200"/>
                    </a:spcAft>
                    <a:buClr>
                      <a:srgbClr val="000000">
                        <a:lumMod val="85000"/>
                        <a:lumOff val="15000"/>
                      </a:srgbClr>
                    </a:buClr>
                    <a:buSzTx/>
                    <a:buFont typeface="Arial" panose="020B0604020202020204" pitchFamily="34" charset="0"/>
                    <a:buChar char="•"/>
                    <a:tabLst/>
                    <a:defRPr/>
                  </a:pPr>
                  <a:r>
                    <a:rPr kumimoji="0" lang="ko-KR" altLang="en-US" sz="900" b="1"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광의의 개념으로는 여성 삶의 질 향상 및 웰니스</a:t>
                  </a:r>
                  <a:r>
                    <a:rPr kumimoji="0" lang="en-US" altLang="ko-KR" sz="900" b="1"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(Wellness) </a:t>
                  </a:r>
                  <a:r>
                    <a:rPr kumimoji="0" lang="ko-KR" altLang="en-US" sz="900" b="1"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증진에 초점을 둔 디지털 기술 및 제품</a:t>
                  </a:r>
                  <a:r>
                    <a:rPr kumimoji="0" lang="en-US" altLang="ko-KR" sz="900" b="1"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1"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서비스를 아우름</a:t>
                  </a:r>
                  <a:endParaRPr kumimoji="0" lang="en-US" altLang="ko-KR" sz="900" b="1"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ct val="110000"/>
                    </a:lnSpc>
                    <a:spcBef>
                      <a:spcPts val="0"/>
                    </a:spcBef>
                    <a:spcAft>
                      <a:spcPts val="200"/>
                    </a:spcAft>
                    <a:buClr>
                      <a:srgbClr val="000000">
                        <a:lumMod val="85000"/>
                        <a:lumOff val="15000"/>
                      </a:srgbClr>
                    </a:buClr>
                    <a:buSzTx/>
                    <a:buFont typeface="KoPub돋움체 Medium" panose="00000600000000000000" pitchFamily="2" charset="-127"/>
                    <a:buChar char="-"/>
                    <a:tabLst/>
                    <a:defRPr/>
                  </a:pPr>
                  <a:r>
                    <a:rPr kumimoji="0" lang="ko-KR" altLang="en-US" sz="850" b="0"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디지털 플랫폼</a:t>
                  </a:r>
                  <a:r>
                    <a:rPr kumimoji="0" lang="en-US" altLang="ko-KR" sz="850" b="0"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웨어러블 디바이스</a:t>
                  </a:r>
                  <a:r>
                    <a:rPr kumimoji="0" lang="en-US" altLang="ko-KR" sz="850" b="0"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맞춤형 솔루션 등 다양한 형태로 제공되며 헬스케어 외 기능성 화장품</a:t>
                  </a:r>
                  <a:r>
                    <a:rPr kumimoji="0" lang="en-US" altLang="ko-KR" sz="850" b="0"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식이</a:t>
                  </a:r>
                  <a:r>
                    <a:rPr kumimoji="0" lang="en-US" altLang="ko-KR" sz="850" b="0"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영양</a:t>
                  </a:r>
                  <a:r>
                    <a:rPr kumimoji="0" lang="en-US" altLang="ko-KR" sz="850" b="0"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0" cap="none" spc="0" normalizeH="0" baseline="0" noProof="0" dirty="0">
                      <a:ln>
                        <a:solidFill>
                          <a:srgbClr val="65B2FF">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운동 솔루션 등 제공 방식 또한 다양화</a:t>
                  </a:r>
                </a:p>
              </p:txBody>
            </p:sp>
          </p:grpSp>
        </p:grpSp>
        <p:grpSp>
          <p:nvGrpSpPr>
            <p:cNvPr id="79" name="그룹 78">
              <a:extLst>
                <a:ext uri="{FF2B5EF4-FFF2-40B4-BE49-F238E27FC236}">
                  <a16:creationId xmlns:a16="http://schemas.microsoft.com/office/drawing/2014/main" id="{5A4EAFA3-AD99-5413-E384-A993D3179004}"/>
                </a:ext>
              </a:extLst>
            </p:cNvPr>
            <p:cNvGrpSpPr/>
            <p:nvPr/>
          </p:nvGrpSpPr>
          <p:grpSpPr>
            <a:xfrm>
              <a:off x="5071730" y="5333788"/>
              <a:ext cx="1386087" cy="1020445"/>
              <a:chOff x="5043155" y="5415605"/>
              <a:chExt cx="1386087" cy="1020445"/>
            </a:xfrm>
          </p:grpSpPr>
          <p:sp>
            <p:nvSpPr>
              <p:cNvPr id="88" name="직사각형 87">
                <a:extLst>
                  <a:ext uri="{FF2B5EF4-FFF2-40B4-BE49-F238E27FC236}">
                    <a16:creationId xmlns:a16="http://schemas.microsoft.com/office/drawing/2014/main" id="{FE818B52-75B2-FECF-2810-2F5185787815}"/>
                  </a:ext>
                </a:extLst>
              </p:cNvPr>
              <p:cNvSpPr/>
              <p:nvPr/>
            </p:nvSpPr>
            <p:spPr>
              <a:xfrm>
                <a:off x="5043155" y="5644050"/>
                <a:ext cx="1386087" cy="792000"/>
              </a:xfrm>
              <a:prstGeom prst="rect">
                <a:avLst/>
              </a:prstGeom>
              <a:solidFill>
                <a:srgbClr val="57BFDA">
                  <a:alpha val="30000"/>
                </a:srgbClr>
              </a:solidFill>
              <a:ln w="6350">
                <a:noFill/>
              </a:ln>
              <a:effectLst/>
            </p:spPr>
            <p:style>
              <a:lnRef idx="1">
                <a:schemeClr val="accent1"/>
              </a:lnRef>
              <a:fillRef idx="3">
                <a:schemeClr val="accent1"/>
              </a:fillRef>
              <a:effectRef idx="2">
                <a:schemeClr val="accent1"/>
              </a:effectRef>
              <a:fontRef idx="minor">
                <a:schemeClr val="lt1"/>
              </a:fontRef>
            </p:style>
            <p:txBody>
              <a:bodyPr tIns="90000" bIns="90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solidFill>
                      <a:srgbClr val="1E49E2">
                        <a:alpha val="0"/>
                      </a:srgbClr>
                    </a:solid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9" name="TextBox 88">
                <a:extLst>
                  <a:ext uri="{FF2B5EF4-FFF2-40B4-BE49-F238E27FC236}">
                    <a16:creationId xmlns:a16="http://schemas.microsoft.com/office/drawing/2014/main" id="{4773E59A-E098-2BD0-6B22-706F8E9B8D58}"/>
                  </a:ext>
                </a:extLst>
              </p:cNvPr>
              <p:cNvSpPr txBox="1"/>
              <p:nvPr/>
            </p:nvSpPr>
            <p:spPr>
              <a:xfrm>
                <a:off x="5202644" y="5415605"/>
                <a:ext cx="1083018" cy="153888"/>
              </a:xfrm>
              <a:prstGeom prst="rect">
                <a:avLst/>
              </a:prstGeom>
              <a:solidFill>
                <a:schemeClr val="bg1"/>
              </a:solidFill>
            </p:spPr>
            <p:txBody>
              <a:bodyPr wrap="square" lIns="0" tIns="0" rIns="0" bIns="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주요 </a:t>
                </a:r>
                <a:r>
                  <a:rPr kumimoji="0" lang="en-US" altLang="ko-KR" sz="100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Keywords</a:t>
                </a:r>
              </a:p>
            </p:txBody>
          </p:sp>
        </p:grpSp>
        <p:grpSp>
          <p:nvGrpSpPr>
            <p:cNvPr id="4" name="그룹 3">
              <a:extLst>
                <a:ext uri="{FF2B5EF4-FFF2-40B4-BE49-F238E27FC236}">
                  <a16:creationId xmlns:a16="http://schemas.microsoft.com/office/drawing/2014/main" id="{89905F8A-1B0A-7185-A540-2FC56B2FA9C6}"/>
                </a:ext>
              </a:extLst>
            </p:cNvPr>
            <p:cNvGrpSpPr/>
            <p:nvPr/>
          </p:nvGrpSpPr>
          <p:grpSpPr>
            <a:xfrm>
              <a:off x="5123329" y="5614083"/>
              <a:ext cx="1252365" cy="678314"/>
              <a:chOff x="5165334" y="5637122"/>
              <a:chExt cx="1252365" cy="678314"/>
            </a:xfrm>
          </p:grpSpPr>
          <p:sp>
            <p:nvSpPr>
              <p:cNvPr id="80" name="타원 79">
                <a:extLst>
                  <a:ext uri="{FF2B5EF4-FFF2-40B4-BE49-F238E27FC236}">
                    <a16:creationId xmlns:a16="http://schemas.microsoft.com/office/drawing/2014/main" id="{E3142EB5-CAFD-66CD-6FB0-16F7BB3F20B3}"/>
                  </a:ext>
                </a:extLst>
              </p:cNvPr>
              <p:cNvSpPr/>
              <p:nvPr/>
            </p:nvSpPr>
            <p:spPr>
              <a:xfrm>
                <a:off x="6057937" y="5950736"/>
                <a:ext cx="359762" cy="360000"/>
              </a:xfrm>
              <a:prstGeom prst="ellipse">
                <a:avLst/>
              </a:prstGeom>
              <a:solidFill>
                <a:srgbClr val="FFFFFF">
                  <a:alpha val="69804"/>
                </a:srgbClr>
              </a:solidFill>
              <a:ln w="6350">
                <a:solidFill>
                  <a:srgbClr val="57BFDA"/>
                </a:solidFill>
                <a:prstDash val="sys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50" normalizeH="0" baseline="0" noProof="0" dirty="0">
                    <a:ln>
                      <a:solidFill>
                        <a:srgbClr val="1E49E2">
                          <a:alpha val="0"/>
                        </a:srgbClr>
                      </a:solidFill>
                    </a:ln>
                    <a:solidFill>
                      <a:srgbClr val="299DBD"/>
                    </a:solidFill>
                    <a:effectLst/>
                    <a:uLnTx/>
                    <a:uFillTx/>
                    <a:latin typeface="KoPub돋움체 Medium" panose="02020603020101020101" pitchFamily="18" charset="-127"/>
                    <a:ea typeface="KoPub돋움체 Medium" panose="02020603020101020101" pitchFamily="18" charset="-127"/>
                    <a:cs typeface="+mn-cs"/>
                  </a:rPr>
                  <a:t>임신</a:t>
                </a:r>
                <a:endParaRPr kumimoji="0" lang="en-US" altLang="ko-KR" sz="800" b="1" i="0" u="none" strike="noStrike" kern="1200" cap="none" spc="-50" normalizeH="0" baseline="0" noProof="0" dirty="0">
                  <a:ln>
                    <a:solidFill>
                      <a:srgbClr val="1E49E2">
                        <a:alpha val="0"/>
                      </a:srgbClr>
                    </a:solidFill>
                  </a:ln>
                  <a:solidFill>
                    <a:srgbClr val="299DBD"/>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50" normalizeH="0" baseline="0" noProof="0" dirty="0">
                    <a:ln>
                      <a:solidFill>
                        <a:srgbClr val="1E49E2">
                          <a:alpha val="0"/>
                        </a:srgbClr>
                      </a:solidFill>
                    </a:ln>
                    <a:solidFill>
                      <a:srgbClr val="299DBD"/>
                    </a:solidFill>
                    <a:effectLst/>
                    <a:uLnTx/>
                    <a:uFillTx/>
                    <a:latin typeface="KoPub돋움체 Medium" panose="02020603020101020101" pitchFamily="18" charset="-127"/>
                    <a:ea typeface="KoPub돋움체 Medium" panose="02020603020101020101" pitchFamily="18" charset="-127"/>
                    <a:cs typeface="+mn-cs"/>
                  </a:rPr>
                  <a:t>출산</a:t>
                </a:r>
              </a:p>
            </p:txBody>
          </p:sp>
          <p:sp>
            <p:nvSpPr>
              <p:cNvPr id="81" name="타원 80">
                <a:extLst>
                  <a:ext uri="{FF2B5EF4-FFF2-40B4-BE49-F238E27FC236}">
                    <a16:creationId xmlns:a16="http://schemas.microsoft.com/office/drawing/2014/main" id="{D23ACFE0-2BEA-BEA8-02CA-FD39EF8045C4}"/>
                  </a:ext>
                </a:extLst>
              </p:cNvPr>
              <p:cNvSpPr/>
              <p:nvPr/>
            </p:nvSpPr>
            <p:spPr>
              <a:xfrm>
                <a:off x="5165334" y="6095836"/>
                <a:ext cx="219218" cy="219600"/>
              </a:xfrm>
              <a:prstGeom prst="ellipse">
                <a:avLst/>
              </a:prstGeom>
              <a:solidFill>
                <a:srgbClr val="FFFFFF">
                  <a:alpha val="69804"/>
                </a:srgbClr>
              </a:solidFill>
              <a:ln w="6350">
                <a:solidFill>
                  <a:srgbClr val="57BFDA"/>
                </a:solidFill>
                <a:prstDash val="sys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50" normalizeH="0" baseline="0" noProof="0" dirty="0">
                    <a:ln>
                      <a:solidFill>
                        <a:srgbClr val="1E49E2">
                          <a:alpha val="0"/>
                        </a:srgbClr>
                      </a:solidFill>
                    </a:ln>
                    <a:solidFill>
                      <a:srgbClr val="299DBD"/>
                    </a:solidFill>
                    <a:effectLst/>
                    <a:uLnTx/>
                    <a:uFillTx/>
                    <a:latin typeface="KoPub돋움체 Medium" panose="02020603020101020101" pitchFamily="18" charset="-127"/>
                    <a:ea typeface="KoPub돋움체 Medium" panose="02020603020101020101" pitchFamily="18" charset="-127"/>
                    <a:cs typeface="+mn-cs"/>
                  </a:rPr>
                  <a:t>불임</a:t>
                </a:r>
              </a:p>
            </p:txBody>
          </p:sp>
          <p:sp>
            <p:nvSpPr>
              <p:cNvPr id="82" name="타원 81">
                <a:extLst>
                  <a:ext uri="{FF2B5EF4-FFF2-40B4-BE49-F238E27FC236}">
                    <a16:creationId xmlns:a16="http://schemas.microsoft.com/office/drawing/2014/main" id="{2A1612D4-D394-D347-242F-3CDBC07036F5}"/>
                  </a:ext>
                </a:extLst>
              </p:cNvPr>
              <p:cNvSpPr/>
              <p:nvPr/>
            </p:nvSpPr>
            <p:spPr>
              <a:xfrm>
                <a:off x="5281292" y="5941016"/>
                <a:ext cx="232378" cy="234000"/>
              </a:xfrm>
              <a:prstGeom prst="ellipse">
                <a:avLst/>
              </a:prstGeom>
              <a:solidFill>
                <a:srgbClr val="FFFFFF">
                  <a:alpha val="69804"/>
                </a:srgbClr>
              </a:solidFill>
              <a:ln w="6350">
                <a:solidFill>
                  <a:srgbClr val="57BFDA"/>
                </a:solidFill>
                <a:prstDash val="sys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50" normalizeH="0" baseline="0" noProof="0" dirty="0">
                    <a:ln>
                      <a:solidFill>
                        <a:srgbClr val="1E49E2">
                          <a:alpha val="0"/>
                        </a:srgbClr>
                      </a:solidFill>
                    </a:ln>
                    <a:solidFill>
                      <a:srgbClr val="299DBD"/>
                    </a:solidFill>
                    <a:effectLst/>
                    <a:uLnTx/>
                    <a:uFillTx/>
                    <a:latin typeface="KoPub돋움체 Medium" panose="02020603020101020101" pitchFamily="18" charset="-127"/>
                    <a:ea typeface="KoPub돋움체 Medium" panose="02020603020101020101" pitchFamily="18" charset="-127"/>
                    <a:cs typeface="+mn-cs"/>
                  </a:rPr>
                  <a:t>난임</a:t>
                </a:r>
              </a:p>
            </p:txBody>
          </p:sp>
          <p:sp>
            <p:nvSpPr>
              <p:cNvPr id="83" name="타원 82">
                <a:extLst>
                  <a:ext uri="{FF2B5EF4-FFF2-40B4-BE49-F238E27FC236}">
                    <a16:creationId xmlns:a16="http://schemas.microsoft.com/office/drawing/2014/main" id="{A3E78333-0BDB-5DDC-7A39-60126BC62FE8}"/>
                  </a:ext>
                </a:extLst>
              </p:cNvPr>
              <p:cNvSpPr/>
              <p:nvPr/>
            </p:nvSpPr>
            <p:spPr>
              <a:xfrm>
                <a:off x="5596897" y="6053201"/>
                <a:ext cx="260794" cy="260387"/>
              </a:xfrm>
              <a:prstGeom prst="ellipse">
                <a:avLst/>
              </a:prstGeom>
              <a:solidFill>
                <a:srgbClr val="FFFFFF">
                  <a:alpha val="69804"/>
                </a:srgbClr>
              </a:solidFill>
              <a:ln w="6350">
                <a:solidFill>
                  <a:srgbClr val="57BFDA"/>
                </a:solidFill>
                <a:prstDash val="sys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50" normalizeH="0" baseline="0" noProof="0" dirty="0">
                    <a:ln>
                      <a:solidFill>
                        <a:srgbClr val="1E49E2">
                          <a:alpha val="0"/>
                        </a:srgbClr>
                      </a:solidFill>
                    </a:ln>
                    <a:solidFill>
                      <a:srgbClr val="299DBD"/>
                    </a:solidFill>
                    <a:effectLst/>
                    <a:uLnTx/>
                    <a:uFillTx/>
                    <a:latin typeface="KoPub돋움체 Medium" panose="02020603020101020101" pitchFamily="18" charset="-127"/>
                    <a:ea typeface="KoPub돋움체 Medium" panose="02020603020101020101" pitchFamily="18" charset="-127"/>
                    <a:cs typeface="+mn-cs"/>
                  </a:rPr>
                  <a:t>갱년기</a:t>
                </a:r>
              </a:p>
            </p:txBody>
          </p:sp>
          <p:sp>
            <p:nvSpPr>
              <p:cNvPr id="84" name="타원 83">
                <a:extLst>
                  <a:ext uri="{FF2B5EF4-FFF2-40B4-BE49-F238E27FC236}">
                    <a16:creationId xmlns:a16="http://schemas.microsoft.com/office/drawing/2014/main" id="{EFA07548-F910-AB73-4D06-BB2F92CD335F}"/>
                  </a:ext>
                </a:extLst>
              </p:cNvPr>
              <p:cNvSpPr/>
              <p:nvPr/>
            </p:nvSpPr>
            <p:spPr>
              <a:xfrm>
                <a:off x="6128079" y="5643261"/>
                <a:ext cx="259200" cy="259200"/>
              </a:xfrm>
              <a:prstGeom prst="ellipse">
                <a:avLst/>
              </a:prstGeom>
              <a:solidFill>
                <a:srgbClr val="FFFFFF">
                  <a:alpha val="69804"/>
                </a:srgbClr>
              </a:solidFill>
              <a:ln w="6350">
                <a:solidFill>
                  <a:srgbClr val="57BFDA"/>
                </a:solidFill>
                <a:prstDash val="sys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50" normalizeH="0" baseline="0" noProof="0" dirty="0">
                    <a:ln>
                      <a:solidFill>
                        <a:srgbClr val="1E49E2">
                          <a:alpha val="0"/>
                        </a:srgbClr>
                      </a:solidFill>
                    </a:ln>
                    <a:solidFill>
                      <a:srgbClr val="299DBD"/>
                    </a:solidFill>
                    <a:effectLst/>
                    <a:uLnTx/>
                    <a:uFillTx/>
                    <a:latin typeface="KoPub돋움체 Medium" panose="02020603020101020101" pitchFamily="18" charset="-127"/>
                    <a:ea typeface="KoPub돋움체 Medium" panose="02020603020101020101" pitchFamily="18" charset="-127"/>
                    <a:cs typeface="+mn-cs"/>
                  </a:rPr>
                  <a:t>요실금</a:t>
                </a:r>
              </a:p>
            </p:txBody>
          </p:sp>
          <p:sp>
            <p:nvSpPr>
              <p:cNvPr id="85" name="타원 84">
                <a:extLst>
                  <a:ext uri="{FF2B5EF4-FFF2-40B4-BE49-F238E27FC236}">
                    <a16:creationId xmlns:a16="http://schemas.microsoft.com/office/drawing/2014/main" id="{CD1EFD1C-FAFB-4A65-A763-C78C31F43CFB}"/>
                  </a:ext>
                </a:extLst>
              </p:cNvPr>
              <p:cNvSpPr/>
              <p:nvPr/>
            </p:nvSpPr>
            <p:spPr>
              <a:xfrm>
                <a:off x="5407192" y="5637122"/>
                <a:ext cx="277200" cy="275344"/>
              </a:xfrm>
              <a:prstGeom prst="ellipse">
                <a:avLst/>
              </a:prstGeom>
              <a:solidFill>
                <a:srgbClr val="FFFFFF">
                  <a:alpha val="69804"/>
                </a:srgbClr>
              </a:solidFill>
              <a:ln w="6350">
                <a:solidFill>
                  <a:srgbClr val="57BFDA"/>
                </a:solidFill>
                <a:prstDash val="sys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spc="-50" normalizeH="0" baseline="0" noProof="0" dirty="0">
                    <a:ln>
                      <a:solidFill>
                        <a:srgbClr val="1E49E2">
                          <a:alpha val="0"/>
                        </a:srgbClr>
                      </a:solidFill>
                    </a:ln>
                    <a:solidFill>
                      <a:srgbClr val="299DBD"/>
                    </a:solidFill>
                    <a:effectLst/>
                    <a:uLnTx/>
                    <a:uFillTx/>
                    <a:latin typeface="KoPub돋움체 Medium" panose="02020603020101020101" pitchFamily="18" charset="-127"/>
                    <a:ea typeface="KoPub돋움체 Medium" panose="02020603020101020101" pitchFamily="18" charset="-127"/>
                    <a:cs typeface="+mn-cs"/>
                  </a:rPr>
                  <a:t>월경</a:t>
                </a:r>
              </a:p>
            </p:txBody>
          </p:sp>
          <p:sp>
            <p:nvSpPr>
              <p:cNvPr id="86" name="타원 85">
                <a:extLst>
                  <a:ext uri="{FF2B5EF4-FFF2-40B4-BE49-F238E27FC236}">
                    <a16:creationId xmlns:a16="http://schemas.microsoft.com/office/drawing/2014/main" id="{B1F5485F-17B5-E6B2-7CBE-90FDC0D180E6}"/>
                  </a:ext>
                </a:extLst>
              </p:cNvPr>
              <p:cNvSpPr/>
              <p:nvPr/>
            </p:nvSpPr>
            <p:spPr>
              <a:xfrm>
                <a:off x="5716788" y="5806640"/>
                <a:ext cx="334800" cy="333553"/>
              </a:xfrm>
              <a:prstGeom prst="ellipse">
                <a:avLst/>
              </a:prstGeom>
              <a:solidFill>
                <a:srgbClr val="FFFFFF">
                  <a:alpha val="69804"/>
                </a:srgbClr>
              </a:solidFill>
              <a:ln w="6350">
                <a:solidFill>
                  <a:srgbClr val="57BFDA"/>
                </a:solidFill>
                <a:prstDash val="sys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750" b="1" i="0" u="none" strike="noStrike" kern="1200" cap="none" spc="-50" normalizeH="0" baseline="0" noProof="0" dirty="0">
                    <a:ln>
                      <a:solidFill>
                        <a:srgbClr val="1E49E2">
                          <a:alpha val="0"/>
                        </a:srgbClr>
                      </a:solidFill>
                    </a:ln>
                    <a:solidFill>
                      <a:srgbClr val="299DBD"/>
                    </a:solidFill>
                    <a:effectLst/>
                    <a:uLnTx/>
                    <a:uFillTx/>
                    <a:latin typeface="KoPub돋움체 Medium" panose="02020603020101020101" pitchFamily="18" charset="-127"/>
                    <a:ea typeface="KoPub돋움체 Medium" panose="02020603020101020101" pitchFamily="18" charset="-127"/>
                    <a:cs typeface="+mn-cs"/>
                  </a:rPr>
                  <a:t>폐경기</a:t>
                </a:r>
              </a:p>
            </p:txBody>
          </p:sp>
        </p:grpSp>
        <p:cxnSp>
          <p:nvCxnSpPr>
            <p:cNvPr id="87" name="직선 연결선 86">
              <a:extLst>
                <a:ext uri="{FF2B5EF4-FFF2-40B4-BE49-F238E27FC236}">
                  <a16:creationId xmlns:a16="http://schemas.microsoft.com/office/drawing/2014/main" id="{14F888A3-5DE7-1955-C00E-28896EC13F9F}"/>
                </a:ext>
              </a:extLst>
            </p:cNvPr>
            <p:cNvCxnSpPr>
              <a:cxnSpLocks/>
            </p:cNvCxnSpPr>
            <p:nvPr/>
          </p:nvCxnSpPr>
          <p:spPr>
            <a:xfrm flipV="1">
              <a:off x="1211513" y="5503582"/>
              <a:ext cx="0" cy="828000"/>
            </a:xfrm>
            <a:prstGeom prst="line">
              <a:avLst/>
            </a:prstGeom>
            <a:ln w="9525" cap="flat">
              <a:solidFill>
                <a:srgbClr val="57BFDA"/>
              </a:solidFill>
              <a:prstDash val="solid"/>
              <a:bevel/>
            </a:ln>
            <a:effectLst/>
          </p:spPr>
          <p:style>
            <a:lnRef idx="2">
              <a:schemeClr val="accent3"/>
            </a:lnRef>
            <a:fillRef idx="0">
              <a:schemeClr val="accent3"/>
            </a:fillRef>
            <a:effectRef idx="1">
              <a:schemeClr val="accent3"/>
            </a:effectRef>
            <a:fontRef idx="minor">
              <a:schemeClr val="tx1"/>
            </a:fontRef>
          </p:style>
        </p:cxnSp>
      </p:grpSp>
      <p:grpSp>
        <p:nvGrpSpPr>
          <p:cNvPr id="9" name="그룹 8">
            <a:extLst>
              <a:ext uri="{FF2B5EF4-FFF2-40B4-BE49-F238E27FC236}">
                <a16:creationId xmlns:a16="http://schemas.microsoft.com/office/drawing/2014/main" id="{701B2946-E300-116F-F769-681636C0BC82}"/>
              </a:ext>
            </a:extLst>
          </p:cNvPr>
          <p:cNvGrpSpPr/>
          <p:nvPr/>
        </p:nvGrpSpPr>
        <p:grpSpPr>
          <a:xfrm>
            <a:off x="323851" y="497881"/>
            <a:ext cx="2485203" cy="141605"/>
            <a:chOff x="323851" y="483367"/>
            <a:chExt cx="2485203" cy="141605"/>
          </a:xfrm>
        </p:grpSpPr>
        <p:grpSp>
          <p:nvGrpSpPr>
            <p:cNvPr id="10" name="그룹 9">
              <a:extLst>
                <a:ext uri="{FF2B5EF4-FFF2-40B4-BE49-F238E27FC236}">
                  <a16:creationId xmlns:a16="http://schemas.microsoft.com/office/drawing/2014/main" id="{8DFD02B5-1D6E-2DD2-0366-497379505E36}"/>
                </a:ext>
              </a:extLst>
            </p:cNvPr>
            <p:cNvGrpSpPr/>
            <p:nvPr/>
          </p:nvGrpSpPr>
          <p:grpSpPr>
            <a:xfrm>
              <a:off x="323851" y="483367"/>
              <a:ext cx="622667" cy="141605"/>
              <a:chOff x="1719989" y="637987"/>
              <a:chExt cx="622667" cy="141605"/>
            </a:xfrm>
          </p:grpSpPr>
          <p:sp>
            <p:nvSpPr>
              <p:cNvPr id="18" name="object 25">
                <a:extLst>
                  <a:ext uri="{FF2B5EF4-FFF2-40B4-BE49-F238E27FC236}">
                    <a16:creationId xmlns:a16="http://schemas.microsoft.com/office/drawing/2014/main" id="{AAFB0912-A431-D5F4-720E-095006032B9E}"/>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19" name="object 22">
                <a:extLst>
                  <a:ext uri="{FF2B5EF4-FFF2-40B4-BE49-F238E27FC236}">
                    <a16:creationId xmlns:a16="http://schemas.microsoft.com/office/drawing/2014/main" id="{C743D1BA-0B25-E836-1AE5-E8A28480D238}"/>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11" name="그룹 10">
              <a:extLst>
                <a:ext uri="{FF2B5EF4-FFF2-40B4-BE49-F238E27FC236}">
                  <a16:creationId xmlns:a16="http://schemas.microsoft.com/office/drawing/2014/main" id="{03A3304B-E508-B1E5-FB73-5E177DEFB812}"/>
                </a:ext>
              </a:extLst>
            </p:cNvPr>
            <p:cNvGrpSpPr/>
            <p:nvPr/>
          </p:nvGrpSpPr>
          <p:grpSpPr>
            <a:xfrm>
              <a:off x="952173" y="483367"/>
              <a:ext cx="1856881" cy="141605"/>
              <a:chOff x="1159698" y="939005"/>
              <a:chExt cx="1856881" cy="141605"/>
            </a:xfrm>
          </p:grpSpPr>
          <p:sp>
            <p:nvSpPr>
              <p:cNvPr id="12" name="object 23">
                <a:extLst>
                  <a:ext uri="{FF2B5EF4-FFF2-40B4-BE49-F238E27FC236}">
                    <a16:creationId xmlns:a16="http://schemas.microsoft.com/office/drawing/2014/main" id="{13E224C3-4416-50B3-D5A3-D45130EF6F96}"/>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13" name="object 25">
                <a:extLst>
                  <a:ext uri="{FF2B5EF4-FFF2-40B4-BE49-F238E27FC236}">
                    <a16:creationId xmlns:a16="http://schemas.microsoft.com/office/drawing/2014/main" id="{66688373-75AF-7ADB-70F8-22C3CCD6B2A3}"/>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14" name="object 26">
                <a:extLst>
                  <a:ext uri="{FF2B5EF4-FFF2-40B4-BE49-F238E27FC236}">
                    <a16:creationId xmlns:a16="http://schemas.microsoft.com/office/drawing/2014/main" id="{A6DD07BE-60CB-0B2C-9714-F952D0BB886C}"/>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15" name="object 22">
                <a:extLst>
                  <a:ext uri="{FF2B5EF4-FFF2-40B4-BE49-F238E27FC236}">
                    <a16:creationId xmlns:a16="http://schemas.microsoft.com/office/drawing/2014/main" id="{EA73E88B-87D5-192C-BD97-9501B06AE56F}"/>
                  </a:ext>
                </a:extLst>
              </p:cNvPr>
              <p:cNvSpPr txBox="1"/>
              <p:nvPr/>
            </p:nvSpPr>
            <p:spPr>
              <a:xfrm>
                <a:off x="116215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16" name="object 22">
                <a:extLst>
                  <a:ext uri="{FF2B5EF4-FFF2-40B4-BE49-F238E27FC236}">
                    <a16:creationId xmlns:a16="http://schemas.microsoft.com/office/drawing/2014/main" id="{E82F3E5A-F759-DB01-7647-7A2C5BE5859B}"/>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17" name="object 22">
                <a:extLst>
                  <a:ext uri="{FF2B5EF4-FFF2-40B4-BE49-F238E27FC236}">
                    <a16:creationId xmlns:a16="http://schemas.microsoft.com/office/drawing/2014/main" id="{66272453-D283-7BC4-D73B-6284B918D048}"/>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sp>
        <p:nvSpPr>
          <p:cNvPr id="33" name="화살표: 오른쪽 32">
            <a:extLst>
              <a:ext uri="{FF2B5EF4-FFF2-40B4-BE49-F238E27FC236}">
                <a16:creationId xmlns:a16="http://schemas.microsoft.com/office/drawing/2014/main" id="{5A7EFC30-53E1-0109-A90D-7AACE154A7F4}"/>
              </a:ext>
            </a:extLst>
          </p:cNvPr>
          <p:cNvSpPr/>
          <p:nvPr/>
        </p:nvSpPr>
        <p:spPr>
          <a:xfrm>
            <a:off x="339724" y="6242249"/>
            <a:ext cx="6197600" cy="488997"/>
          </a:xfrm>
          <a:prstGeom prst="rightArrow">
            <a:avLst>
              <a:gd name="adj1" fmla="val 58697"/>
              <a:gd name="adj2" fmla="val 39128"/>
            </a:avLst>
          </a:prstGeom>
          <a:solidFill>
            <a:srgbClr val="DDDDDD"/>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펨테크</a:t>
            </a:r>
            <a:r>
              <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(FemTech)</a:t>
            </a:r>
            <a:r>
              <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영역 확장 </a:t>
            </a:r>
            <a:r>
              <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6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lang="en-US" altLang="ko-KR" sz="1600" dirty="0">
                <a:ln>
                  <a:solidFill>
                    <a:srgbClr val="1E49E2">
                      <a:alpha val="0"/>
                    </a:srgbClr>
                  </a:solidFill>
                </a:ln>
                <a:solidFill>
                  <a:srgbClr val="299DBD"/>
                </a:solidFill>
                <a:latin typeface="KPMG Bold" panose="020B0803030202040204" pitchFamily="34" charset="0"/>
                <a:ea typeface="KoPub돋움체 Medium" panose="02020603020101020101" pitchFamily="18" charset="-127"/>
              </a:rPr>
              <a:t>1 + 2    </a:t>
            </a:r>
            <a:r>
              <a:rPr kumimoji="0" lang="en-US" altLang="ko-KR"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0" name="사각형: 둥근 모서리 39">
            <a:extLst>
              <a:ext uri="{FF2B5EF4-FFF2-40B4-BE49-F238E27FC236}">
                <a16:creationId xmlns:a16="http://schemas.microsoft.com/office/drawing/2014/main" id="{93ACE587-1000-1461-460E-F8CD87D992B7}"/>
              </a:ext>
            </a:extLst>
          </p:cNvPr>
          <p:cNvSpPr/>
          <p:nvPr/>
        </p:nvSpPr>
        <p:spPr>
          <a:xfrm>
            <a:off x="457199" y="6751049"/>
            <a:ext cx="4710223" cy="2096075"/>
          </a:xfrm>
          <a:prstGeom prst="roundRect">
            <a:avLst>
              <a:gd name="adj" fmla="val 6892"/>
            </a:avLst>
          </a:prstGeom>
          <a:solidFill>
            <a:srgbClr val="CFEDF5"/>
          </a:solidFill>
          <a:ln w="19050">
            <a:solidFill>
              <a:srgbClr val="57BFDA"/>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43" name="TextBox 42">
            <a:extLst>
              <a:ext uri="{FF2B5EF4-FFF2-40B4-BE49-F238E27FC236}">
                <a16:creationId xmlns:a16="http://schemas.microsoft.com/office/drawing/2014/main" id="{58A7FB16-C839-0724-F49C-F099577CDA60}"/>
              </a:ext>
            </a:extLst>
          </p:cNvPr>
          <p:cNvSpPr txBox="1"/>
          <p:nvPr/>
        </p:nvSpPr>
        <p:spPr>
          <a:xfrm>
            <a:off x="771762" y="6861720"/>
            <a:ext cx="3270935" cy="16158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050" b="1"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여성 생애주기</a:t>
            </a:r>
            <a:r>
              <a:rPr kumimoji="0" lang="en-US" altLang="ko-KR" sz="1050" b="1"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생식주기별 건강 관리 </a:t>
            </a:r>
          </a:p>
        </p:txBody>
      </p:sp>
      <p:sp>
        <p:nvSpPr>
          <p:cNvPr id="44" name="TextBox 43">
            <a:extLst>
              <a:ext uri="{FF2B5EF4-FFF2-40B4-BE49-F238E27FC236}">
                <a16:creationId xmlns:a16="http://schemas.microsoft.com/office/drawing/2014/main" id="{1A301D15-E832-A942-4003-A76CD0ED3584}"/>
              </a:ext>
            </a:extLst>
          </p:cNvPr>
          <p:cNvSpPr txBox="1"/>
          <p:nvPr/>
        </p:nvSpPr>
        <p:spPr>
          <a:xfrm>
            <a:off x="507319" y="6726517"/>
            <a:ext cx="251992" cy="400110"/>
          </a:xfrm>
          <a:prstGeom prst="rect">
            <a:avLst/>
          </a:prstGeom>
          <a:noFill/>
        </p:spPr>
        <p:txBody>
          <a:bodyPr wrap="none" rtlCol="0">
            <a:spAutoFit/>
          </a:bodyPr>
          <a:lstStyle/>
          <a:p>
            <a:pPr algn="ctr"/>
            <a:r>
              <a:rPr lang="en-US" altLang="ko-KR" sz="2000" dirty="0">
                <a:ln>
                  <a:solidFill>
                    <a:srgbClr val="1E49E2">
                      <a:alpha val="0"/>
                    </a:srgbClr>
                  </a:solidFill>
                </a:ln>
                <a:solidFill>
                  <a:srgbClr val="299DBD"/>
                </a:solidFill>
                <a:latin typeface="KPMG Bold" panose="020B0803030202040204" pitchFamily="34" charset="0"/>
                <a:ea typeface="KoPub돋움체 Medium" panose="02020603020101020101" pitchFamily="18" charset="-127"/>
              </a:rPr>
              <a:t>1</a:t>
            </a:r>
            <a:endParaRPr lang="ko-KR" altLang="en-US" sz="2000" dirty="0">
              <a:ln>
                <a:solidFill>
                  <a:srgbClr val="1E49E2">
                    <a:alpha val="0"/>
                  </a:srgbClr>
                </a:solidFill>
              </a:ln>
              <a:solidFill>
                <a:srgbClr val="299DBD"/>
              </a:solidFill>
              <a:latin typeface="KPMG Bold" panose="020B0803030202040204" pitchFamily="34" charset="0"/>
              <a:ea typeface="KoPub돋움체 Medium" panose="02020603020101020101" pitchFamily="18" charset="-127"/>
            </a:endParaRPr>
          </a:p>
        </p:txBody>
      </p:sp>
      <p:sp>
        <p:nvSpPr>
          <p:cNvPr id="45" name="TextBox 44">
            <a:extLst>
              <a:ext uri="{FF2B5EF4-FFF2-40B4-BE49-F238E27FC236}">
                <a16:creationId xmlns:a16="http://schemas.microsoft.com/office/drawing/2014/main" id="{0A32D574-F061-A597-2EE7-D8C1FF1B17AE}"/>
              </a:ext>
            </a:extLst>
          </p:cNvPr>
          <p:cNvSpPr txBox="1"/>
          <p:nvPr/>
        </p:nvSpPr>
        <p:spPr>
          <a:xfrm>
            <a:off x="5214888" y="7232047"/>
            <a:ext cx="274434" cy="400110"/>
          </a:xfrm>
          <a:prstGeom prst="rect">
            <a:avLst/>
          </a:prstGeom>
          <a:noFill/>
        </p:spPr>
        <p:txBody>
          <a:bodyPr wrap="none" rtlCol="0">
            <a:spAutoFit/>
          </a:bodyPr>
          <a:lstStyle/>
          <a:p>
            <a:pPr algn="ctr"/>
            <a:r>
              <a:rPr lang="en-US" altLang="ko-KR" sz="2000" dirty="0">
                <a:ln>
                  <a:solidFill>
                    <a:srgbClr val="1E49E2">
                      <a:alpha val="0"/>
                    </a:srgbClr>
                  </a:solidFill>
                </a:ln>
                <a:solidFill>
                  <a:srgbClr val="299DBD"/>
                </a:solidFill>
                <a:latin typeface="KPMG Bold" panose="020B0803030202040204" pitchFamily="34" charset="0"/>
                <a:ea typeface="KoPub돋움체 Medium" panose="02020603020101020101" pitchFamily="18" charset="-127"/>
              </a:rPr>
              <a:t>2</a:t>
            </a:r>
            <a:endParaRPr lang="ko-KR" altLang="en-US" sz="2000" dirty="0">
              <a:ln>
                <a:solidFill>
                  <a:srgbClr val="1E49E2">
                    <a:alpha val="0"/>
                  </a:srgbClr>
                </a:solidFill>
              </a:ln>
              <a:solidFill>
                <a:srgbClr val="299DBD"/>
              </a:solidFill>
              <a:latin typeface="KPMG Bold" panose="020B0803030202040204" pitchFamily="34" charset="0"/>
              <a:ea typeface="KoPub돋움체 Medium" panose="02020603020101020101" pitchFamily="18" charset="-127"/>
            </a:endParaRPr>
          </a:p>
        </p:txBody>
      </p:sp>
      <p:sp>
        <p:nvSpPr>
          <p:cNvPr id="77" name="TextBox 76">
            <a:extLst>
              <a:ext uri="{FF2B5EF4-FFF2-40B4-BE49-F238E27FC236}">
                <a16:creationId xmlns:a16="http://schemas.microsoft.com/office/drawing/2014/main" id="{CB72123F-5EDB-74EB-D33B-222406709A3E}"/>
              </a:ext>
            </a:extLst>
          </p:cNvPr>
          <p:cNvSpPr txBox="1"/>
          <p:nvPr/>
        </p:nvSpPr>
        <p:spPr>
          <a:xfrm>
            <a:off x="5503787" y="7357421"/>
            <a:ext cx="1027328" cy="525528"/>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ko-KR" altLang="en-US" sz="1050" b="1"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여성 대상</a:t>
            </a:r>
            <a:endParaRPr kumimoji="0" lang="en-US" altLang="ko-KR" sz="1050" b="1"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ko-KR" altLang="en-US" sz="1050" b="1"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웰니스 증진 및</a:t>
            </a:r>
            <a:endParaRPr kumimoji="0" lang="en-US" altLang="ko-KR" sz="1050" b="1"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ko-KR" altLang="en-US" sz="1050" b="1"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일상적 케어</a:t>
            </a:r>
          </a:p>
        </p:txBody>
      </p:sp>
      <p:grpSp>
        <p:nvGrpSpPr>
          <p:cNvPr id="105" name="그룹 104">
            <a:extLst>
              <a:ext uri="{FF2B5EF4-FFF2-40B4-BE49-F238E27FC236}">
                <a16:creationId xmlns:a16="http://schemas.microsoft.com/office/drawing/2014/main" id="{1215E430-4D38-4F18-3981-D2FA9CC15AD4}"/>
              </a:ext>
            </a:extLst>
          </p:cNvPr>
          <p:cNvGrpSpPr/>
          <p:nvPr/>
        </p:nvGrpSpPr>
        <p:grpSpPr>
          <a:xfrm>
            <a:off x="631086" y="7059369"/>
            <a:ext cx="4281157" cy="494356"/>
            <a:chOff x="631086" y="7250116"/>
            <a:chExt cx="4281157" cy="494356"/>
          </a:xfrm>
        </p:grpSpPr>
        <p:sp>
          <p:nvSpPr>
            <p:cNvPr id="98" name="화살표: 오른쪽 97">
              <a:extLst>
                <a:ext uri="{FF2B5EF4-FFF2-40B4-BE49-F238E27FC236}">
                  <a16:creationId xmlns:a16="http://schemas.microsoft.com/office/drawing/2014/main" id="{276D0EB6-C408-A8F1-04C4-89CCB697123E}"/>
                </a:ext>
              </a:extLst>
            </p:cNvPr>
            <p:cNvSpPr/>
            <p:nvPr/>
          </p:nvSpPr>
          <p:spPr>
            <a:xfrm>
              <a:off x="631086" y="7250116"/>
              <a:ext cx="4281157" cy="286948"/>
            </a:xfrm>
            <a:prstGeom prst="rightArrow">
              <a:avLst>
                <a:gd name="adj1" fmla="val 43876"/>
                <a:gd name="adj2" fmla="val 39128"/>
              </a:avLst>
            </a:prstGeom>
            <a:gradFill>
              <a:gsLst>
                <a:gs pos="0">
                  <a:srgbClr val="57BFDA">
                    <a:alpha val="0"/>
                  </a:srgbClr>
                </a:gs>
                <a:gs pos="38000">
                  <a:srgbClr val="57BFDA"/>
                </a:gs>
                <a:gs pos="93000">
                  <a:srgbClr val="00338D"/>
                </a:gs>
              </a:gsLst>
              <a:lin ang="0" scaled="0"/>
            </a:gra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kumimoji="0" lang="ko-KR" altLang="en-US" sz="1000" b="1"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99" name="타원 98">
              <a:extLst>
                <a:ext uri="{FF2B5EF4-FFF2-40B4-BE49-F238E27FC236}">
                  <a16:creationId xmlns:a16="http://schemas.microsoft.com/office/drawing/2014/main" id="{B6C6B1AE-2DDF-2E0D-A5C8-46A0E4F95056}"/>
                </a:ext>
              </a:extLst>
            </p:cNvPr>
            <p:cNvSpPr/>
            <p:nvPr/>
          </p:nvSpPr>
          <p:spPr>
            <a:xfrm>
              <a:off x="2626916" y="7275499"/>
              <a:ext cx="230448" cy="230448"/>
            </a:xfrm>
            <a:prstGeom prst="ellipse">
              <a:avLst/>
            </a:prstGeom>
            <a:solidFill>
              <a:srgbClr val="3E97C4"/>
            </a:solidFill>
            <a:ln w="28575">
              <a:solidFill>
                <a:srgbClr val="DDDDD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100" name="타원 99">
              <a:extLst>
                <a:ext uri="{FF2B5EF4-FFF2-40B4-BE49-F238E27FC236}">
                  <a16:creationId xmlns:a16="http://schemas.microsoft.com/office/drawing/2014/main" id="{BA461FEA-548B-12F4-B684-FD96B0C4800C}"/>
                </a:ext>
              </a:extLst>
            </p:cNvPr>
            <p:cNvSpPr/>
            <p:nvPr/>
          </p:nvSpPr>
          <p:spPr>
            <a:xfrm>
              <a:off x="4138708" y="7275499"/>
              <a:ext cx="230448" cy="230448"/>
            </a:xfrm>
            <a:prstGeom prst="ellipse">
              <a:avLst/>
            </a:prstGeom>
            <a:solidFill>
              <a:srgbClr val="00338D"/>
            </a:solidFill>
            <a:ln w="28575">
              <a:solidFill>
                <a:srgbClr val="DDDDD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101" name="타원 100">
              <a:extLst>
                <a:ext uri="{FF2B5EF4-FFF2-40B4-BE49-F238E27FC236}">
                  <a16:creationId xmlns:a16="http://schemas.microsoft.com/office/drawing/2014/main" id="{CAD13326-C55E-7990-0BAA-19784644B91B}"/>
                </a:ext>
              </a:extLst>
            </p:cNvPr>
            <p:cNvSpPr/>
            <p:nvPr/>
          </p:nvSpPr>
          <p:spPr>
            <a:xfrm>
              <a:off x="1038508" y="7275499"/>
              <a:ext cx="230448" cy="230448"/>
            </a:xfrm>
            <a:prstGeom prst="ellipse">
              <a:avLst/>
            </a:prstGeom>
            <a:solidFill>
              <a:srgbClr val="81CEE3"/>
            </a:solidFill>
            <a:ln w="28575">
              <a:solidFill>
                <a:srgbClr val="DDDDD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102" name="TextBox 101">
              <a:extLst>
                <a:ext uri="{FF2B5EF4-FFF2-40B4-BE49-F238E27FC236}">
                  <a16:creationId xmlns:a16="http://schemas.microsoft.com/office/drawing/2014/main" id="{F8D01810-108F-4517-3CF3-939DDFB5191C}"/>
                </a:ext>
              </a:extLst>
            </p:cNvPr>
            <p:cNvSpPr txBox="1"/>
            <p:nvPr/>
          </p:nvSpPr>
          <p:spPr>
            <a:xfrm>
              <a:off x="873538" y="7537952"/>
              <a:ext cx="549724" cy="2064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D9D9D9">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청년기</a:t>
              </a:r>
            </a:p>
          </p:txBody>
        </p:sp>
        <p:sp>
          <p:nvSpPr>
            <p:cNvPr id="103" name="TextBox 102">
              <a:extLst>
                <a:ext uri="{FF2B5EF4-FFF2-40B4-BE49-F238E27FC236}">
                  <a16:creationId xmlns:a16="http://schemas.microsoft.com/office/drawing/2014/main" id="{8E7C45F7-206E-7A91-3850-745152C0E5CF}"/>
                </a:ext>
              </a:extLst>
            </p:cNvPr>
            <p:cNvSpPr txBox="1"/>
            <p:nvPr/>
          </p:nvSpPr>
          <p:spPr>
            <a:xfrm>
              <a:off x="2414606" y="7537971"/>
              <a:ext cx="662104" cy="20647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D9D9D9">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성년기</a:t>
              </a:r>
            </a:p>
          </p:txBody>
        </p:sp>
        <p:sp>
          <p:nvSpPr>
            <p:cNvPr id="104" name="TextBox 103">
              <a:extLst>
                <a:ext uri="{FF2B5EF4-FFF2-40B4-BE49-F238E27FC236}">
                  <a16:creationId xmlns:a16="http://schemas.microsoft.com/office/drawing/2014/main" id="{437A878F-BCFC-B076-8C74-EA01756F3556}"/>
                </a:ext>
              </a:extLst>
            </p:cNvPr>
            <p:cNvSpPr txBox="1"/>
            <p:nvPr/>
          </p:nvSpPr>
          <p:spPr>
            <a:xfrm>
              <a:off x="3710471" y="7538001"/>
              <a:ext cx="1074243" cy="20647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D9D9D9">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중년기</a:t>
              </a:r>
              <a:r>
                <a:rPr kumimoji="0" lang="en-US" altLang="ko-KR" sz="900" b="1" i="0" u="none" strike="noStrike" kern="1200" cap="none" spc="0" normalizeH="0" baseline="0" noProof="0" dirty="0">
                  <a:ln>
                    <a:solidFill>
                      <a:srgbClr val="D9D9D9">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1" i="0" u="none" strike="noStrike" kern="1200" cap="none" spc="0" normalizeH="0" baseline="0" noProof="0" dirty="0">
                  <a:ln>
                    <a:solidFill>
                      <a:srgbClr val="D9D9D9">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노년기</a:t>
              </a:r>
            </a:p>
          </p:txBody>
        </p:sp>
      </p:grpSp>
      <p:grpSp>
        <p:nvGrpSpPr>
          <p:cNvPr id="106" name="그룹 105">
            <a:extLst>
              <a:ext uri="{FF2B5EF4-FFF2-40B4-BE49-F238E27FC236}">
                <a16:creationId xmlns:a16="http://schemas.microsoft.com/office/drawing/2014/main" id="{5F8FE600-D5BD-87F4-96BE-317C2D8523BA}"/>
              </a:ext>
            </a:extLst>
          </p:cNvPr>
          <p:cNvGrpSpPr/>
          <p:nvPr/>
        </p:nvGrpSpPr>
        <p:grpSpPr>
          <a:xfrm>
            <a:off x="783289" y="7645746"/>
            <a:ext cx="4246761" cy="855639"/>
            <a:chOff x="706238" y="7575369"/>
            <a:chExt cx="4246761" cy="954674"/>
          </a:xfrm>
        </p:grpSpPr>
        <p:grpSp>
          <p:nvGrpSpPr>
            <p:cNvPr id="107" name="그룹 106">
              <a:extLst>
                <a:ext uri="{FF2B5EF4-FFF2-40B4-BE49-F238E27FC236}">
                  <a16:creationId xmlns:a16="http://schemas.microsoft.com/office/drawing/2014/main" id="{31D6080F-9F76-E105-A85C-125AD31CEF7B}"/>
                </a:ext>
              </a:extLst>
            </p:cNvPr>
            <p:cNvGrpSpPr/>
            <p:nvPr/>
          </p:nvGrpSpPr>
          <p:grpSpPr>
            <a:xfrm>
              <a:off x="706238" y="7575393"/>
              <a:ext cx="805565" cy="706996"/>
              <a:chOff x="514350" y="7083455"/>
              <a:chExt cx="805565" cy="790404"/>
            </a:xfrm>
          </p:grpSpPr>
          <p:sp>
            <p:nvSpPr>
              <p:cNvPr id="124" name="사각형: 둥근 모서리 123">
                <a:extLst>
                  <a:ext uri="{FF2B5EF4-FFF2-40B4-BE49-F238E27FC236}">
                    <a16:creationId xmlns:a16="http://schemas.microsoft.com/office/drawing/2014/main" id="{DFEA2B7C-95DD-1587-813A-774969FD3C1A}"/>
                  </a:ext>
                </a:extLst>
              </p:cNvPr>
              <p:cNvSpPr/>
              <p:nvPr/>
            </p:nvSpPr>
            <p:spPr>
              <a:xfrm>
                <a:off x="514351" y="7083455"/>
                <a:ext cx="382956" cy="180000"/>
              </a:xfrm>
              <a:prstGeom prst="roundRect">
                <a:avLst>
                  <a:gd name="adj" fmla="val 50000"/>
                </a:avLst>
              </a:prstGeom>
              <a:solidFill>
                <a:srgbClr val="299DBD"/>
              </a:solidFill>
              <a:ln w="12700">
                <a:noFill/>
              </a:ln>
              <a:effectLst/>
            </p:spPr>
            <p:style>
              <a:lnRef idx="1">
                <a:schemeClr val="accent1"/>
              </a:lnRef>
              <a:fillRef idx="3">
                <a:schemeClr val="accent1"/>
              </a:fillRef>
              <a:effectRef idx="2">
                <a:schemeClr val="accent1"/>
              </a:effectRef>
              <a:fontRef idx="minor">
                <a:schemeClr val="lt1"/>
              </a:fontRef>
            </p:style>
            <p:txBody>
              <a:bodyPr lIns="0" tIns="18000" rIns="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mn-cs"/>
                  </a:rPr>
                  <a:t>월경</a:t>
                </a:r>
              </a:p>
            </p:txBody>
          </p:sp>
          <p:sp>
            <p:nvSpPr>
              <p:cNvPr id="125" name="Text Placeholder 4">
                <a:extLst>
                  <a:ext uri="{FF2B5EF4-FFF2-40B4-BE49-F238E27FC236}">
                    <a16:creationId xmlns:a16="http://schemas.microsoft.com/office/drawing/2014/main" id="{C780701C-1D81-C0AB-CF45-5EC1FE21483A}"/>
                  </a:ext>
                </a:extLst>
              </p:cNvPr>
              <p:cNvSpPr txBox="1">
                <a:spLocks/>
              </p:cNvSpPr>
              <p:nvPr/>
            </p:nvSpPr>
            <p:spPr>
              <a:xfrm>
                <a:off x="514350" y="7339817"/>
                <a:ext cx="805565" cy="534042"/>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8900" marR="0" lvl="0" indent="-88900" algn="l" defTabSz="914400" rtl="0" eaLnBrk="1" fontAlgn="auto" latinLnBrk="0" hangingPunct="1">
                  <a:lnSpc>
                    <a:spcPct val="104000"/>
                  </a:lnSpc>
                  <a:spcBef>
                    <a:spcPts val="0"/>
                  </a:spcBef>
                  <a:spcAft>
                    <a:spcPts val="300"/>
                  </a:spcAft>
                  <a:buClr>
                    <a:srgbClr val="000000">
                      <a:lumMod val="85000"/>
                      <a:lumOff val="15000"/>
                    </a:srgbClr>
                  </a:buClr>
                  <a:buSzTx/>
                  <a:buFont typeface="KoPub돋움체 Medium" panose="00000600000000000000" pitchFamily="2" charset="-127"/>
                  <a:buChar char="-"/>
                  <a:tabLst/>
                  <a:defRPr/>
                </a:pPr>
                <a:r>
                  <a:rPr kumimoji="0" lang="ko-KR" alt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월경전증후군</a:t>
                </a:r>
                <a:br>
                  <a:rPr kumimoji="0" lang="en-US" altLang="ko-KR"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(PMS)</a:t>
                </a:r>
                <a:r>
                  <a:rPr kumimoji="0" lang="ko-KR" alt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예측</a:t>
                </a:r>
                <a:r>
                  <a:rPr kumimoji="0" lang="en-US" altLang="ko-KR"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추적</a:t>
                </a:r>
                <a:endParaRPr kumimoji="0" 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grpSp>
        <p:grpSp>
          <p:nvGrpSpPr>
            <p:cNvPr id="108" name="그룹 107">
              <a:extLst>
                <a:ext uri="{FF2B5EF4-FFF2-40B4-BE49-F238E27FC236}">
                  <a16:creationId xmlns:a16="http://schemas.microsoft.com/office/drawing/2014/main" id="{078240EF-D113-7820-77AD-C37B9B519C6F}"/>
                </a:ext>
              </a:extLst>
            </p:cNvPr>
            <p:cNvGrpSpPr/>
            <p:nvPr/>
          </p:nvGrpSpPr>
          <p:grpSpPr>
            <a:xfrm>
              <a:off x="1688973" y="7575378"/>
              <a:ext cx="1800000" cy="707007"/>
              <a:chOff x="-1182065" y="7760806"/>
              <a:chExt cx="1603297" cy="790418"/>
            </a:xfrm>
          </p:grpSpPr>
          <p:grpSp>
            <p:nvGrpSpPr>
              <p:cNvPr id="116" name="그룹 115">
                <a:extLst>
                  <a:ext uri="{FF2B5EF4-FFF2-40B4-BE49-F238E27FC236}">
                    <a16:creationId xmlns:a16="http://schemas.microsoft.com/office/drawing/2014/main" id="{C555278A-0220-9F91-6C1B-083ECE03FB12}"/>
                  </a:ext>
                </a:extLst>
              </p:cNvPr>
              <p:cNvGrpSpPr/>
              <p:nvPr/>
            </p:nvGrpSpPr>
            <p:grpSpPr>
              <a:xfrm>
                <a:off x="-1182065" y="7760806"/>
                <a:ext cx="1603297" cy="790418"/>
                <a:chOff x="-441143" y="7531881"/>
                <a:chExt cx="1603297" cy="790418"/>
              </a:xfrm>
            </p:grpSpPr>
            <p:sp>
              <p:nvSpPr>
                <p:cNvPr id="120" name="사각형: 둥근 모서리 119">
                  <a:extLst>
                    <a:ext uri="{FF2B5EF4-FFF2-40B4-BE49-F238E27FC236}">
                      <a16:creationId xmlns:a16="http://schemas.microsoft.com/office/drawing/2014/main" id="{C6B27474-D643-EF1A-9E52-42A80B89F456}"/>
                    </a:ext>
                  </a:extLst>
                </p:cNvPr>
                <p:cNvSpPr/>
                <p:nvPr/>
              </p:nvSpPr>
              <p:spPr>
                <a:xfrm>
                  <a:off x="-441141" y="7531882"/>
                  <a:ext cx="292937" cy="180000"/>
                </a:xfrm>
                <a:prstGeom prst="roundRect">
                  <a:avLst>
                    <a:gd name="adj" fmla="val 50000"/>
                  </a:avLst>
                </a:prstGeom>
                <a:solidFill>
                  <a:srgbClr val="299DBD"/>
                </a:solidFill>
                <a:ln w="12700">
                  <a:noFill/>
                </a:ln>
                <a:effectLst/>
              </p:spPr>
              <p:style>
                <a:lnRef idx="1">
                  <a:schemeClr val="accent1"/>
                </a:lnRef>
                <a:fillRef idx="3">
                  <a:schemeClr val="accent1"/>
                </a:fillRef>
                <a:effectRef idx="2">
                  <a:schemeClr val="accent1"/>
                </a:effectRef>
                <a:fontRef idx="minor">
                  <a:schemeClr val="lt1"/>
                </a:fontRef>
              </p:style>
              <p:txBody>
                <a:bodyPr lIns="0" tIns="18000" rIns="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mn-cs"/>
                    </a:rPr>
                    <a:t>임신</a:t>
                  </a:r>
                </a:p>
              </p:txBody>
            </p:sp>
            <p:grpSp>
              <p:nvGrpSpPr>
                <p:cNvPr id="121" name="그룹 120">
                  <a:extLst>
                    <a:ext uri="{FF2B5EF4-FFF2-40B4-BE49-F238E27FC236}">
                      <a16:creationId xmlns:a16="http://schemas.microsoft.com/office/drawing/2014/main" id="{34E36B3F-87D7-FC06-F95E-04E16F4F3A5A}"/>
                    </a:ext>
                  </a:extLst>
                </p:cNvPr>
                <p:cNvGrpSpPr/>
                <p:nvPr/>
              </p:nvGrpSpPr>
              <p:grpSpPr>
                <a:xfrm>
                  <a:off x="-441143" y="7531881"/>
                  <a:ext cx="1603297" cy="790418"/>
                  <a:chOff x="514350" y="6560765"/>
                  <a:chExt cx="1603297" cy="790418"/>
                </a:xfrm>
              </p:grpSpPr>
              <p:sp>
                <p:nvSpPr>
                  <p:cNvPr id="122" name="사각형: 둥근 모서리 121">
                    <a:extLst>
                      <a:ext uri="{FF2B5EF4-FFF2-40B4-BE49-F238E27FC236}">
                        <a16:creationId xmlns:a16="http://schemas.microsoft.com/office/drawing/2014/main" id="{2FCA0BFA-5970-89DE-40A2-B8C7EBFA7549}"/>
                      </a:ext>
                    </a:extLst>
                  </p:cNvPr>
                  <p:cNvSpPr/>
                  <p:nvPr/>
                </p:nvSpPr>
                <p:spPr>
                  <a:xfrm>
                    <a:off x="1132617" y="6560765"/>
                    <a:ext cx="292937" cy="180000"/>
                  </a:xfrm>
                  <a:prstGeom prst="roundRect">
                    <a:avLst>
                      <a:gd name="adj" fmla="val 50000"/>
                    </a:avLst>
                  </a:prstGeom>
                  <a:solidFill>
                    <a:srgbClr val="299DBD"/>
                  </a:solidFill>
                  <a:ln w="12700">
                    <a:noFill/>
                  </a:ln>
                  <a:effectLst/>
                </p:spPr>
                <p:style>
                  <a:lnRef idx="1">
                    <a:schemeClr val="accent1"/>
                  </a:lnRef>
                  <a:fillRef idx="3">
                    <a:schemeClr val="accent1"/>
                  </a:fillRef>
                  <a:effectRef idx="2">
                    <a:schemeClr val="accent1"/>
                  </a:effectRef>
                  <a:fontRef idx="minor">
                    <a:schemeClr val="lt1"/>
                  </a:fontRef>
                </p:style>
                <p:txBody>
                  <a:bodyPr lIns="0" tIns="18000" rIns="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mn-cs"/>
                      </a:rPr>
                      <a:t>난임</a:t>
                    </a:r>
                  </a:p>
                </p:txBody>
              </p:sp>
              <p:sp>
                <p:nvSpPr>
                  <p:cNvPr id="123" name="Text Placeholder 4">
                    <a:extLst>
                      <a:ext uri="{FF2B5EF4-FFF2-40B4-BE49-F238E27FC236}">
                        <a16:creationId xmlns:a16="http://schemas.microsoft.com/office/drawing/2014/main" id="{27BFD13F-514B-43EC-BC7C-CA636AE1A51B}"/>
                      </a:ext>
                    </a:extLst>
                  </p:cNvPr>
                  <p:cNvSpPr txBox="1">
                    <a:spLocks/>
                  </p:cNvSpPr>
                  <p:nvPr/>
                </p:nvSpPr>
                <p:spPr>
                  <a:xfrm>
                    <a:off x="514350" y="6817141"/>
                    <a:ext cx="1603297" cy="534042"/>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8900" marR="0" lvl="0" indent="-88900" algn="l" defTabSz="914400" rtl="0" eaLnBrk="1" fontAlgn="auto" latinLnBrk="0" hangingPunct="1">
                      <a:lnSpc>
                        <a:spcPct val="104000"/>
                      </a:lnSpc>
                      <a:spcBef>
                        <a:spcPts val="0"/>
                      </a:spcBef>
                      <a:spcAft>
                        <a:spcPts val="300"/>
                      </a:spcAft>
                      <a:buClr>
                        <a:srgbClr val="000000">
                          <a:lumMod val="85000"/>
                          <a:lumOff val="15000"/>
                        </a:srgbClr>
                      </a:buClr>
                      <a:buSzTx/>
                      <a:buFont typeface="KoPub돋움체 Medium" panose="00000600000000000000" pitchFamily="2" charset="-127"/>
                      <a:buChar char="-"/>
                      <a:tabLst/>
                      <a:defRPr/>
                    </a:pPr>
                    <a:r>
                      <a:rPr kumimoji="0" lang="ko-KR" alt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임신 중 잠재적 위험요소 식별 등 원격 산전 관리</a:t>
                    </a:r>
                    <a:endParaRPr kumimoji="0" lang="en-US" altLang="ko-KR"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88900" marR="0" lvl="0" indent="-88900" algn="l" defTabSz="914400" rtl="0" eaLnBrk="1" fontAlgn="auto" latinLnBrk="0" hangingPunct="1">
                      <a:lnSpc>
                        <a:spcPct val="104000"/>
                      </a:lnSpc>
                      <a:spcBef>
                        <a:spcPts val="0"/>
                      </a:spcBef>
                      <a:spcAft>
                        <a:spcPts val="300"/>
                      </a:spcAft>
                      <a:buClr>
                        <a:srgbClr val="000000">
                          <a:lumMod val="85000"/>
                          <a:lumOff val="15000"/>
                        </a:srgbClr>
                      </a:buClr>
                      <a:buSzTx/>
                      <a:buFont typeface="KoPub돋움체 Medium" panose="00000600000000000000" pitchFamily="2" charset="-127"/>
                      <a:buChar char="-"/>
                      <a:tabLst/>
                      <a:defRPr/>
                    </a:pPr>
                    <a:r>
                      <a:rPr kumimoji="0" lang="ko-KR" alt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체외수정</a:t>
                    </a:r>
                    <a:r>
                      <a:rPr kumimoji="0" lang="en-US" altLang="ko-KR"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난자 냉동 등 재생산 기술을 비롯 임신 촉진 진료와 같은 솔루션을 포함</a:t>
                    </a:r>
                  </a:p>
                </p:txBody>
              </p:sp>
            </p:grpSp>
          </p:grpSp>
          <p:grpSp>
            <p:nvGrpSpPr>
              <p:cNvPr id="117" name="그룹 116">
                <a:extLst>
                  <a:ext uri="{FF2B5EF4-FFF2-40B4-BE49-F238E27FC236}">
                    <a16:creationId xmlns:a16="http://schemas.microsoft.com/office/drawing/2014/main" id="{EC157718-89F9-367B-462E-41CD96DC2E89}"/>
                  </a:ext>
                </a:extLst>
              </p:cNvPr>
              <p:cNvGrpSpPr/>
              <p:nvPr/>
            </p:nvGrpSpPr>
            <p:grpSpPr>
              <a:xfrm>
                <a:off x="-872931" y="7760806"/>
                <a:ext cx="911202" cy="180000"/>
                <a:chOff x="-872931" y="7760806"/>
                <a:chExt cx="911202" cy="180000"/>
              </a:xfrm>
            </p:grpSpPr>
            <p:sp>
              <p:nvSpPr>
                <p:cNvPr id="118" name="사각형: 둥근 모서리 117">
                  <a:extLst>
                    <a:ext uri="{FF2B5EF4-FFF2-40B4-BE49-F238E27FC236}">
                      <a16:creationId xmlns:a16="http://schemas.microsoft.com/office/drawing/2014/main" id="{24BE35C0-806D-8987-A5F6-48347FC8C3F9}"/>
                    </a:ext>
                  </a:extLst>
                </p:cNvPr>
                <p:cNvSpPr/>
                <p:nvPr/>
              </p:nvSpPr>
              <p:spPr>
                <a:xfrm>
                  <a:off x="-254666" y="7760806"/>
                  <a:ext cx="292937" cy="180000"/>
                </a:xfrm>
                <a:prstGeom prst="roundRect">
                  <a:avLst>
                    <a:gd name="adj" fmla="val 50000"/>
                  </a:avLst>
                </a:prstGeom>
                <a:solidFill>
                  <a:srgbClr val="299DBD"/>
                </a:solidFill>
                <a:ln w="12700">
                  <a:noFill/>
                </a:ln>
                <a:effectLst/>
              </p:spPr>
              <p:style>
                <a:lnRef idx="1">
                  <a:schemeClr val="accent1"/>
                </a:lnRef>
                <a:fillRef idx="3">
                  <a:schemeClr val="accent1"/>
                </a:fillRef>
                <a:effectRef idx="2">
                  <a:schemeClr val="accent1"/>
                </a:effectRef>
                <a:fontRef idx="minor">
                  <a:schemeClr val="lt1"/>
                </a:fontRef>
              </p:style>
              <p:txBody>
                <a:bodyPr lIns="0" tIns="18000" rIns="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mn-cs"/>
                    </a:rPr>
                    <a:t>불임</a:t>
                  </a:r>
                </a:p>
              </p:txBody>
            </p:sp>
            <p:sp>
              <p:nvSpPr>
                <p:cNvPr id="119" name="사각형: 둥근 모서리 118">
                  <a:extLst>
                    <a:ext uri="{FF2B5EF4-FFF2-40B4-BE49-F238E27FC236}">
                      <a16:creationId xmlns:a16="http://schemas.microsoft.com/office/drawing/2014/main" id="{D4AFF74C-3864-8AA8-0C44-0F0C927389FB}"/>
                    </a:ext>
                  </a:extLst>
                </p:cNvPr>
                <p:cNvSpPr/>
                <p:nvPr/>
              </p:nvSpPr>
              <p:spPr>
                <a:xfrm>
                  <a:off x="-872931" y="7760806"/>
                  <a:ext cx="292937" cy="180000"/>
                </a:xfrm>
                <a:prstGeom prst="roundRect">
                  <a:avLst>
                    <a:gd name="adj" fmla="val 50000"/>
                  </a:avLst>
                </a:prstGeom>
                <a:solidFill>
                  <a:srgbClr val="299DBD"/>
                </a:solidFill>
                <a:ln w="12700">
                  <a:noFill/>
                </a:ln>
                <a:effectLst/>
              </p:spPr>
              <p:style>
                <a:lnRef idx="1">
                  <a:schemeClr val="accent1"/>
                </a:lnRef>
                <a:fillRef idx="3">
                  <a:schemeClr val="accent1"/>
                </a:fillRef>
                <a:effectRef idx="2">
                  <a:schemeClr val="accent1"/>
                </a:effectRef>
                <a:fontRef idx="minor">
                  <a:schemeClr val="lt1"/>
                </a:fontRef>
              </p:style>
              <p:txBody>
                <a:bodyPr lIns="0" tIns="18000" rIns="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mn-cs"/>
                    </a:rPr>
                    <a:t>출산</a:t>
                  </a:r>
                </a:p>
              </p:txBody>
            </p:sp>
          </p:grpSp>
        </p:grpSp>
        <p:cxnSp>
          <p:nvCxnSpPr>
            <p:cNvPr id="109" name="직선 연결선 108">
              <a:extLst>
                <a:ext uri="{FF2B5EF4-FFF2-40B4-BE49-F238E27FC236}">
                  <a16:creationId xmlns:a16="http://schemas.microsoft.com/office/drawing/2014/main" id="{0754E2DB-4026-1D99-7CEA-4928E622A0E6}"/>
                </a:ext>
              </a:extLst>
            </p:cNvPr>
            <p:cNvCxnSpPr>
              <a:cxnSpLocks/>
            </p:cNvCxnSpPr>
            <p:nvPr/>
          </p:nvCxnSpPr>
          <p:spPr>
            <a:xfrm flipV="1">
              <a:off x="3562035" y="7575389"/>
              <a:ext cx="0" cy="803336"/>
            </a:xfrm>
            <a:prstGeom prst="line">
              <a:avLst/>
            </a:prstGeom>
            <a:ln w="9525" cap="flat">
              <a:solidFill>
                <a:schemeClr val="accent3">
                  <a:lumMod val="50000"/>
                  <a:lumOff val="50000"/>
                </a:schemeClr>
              </a:solidFill>
              <a:prstDash val="dash"/>
              <a:bevel/>
            </a:ln>
            <a:effectLst/>
          </p:spPr>
          <p:style>
            <a:lnRef idx="2">
              <a:schemeClr val="accent3"/>
            </a:lnRef>
            <a:fillRef idx="0">
              <a:schemeClr val="accent3"/>
            </a:fillRef>
            <a:effectRef idx="1">
              <a:schemeClr val="accent3"/>
            </a:effectRef>
            <a:fontRef idx="minor">
              <a:schemeClr val="tx1"/>
            </a:fontRef>
          </p:style>
        </p:cxnSp>
        <p:cxnSp>
          <p:nvCxnSpPr>
            <p:cNvPr id="110" name="직선 연결선 109">
              <a:extLst>
                <a:ext uri="{FF2B5EF4-FFF2-40B4-BE49-F238E27FC236}">
                  <a16:creationId xmlns:a16="http://schemas.microsoft.com/office/drawing/2014/main" id="{74619E29-2D9A-1EDF-9C2C-94F39FACD1A9}"/>
                </a:ext>
              </a:extLst>
            </p:cNvPr>
            <p:cNvCxnSpPr>
              <a:cxnSpLocks/>
            </p:cNvCxnSpPr>
            <p:nvPr/>
          </p:nvCxnSpPr>
          <p:spPr>
            <a:xfrm flipV="1">
              <a:off x="1574431" y="7575389"/>
              <a:ext cx="0" cy="803336"/>
            </a:xfrm>
            <a:prstGeom prst="line">
              <a:avLst/>
            </a:prstGeom>
            <a:ln w="9525" cap="flat">
              <a:solidFill>
                <a:schemeClr val="accent3">
                  <a:lumMod val="50000"/>
                  <a:lumOff val="50000"/>
                </a:schemeClr>
              </a:solidFill>
              <a:prstDash val="dash"/>
              <a:bevel/>
            </a:ln>
            <a:effectLst/>
          </p:spPr>
          <p:style>
            <a:lnRef idx="2">
              <a:schemeClr val="accent3"/>
            </a:lnRef>
            <a:fillRef idx="0">
              <a:schemeClr val="accent3"/>
            </a:fillRef>
            <a:effectRef idx="1">
              <a:schemeClr val="accent3"/>
            </a:effectRef>
            <a:fontRef idx="minor">
              <a:schemeClr val="tx1"/>
            </a:fontRef>
          </p:style>
        </p:cxnSp>
        <p:grpSp>
          <p:nvGrpSpPr>
            <p:cNvPr id="111" name="그룹 110">
              <a:extLst>
                <a:ext uri="{FF2B5EF4-FFF2-40B4-BE49-F238E27FC236}">
                  <a16:creationId xmlns:a16="http://schemas.microsoft.com/office/drawing/2014/main" id="{80BA7F2F-8DFA-E953-85AE-7CB6CEE18BF0}"/>
                </a:ext>
              </a:extLst>
            </p:cNvPr>
            <p:cNvGrpSpPr/>
            <p:nvPr/>
          </p:nvGrpSpPr>
          <p:grpSpPr>
            <a:xfrm>
              <a:off x="3699556" y="7575369"/>
              <a:ext cx="1253443" cy="954674"/>
              <a:chOff x="3695875" y="7340922"/>
              <a:chExt cx="1253443" cy="1067305"/>
            </a:xfrm>
          </p:grpSpPr>
          <p:sp>
            <p:nvSpPr>
              <p:cNvPr id="112" name="Text Placeholder 4">
                <a:extLst>
                  <a:ext uri="{FF2B5EF4-FFF2-40B4-BE49-F238E27FC236}">
                    <a16:creationId xmlns:a16="http://schemas.microsoft.com/office/drawing/2014/main" id="{62DC19E2-A5F0-5319-479E-B850EB3C5E75}"/>
                  </a:ext>
                </a:extLst>
              </p:cNvPr>
              <p:cNvSpPr txBox="1">
                <a:spLocks/>
              </p:cNvSpPr>
              <p:nvPr/>
            </p:nvSpPr>
            <p:spPr>
              <a:xfrm>
                <a:off x="3695875" y="7597285"/>
                <a:ext cx="1253443" cy="534042"/>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8900" marR="0" lvl="0" indent="-88900" algn="l" defTabSz="914400" rtl="0" eaLnBrk="1" fontAlgn="auto" latinLnBrk="0" hangingPunct="1">
                  <a:lnSpc>
                    <a:spcPct val="104000"/>
                  </a:lnSpc>
                  <a:spcBef>
                    <a:spcPts val="0"/>
                  </a:spcBef>
                  <a:spcAft>
                    <a:spcPts val="300"/>
                  </a:spcAft>
                  <a:buClr>
                    <a:srgbClr val="000000">
                      <a:lumMod val="85000"/>
                      <a:lumOff val="15000"/>
                    </a:srgbClr>
                  </a:buClr>
                  <a:buSzTx/>
                  <a:buFont typeface="KoPub돋움체 Medium" panose="00000600000000000000" pitchFamily="2" charset="-127"/>
                  <a:buChar char="-"/>
                  <a:tabLst/>
                  <a:defRPr/>
                </a:pPr>
                <a:r>
                  <a:rPr kumimoji="0" lang="ko-KR" alt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갱년기 증상 완화 위한 맞춤형 치료</a:t>
                </a:r>
                <a:r>
                  <a:rPr kumimoji="0" lang="en-US" altLang="ko-KR"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상담 지원</a:t>
                </a:r>
                <a:endParaRPr kumimoji="0" 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13" name="사각형: 둥근 모서리 112">
                <a:extLst>
                  <a:ext uri="{FF2B5EF4-FFF2-40B4-BE49-F238E27FC236}">
                    <a16:creationId xmlns:a16="http://schemas.microsoft.com/office/drawing/2014/main" id="{81868D39-591A-586C-8C29-BD3F71E27B09}"/>
                  </a:ext>
                </a:extLst>
              </p:cNvPr>
              <p:cNvSpPr/>
              <p:nvPr/>
            </p:nvSpPr>
            <p:spPr>
              <a:xfrm>
                <a:off x="3695877" y="7340922"/>
                <a:ext cx="382956" cy="180000"/>
              </a:xfrm>
              <a:prstGeom prst="roundRect">
                <a:avLst>
                  <a:gd name="adj" fmla="val 50000"/>
                </a:avLst>
              </a:prstGeom>
              <a:solidFill>
                <a:srgbClr val="299DBD"/>
              </a:solidFill>
              <a:ln w="12700">
                <a:noFill/>
              </a:ln>
              <a:effectLst/>
            </p:spPr>
            <p:style>
              <a:lnRef idx="1">
                <a:schemeClr val="accent1"/>
              </a:lnRef>
              <a:fillRef idx="3">
                <a:schemeClr val="accent1"/>
              </a:fillRef>
              <a:effectRef idx="2">
                <a:schemeClr val="accent1"/>
              </a:effectRef>
              <a:fontRef idx="minor">
                <a:schemeClr val="lt1"/>
              </a:fontRef>
            </p:style>
            <p:txBody>
              <a:bodyPr lIns="0" tIns="18000" rIns="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mn-cs"/>
                  </a:rPr>
                  <a:t>갱년기</a:t>
                </a:r>
              </a:p>
            </p:txBody>
          </p:sp>
          <p:sp>
            <p:nvSpPr>
              <p:cNvPr id="114" name="Text Placeholder 4">
                <a:extLst>
                  <a:ext uri="{FF2B5EF4-FFF2-40B4-BE49-F238E27FC236}">
                    <a16:creationId xmlns:a16="http://schemas.microsoft.com/office/drawing/2014/main" id="{51F56553-4D82-BC5B-0FF2-7404A482545A}"/>
                  </a:ext>
                </a:extLst>
              </p:cNvPr>
              <p:cNvSpPr txBox="1">
                <a:spLocks/>
              </p:cNvSpPr>
              <p:nvPr/>
            </p:nvSpPr>
            <p:spPr>
              <a:xfrm>
                <a:off x="3695875" y="8204981"/>
                <a:ext cx="1253439" cy="203246"/>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8900" marR="0" lvl="0" indent="-88900" algn="l" defTabSz="914400" rtl="0" eaLnBrk="1" fontAlgn="auto" latinLnBrk="0" hangingPunct="1">
                  <a:lnSpc>
                    <a:spcPct val="104000"/>
                  </a:lnSpc>
                  <a:spcBef>
                    <a:spcPts val="0"/>
                  </a:spcBef>
                  <a:spcAft>
                    <a:spcPts val="300"/>
                  </a:spcAft>
                  <a:buClr>
                    <a:srgbClr val="000000">
                      <a:lumMod val="85000"/>
                      <a:lumOff val="15000"/>
                    </a:srgbClr>
                  </a:buClr>
                  <a:buSzTx/>
                  <a:buFont typeface="KoPub돋움체 Medium" panose="00000600000000000000" pitchFamily="2" charset="-127"/>
                  <a:buChar char="-"/>
                  <a:tabLst/>
                  <a:defRPr/>
                </a:pPr>
                <a:r>
                  <a:rPr kumimoji="0" lang="ko-KR" alt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고기능성 요실금 속옷 등 </a:t>
                </a:r>
                <a:endParaRPr kumimoji="0" lang="en-US" sz="80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15" name="사각형: 둥근 모서리 114">
                <a:extLst>
                  <a:ext uri="{FF2B5EF4-FFF2-40B4-BE49-F238E27FC236}">
                    <a16:creationId xmlns:a16="http://schemas.microsoft.com/office/drawing/2014/main" id="{1C22660B-5EF7-D661-FED9-F0B6510749CE}"/>
                  </a:ext>
                </a:extLst>
              </p:cNvPr>
              <p:cNvSpPr/>
              <p:nvPr/>
            </p:nvSpPr>
            <p:spPr>
              <a:xfrm>
                <a:off x="3695877" y="7989666"/>
                <a:ext cx="405760" cy="180000"/>
              </a:xfrm>
              <a:prstGeom prst="roundRect">
                <a:avLst>
                  <a:gd name="adj" fmla="val 50000"/>
                </a:avLst>
              </a:prstGeom>
              <a:solidFill>
                <a:srgbClr val="299DBD"/>
              </a:solidFill>
              <a:ln w="12700">
                <a:noFill/>
              </a:ln>
              <a:effectLst/>
            </p:spPr>
            <p:style>
              <a:lnRef idx="1">
                <a:schemeClr val="accent1"/>
              </a:lnRef>
              <a:fillRef idx="3">
                <a:schemeClr val="accent1"/>
              </a:fillRef>
              <a:effectRef idx="2">
                <a:schemeClr val="accent1"/>
              </a:effectRef>
              <a:fontRef idx="minor">
                <a:schemeClr val="lt1"/>
              </a:fontRef>
            </p:style>
            <p:txBody>
              <a:bodyPr lIns="0" tIns="18000" rIns="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mn-cs"/>
                  </a:rPr>
                  <a:t>기타</a:t>
                </a:r>
              </a:p>
            </p:txBody>
          </p:sp>
        </p:grpSp>
      </p:grpSp>
      <p:grpSp>
        <p:nvGrpSpPr>
          <p:cNvPr id="126" name="그룹 125">
            <a:extLst>
              <a:ext uri="{FF2B5EF4-FFF2-40B4-BE49-F238E27FC236}">
                <a16:creationId xmlns:a16="http://schemas.microsoft.com/office/drawing/2014/main" id="{07B67265-7E08-F25C-B0DF-AA0A856D20A7}"/>
              </a:ext>
            </a:extLst>
          </p:cNvPr>
          <p:cNvGrpSpPr/>
          <p:nvPr/>
        </p:nvGrpSpPr>
        <p:grpSpPr>
          <a:xfrm>
            <a:off x="771762" y="8586714"/>
            <a:ext cx="3092616" cy="169019"/>
            <a:chOff x="706238" y="8579283"/>
            <a:chExt cx="3092616" cy="169019"/>
          </a:xfrm>
        </p:grpSpPr>
        <p:sp>
          <p:nvSpPr>
            <p:cNvPr id="127" name="사각형: 둥근 모서리 126">
              <a:extLst>
                <a:ext uri="{FF2B5EF4-FFF2-40B4-BE49-F238E27FC236}">
                  <a16:creationId xmlns:a16="http://schemas.microsoft.com/office/drawing/2014/main" id="{F2706463-61D0-7294-82F6-EDF9311BA6C0}"/>
                </a:ext>
              </a:extLst>
            </p:cNvPr>
            <p:cNvSpPr/>
            <p:nvPr/>
          </p:nvSpPr>
          <p:spPr>
            <a:xfrm>
              <a:off x="706238" y="8579283"/>
              <a:ext cx="906175" cy="169019"/>
            </a:xfrm>
            <a:prstGeom prst="roundRect">
              <a:avLst>
                <a:gd name="adj" fmla="val 50000"/>
              </a:avLst>
            </a:prstGeom>
            <a:solidFill>
              <a:srgbClr val="299DBD"/>
            </a:solidFill>
            <a:ln w="12700">
              <a:noFill/>
            </a:ln>
            <a:effectLst/>
          </p:spPr>
          <p:style>
            <a:lnRef idx="1">
              <a:schemeClr val="accent1"/>
            </a:lnRef>
            <a:fillRef idx="3">
              <a:schemeClr val="accent1"/>
            </a:fillRef>
            <a:effectRef idx="2">
              <a:schemeClr val="accent1"/>
            </a:effectRef>
            <a:fontRef idx="minor">
              <a:schemeClr val="lt1"/>
            </a:fontRef>
          </p:style>
          <p:txBody>
            <a:bodyPr lIns="0" tIns="18000" rIns="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mn-cs"/>
                </a:rPr>
                <a:t>여성암 진단</a:t>
              </a:r>
              <a:r>
                <a:rPr kumimoji="0" lang="en-US" altLang="ko-KR" sz="900" b="1" i="0" u="none" strike="noStrike" kern="120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1" i="0" u="none" strike="noStrike" kern="120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mn-cs"/>
                </a:rPr>
                <a:t>치료</a:t>
              </a:r>
            </a:p>
          </p:txBody>
        </p:sp>
        <p:sp>
          <p:nvSpPr>
            <p:cNvPr id="128" name="Text Placeholder 4">
              <a:extLst>
                <a:ext uri="{FF2B5EF4-FFF2-40B4-BE49-F238E27FC236}">
                  <a16:creationId xmlns:a16="http://schemas.microsoft.com/office/drawing/2014/main" id="{EAB03C30-4499-1952-0347-B8AE70D35C2B}"/>
                </a:ext>
              </a:extLst>
            </p:cNvPr>
            <p:cNvSpPr txBox="1">
              <a:spLocks/>
            </p:cNvSpPr>
            <p:nvPr/>
          </p:nvSpPr>
          <p:spPr>
            <a:xfrm>
              <a:off x="1698183" y="8603961"/>
              <a:ext cx="2100671" cy="143726"/>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8900" marR="0" lvl="0" indent="-88900" algn="l" defTabSz="914400" rtl="0" eaLnBrk="1" fontAlgn="auto" latinLnBrk="0" hangingPunct="1">
                <a:lnSpc>
                  <a:spcPct val="104000"/>
                </a:lnSpc>
                <a:spcBef>
                  <a:spcPts val="0"/>
                </a:spcBef>
                <a:spcAft>
                  <a:spcPts val="300"/>
                </a:spcAft>
                <a:buClr>
                  <a:srgbClr val="000000">
                    <a:lumMod val="85000"/>
                    <a:lumOff val="15000"/>
                  </a:srgbClr>
                </a:buClr>
                <a:buSzTx/>
                <a:buFont typeface="KoPub돋움체 Medium" panose="00000600000000000000" pitchFamily="2" charset="-127"/>
                <a:buChar char="-"/>
                <a:tabLst/>
                <a:defRPr/>
              </a:pPr>
              <a:r>
                <a:rPr kumimoji="0" lang="ko-KR" altLang="en-US" sz="85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자궁경부암 및 유방암 등 예측</a:t>
              </a:r>
              <a:r>
                <a:rPr kumimoji="0" lang="en-US" altLang="ko-KR" sz="85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진단 및 치료</a:t>
              </a:r>
            </a:p>
          </p:txBody>
        </p:sp>
      </p:grpSp>
      <p:sp>
        <p:nvSpPr>
          <p:cNvPr id="2" name="Rectangle 5">
            <a:extLst>
              <a:ext uri="{FF2B5EF4-FFF2-40B4-BE49-F238E27FC236}">
                <a16:creationId xmlns:a16="http://schemas.microsoft.com/office/drawing/2014/main" id="{C6701F38-61DC-C179-2C0C-381F9AF5CB5C}"/>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(2)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소비재 기업의 블루오션으로 부상한 펨테크</a:t>
            </a:r>
            <a:r>
              <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(FemTech) </a:t>
            </a:r>
            <a:r>
              <a:rPr kumimoji="0" lang="ko-KR" altLang="en-US"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시장</a:t>
            </a:r>
            <a:endParaRPr kumimoji="0" lang="en-US" altLang="ko-KR" sz="1100" b="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여성들은 사춘기부터 노년기에 이르기까지 생식주기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생애주기에 걸쳐 월경</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임신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요실금 등 생리현상과 건강에 관한 다양한 고민을 마주하며 살아간다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언제</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경험할지 모르는 수 많은 질환에 대비해 주기적으로 신체 관리에 신경 쓰는 여성 소비자도 적지 않다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최근 여성이 겪는 건강 질환</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현상 전반에 대해 기술과 데이터로 전문적 해결책을 제시하는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펨테크</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(FemTech)’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분야가 등장해 눈길을 끌고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 </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불과 수년 전까지만 해도 여성의 생리 현상 관련 단어를 언급하는 것 자체가 암묵적 금기사항으로 여겨졌다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하지만</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이같은 금기 또한 서서히 사라지고 여성 경제활동참가율이 상승하는 등 소비 시장 내 여성 목소리가 점차 높아지면서 펨테크 시장 성장 속도에 탄력이 붙었다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스태티스타에 따르면 글로벌 펨테크 시장 규모는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2030</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년에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2021</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대비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배 가량 확대된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1,030</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억 달러에 이를 것으로 예상된다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이처럼 헬스케어와 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소비재산업이 융합되는 빅블러</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(Big Blur)</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로 기업에 새로운 비즈니스 기회가 창출되는 모습이다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rPr>
              <a:t>.</a:t>
            </a:r>
          </a:p>
          <a:p>
            <a:pPr algn="di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기업들은 여성 소비자에 대한 전문성을 레버리지 하여 펨테크 영역에서 역할을 확대해 나가기 위한 방안을 다각도로 모색해야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이미 일부 글로벌 유수 기업은</a:t>
            </a: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215464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B7D9B3-0536-4315-B085-F9A92640D7A0}"/>
              </a:ext>
            </a:extLst>
          </p:cNvPr>
          <p:cNvSpPr txBox="1"/>
          <p:nvPr/>
        </p:nvSpPr>
        <p:spPr>
          <a:xfrm>
            <a:off x="620713" y="672331"/>
            <a:ext cx="2103140" cy="923330"/>
          </a:xfrm>
          <a:prstGeom prst="rect">
            <a:avLst/>
          </a:prstGeom>
          <a:noFill/>
        </p:spPr>
        <p:txBody>
          <a:bodyPr wrap="none" lIns="0" tIns="0" rIns="0" bIns="0" rtlCol="0">
            <a:spAutoFit/>
          </a:bodyPr>
          <a:lstStyle/>
          <a:p>
            <a:r>
              <a:rPr lang="en-US" altLang="ko-KR" sz="6000" dirty="0">
                <a:ln>
                  <a:solidFill>
                    <a:schemeClr val="tx2">
                      <a:alpha val="0"/>
                    </a:schemeClr>
                  </a:solidFill>
                </a:ln>
                <a:solidFill>
                  <a:schemeClr val="tx2"/>
                </a:solidFill>
                <a:latin typeface="KPMG Bold" panose="020B0803030202040204" pitchFamily="34" charset="0"/>
                <a:ea typeface="KoPub돋움체 Medium" panose="02020603020101020101" pitchFamily="18" charset="-127"/>
              </a:rPr>
              <a:t>Contents</a:t>
            </a:r>
            <a:endParaRPr lang="ko-KR" altLang="en-US" sz="6000" dirty="0">
              <a:ln>
                <a:solidFill>
                  <a:schemeClr val="tx2">
                    <a:alpha val="0"/>
                  </a:schemeClr>
                </a:solidFill>
              </a:ln>
              <a:solidFill>
                <a:schemeClr val="tx2"/>
              </a:solidFill>
              <a:latin typeface="KPMG Bold" panose="020B0803030202040204" pitchFamily="34" charset="0"/>
              <a:ea typeface="KoPub돋움체 Medium" panose="02020603020101020101" pitchFamily="18" charset="-127"/>
            </a:endParaRPr>
          </a:p>
        </p:txBody>
      </p:sp>
      <p:graphicFrame>
        <p:nvGraphicFramePr>
          <p:cNvPr id="3" name="Group 2">
            <a:extLst>
              <a:ext uri="{FF2B5EF4-FFF2-40B4-BE49-F238E27FC236}">
                <a16:creationId xmlns:a16="http://schemas.microsoft.com/office/drawing/2014/main" id="{D3383DB7-7695-072E-583C-82D793330EB8}"/>
              </a:ext>
            </a:extLst>
          </p:cNvPr>
          <p:cNvGraphicFramePr>
            <a:graphicFrameLocks noGrp="1"/>
          </p:cNvGraphicFramePr>
          <p:nvPr>
            <p:extLst>
              <p:ext uri="{D42A27DB-BD31-4B8C-83A1-F6EECF244321}">
                <p14:modId xmlns:p14="http://schemas.microsoft.com/office/powerpoint/2010/main" val="1086834256"/>
              </p:ext>
            </p:extLst>
          </p:nvPr>
        </p:nvGraphicFramePr>
        <p:xfrm>
          <a:off x="620712" y="1789231"/>
          <a:ext cx="5616576" cy="6591148"/>
        </p:xfrm>
        <a:graphic>
          <a:graphicData uri="http://schemas.openxmlformats.org/drawingml/2006/table">
            <a:tbl>
              <a:tblPr/>
              <a:tblGrid>
                <a:gridCol w="4987168">
                  <a:extLst>
                    <a:ext uri="{9D8B030D-6E8A-4147-A177-3AD203B41FA5}">
                      <a16:colId xmlns:a16="http://schemas.microsoft.com/office/drawing/2014/main" val="20000"/>
                    </a:ext>
                  </a:extLst>
                </a:gridCol>
                <a:gridCol w="629408">
                  <a:extLst>
                    <a:ext uri="{9D8B030D-6E8A-4147-A177-3AD203B41FA5}">
                      <a16:colId xmlns:a16="http://schemas.microsoft.com/office/drawing/2014/main" val="20001"/>
                    </a:ext>
                  </a:extLst>
                </a:gridCol>
              </a:tblGrid>
              <a:tr h="290903">
                <a:tc>
                  <a:txBody>
                    <a:bodyPr/>
                    <a:lstStyle>
                      <a:lvl1pPr marL="0" algn="l" defTabSz="495285" rtl="0" eaLnBrk="1" latinLnBrk="1" hangingPunct="1">
                        <a:defRPr sz="1950" kern="1200">
                          <a:solidFill>
                            <a:schemeClr val="tx1"/>
                          </a:solidFill>
                          <a:latin typeface="Arial"/>
                        </a:defRPr>
                      </a:lvl1pPr>
                      <a:lvl2pPr marL="495285" algn="l" defTabSz="495285" rtl="0" eaLnBrk="1" latinLnBrk="1" hangingPunct="1">
                        <a:defRPr sz="1950" kern="1200">
                          <a:solidFill>
                            <a:schemeClr val="tx1"/>
                          </a:solidFill>
                          <a:latin typeface="Arial"/>
                        </a:defRPr>
                      </a:lvl2pPr>
                      <a:lvl3pPr marL="990570" algn="l" defTabSz="495285" rtl="0" eaLnBrk="1" latinLnBrk="1" hangingPunct="1">
                        <a:defRPr sz="1950" kern="1200">
                          <a:solidFill>
                            <a:schemeClr val="tx1"/>
                          </a:solidFill>
                          <a:latin typeface="Arial"/>
                        </a:defRPr>
                      </a:lvl3pPr>
                      <a:lvl4pPr marL="1485854" algn="l" defTabSz="495285" rtl="0" eaLnBrk="1" latinLnBrk="1" hangingPunct="1">
                        <a:defRPr sz="1950" kern="1200">
                          <a:solidFill>
                            <a:schemeClr val="tx1"/>
                          </a:solidFill>
                          <a:latin typeface="Arial"/>
                        </a:defRPr>
                      </a:lvl4pPr>
                      <a:lvl5pPr marL="1981139" algn="l" defTabSz="495285" rtl="0" eaLnBrk="1" latinLnBrk="1" hangingPunct="1">
                        <a:defRPr sz="1950" kern="1200">
                          <a:solidFill>
                            <a:schemeClr val="tx1"/>
                          </a:solidFill>
                          <a:latin typeface="Arial"/>
                        </a:defRPr>
                      </a:lvl5pPr>
                      <a:lvl6pPr marL="2476424" algn="l" defTabSz="495285" rtl="0" eaLnBrk="1" latinLnBrk="1" hangingPunct="1">
                        <a:defRPr sz="1950" kern="1200">
                          <a:solidFill>
                            <a:schemeClr val="tx1"/>
                          </a:solidFill>
                          <a:latin typeface="Arial"/>
                        </a:defRPr>
                      </a:lvl6pPr>
                      <a:lvl7pPr marL="2971709" algn="l" defTabSz="495285" rtl="0" eaLnBrk="1" latinLnBrk="1" hangingPunct="1">
                        <a:defRPr sz="1950" kern="1200">
                          <a:solidFill>
                            <a:schemeClr val="tx1"/>
                          </a:solidFill>
                          <a:latin typeface="Arial"/>
                        </a:defRPr>
                      </a:lvl7pPr>
                      <a:lvl8pPr marL="3466993" algn="l" defTabSz="495285" rtl="0" eaLnBrk="1" latinLnBrk="1" hangingPunct="1">
                        <a:defRPr sz="1950" kern="1200">
                          <a:solidFill>
                            <a:schemeClr val="tx1"/>
                          </a:solidFill>
                          <a:latin typeface="Arial"/>
                        </a:defRPr>
                      </a:lvl8pPr>
                      <a:lvl9pPr marL="3962278" algn="l" defTabSz="495285" rtl="0" eaLnBrk="1" latinLnBrk="1" hangingPunct="1">
                        <a:defRPr sz="1950" kern="1200">
                          <a:solidFill>
                            <a:schemeClr val="tx1"/>
                          </a:solidFill>
                          <a:latin typeface="Arial"/>
                        </a:defRPr>
                      </a:lvl9pPr>
                    </a:lstStyle>
                    <a:p>
                      <a:pPr marL="0" marR="0" lvl="0" indent="0" algn="l" defTabSz="762000" rtl="0" eaLnBrk="1" fontAlgn="base" latinLnBrk="0" hangingPunct="1">
                        <a:lnSpc>
                          <a:spcPct val="120000"/>
                        </a:lnSpc>
                        <a:spcBef>
                          <a:spcPct val="40000"/>
                        </a:spcBef>
                        <a:spcAft>
                          <a:spcPct val="0"/>
                        </a:spcAft>
                        <a:buClrTx/>
                        <a:buSzTx/>
                        <a:buFontTx/>
                        <a:buNone/>
                        <a:tabLst/>
                      </a:pPr>
                      <a:endParaRPr kumimoji="0" lang="en-US" altLang="ko-KR" sz="1100" b="1" i="0" u="none" strike="noStrike" cap="none"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endParaRPr>
                    </a:p>
                  </a:txBody>
                  <a:tcPr marL="72000" marR="72000" marT="0" marB="0" anchor="ctr" horzOverflow="overflow">
                    <a:lnL w="12700" cap="flat" cmpd="sng" algn="ctr">
                      <a:noFill/>
                      <a:prstDash val="solid"/>
                      <a:round/>
                      <a:headEnd type="none" w="med" len="med"/>
                      <a:tailEnd type="none" w="med" len="med"/>
                    </a:lnL>
                    <a:lnR>
                      <a:noFill/>
                    </a:lnR>
                    <a:lnT>
                      <a:noFill/>
                    </a:lnT>
                    <a:lnB>
                      <a:noFill/>
                    </a:lnB>
                    <a:lnTlToBr>
                      <a:noFill/>
                    </a:lnTlToBr>
                    <a:lnBlToTr>
                      <a:noFill/>
                    </a:lnBlToTr>
                    <a:noFill/>
                  </a:tcPr>
                </a:tc>
                <a:tc>
                  <a:txBody>
                    <a:bodyPr/>
                    <a:lstStyle>
                      <a:lvl1pPr marL="0" algn="l" defTabSz="495285" rtl="0" eaLnBrk="1" latinLnBrk="1" hangingPunct="1">
                        <a:defRPr sz="1950" kern="1200">
                          <a:solidFill>
                            <a:schemeClr val="tx1"/>
                          </a:solidFill>
                          <a:latin typeface="Arial"/>
                        </a:defRPr>
                      </a:lvl1pPr>
                      <a:lvl2pPr marL="495285" algn="l" defTabSz="495285" rtl="0" eaLnBrk="1" latinLnBrk="1" hangingPunct="1">
                        <a:defRPr sz="1950" kern="1200">
                          <a:solidFill>
                            <a:schemeClr val="tx1"/>
                          </a:solidFill>
                          <a:latin typeface="Arial"/>
                        </a:defRPr>
                      </a:lvl2pPr>
                      <a:lvl3pPr marL="990570" algn="l" defTabSz="495285" rtl="0" eaLnBrk="1" latinLnBrk="1" hangingPunct="1">
                        <a:defRPr sz="1950" kern="1200">
                          <a:solidFill>
                            <a:schemeClr val="tx1"/>
                          </a:solidFill>
                          <a:latin typeface="Arial"/>
                        </a:defRPr>
                      </a:lvl3pPr>
                      <a:lvl4pPr marL="1485854" algn="l" defTabSz="495285" rtl="0" eaLnBrk="1" latinLnBrk="1" hangingPunct="1">
                        <a:defRPr sz="1950" kern="1200">
                          <a:solidFill>
                            <a:schemeClr val="tx1"/>
                          </a:solidFill>
                          <a:latin typeface="Arial"/>
                        </a:defRPr>
                      </a:lvl4pPr>
                      <a:lvl5pPr marL="1981139" algn="l" defTabSz="495285" rtl="0" eaLnBrk="1" latinLnBrk="1" hangingPunct="1">
                        <a:defRPr sz="1950" kern="1200">
                          <a:solidFill>
                            <a:schemeClr val="tx1"/>
                          </a:solidFill>
                          <a:latin typeface="Arial"/>
                        </a:defRPr>
                      </a:lvl5pPr>
                      <a:lvl6pPr marL="2476424" algn="l" defTabSz="495285" rtl="0" eaLnBrk="1" latinLnBrk="1" hangingPunct="1">
                        <a:defRPr sz="1950" kern="1200">
                          <a:solidFill>
                            <a:schemeClr val="tx1"/>
                          </a:solidFill>
                          <a:latin typeface="Arial"/>
                        </a:defRPr>
                      </a:lvl6pPr>
                      <a:lvl7pPr marL="2971709" algn="l" defTabSz="495285" rtl="0" eaLnBrk="1" latinLnBrk="1" hangingPunct="1">
                        <a:defRPr sz="1950" kern="1200">
                          <a:solidFill>
                            <a:schemeClr val="tx1"/>
                          </a:solidFill>
                          <a:latin typeface="Arial"/>
                        </a:defRPr>
                      </a:lvl7pPr>
                      <a:lvl8pPr marL="3466993" algn="l" defTabSz="495285" rtl="0" eaLnBrk="1" latinLnBrk="1" hangingPunct="1">
                        <a:defRPr sz="1950" kern="1200">
                          <a:solidFill>
                            <a:schemeClr val="tx1"/>
                          </a:solidFill>
                          <a:latin typeface="Arial"/>
                        </a:defRPr>
                      </a:lvl8pPr>
                      <a:lvl9pPr marL="3962278" algn="l" defTabSz="495285" rtl="0" eaLnBrk="1" latinLnBrk="1" hangingPunct="1">
                        <a:defRPr sz="1950" kern="1200">
                          <a:solidFill>
                            <a:schemeClr val="tx1"/>
                          </a:solidFill>
                          <a:latin typeface="Arial"/>
                        </a:defRPr>
                      </a:lvl9pPr>
                    </a:lstStyle>
                    <a:p>
                      <a:pPr marL="0" marR="0" lvl="0" indent="0" algn="ctr" defTabSz="762000" rtl="0" eaLnBrk="1" fontAlgn="base" latinLnBrk="0" hangingPunct="1">
                        <a:lnSpc>
                          <a:spcPct val="120000"/>
                        </a:lnSpc>
                        <a:spcBef>
                          <a:spcPct val="40000"/>
                        </a:spcBef>
                        <a:spcAft>
                          <a:spcPct val="0"/>
                        </a:spcAft>
                        <a:buClrTx/>
                        <a:buSzTx/>
                        <a:buFontTx/>
                        <a:buNone/>
                        <a:tabLst/>
                      </a:pPr>
                      <a:r>
                        <a:rPr kumimoji="0" lang="en-GB" altLang="ko-KR" sz="1100" b="1" i="0" u="none" strike="noStrike" cap="none"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rPr>
                        <a:t>Page</a:t>
                      </a:r>
                    </a:p>
                  </a:txBody>
                  <a:tcPr marL="0" marR="0" marT="0" marB="108000" anchor="ctr" horzOverflow="overflow">
                    <a:lnL>
                      <a:noFill/>
                    </a:lnL>
                    <a:lnR w="12700" cap="flat" cmpd="sng" algn="ctr">
                      <a:no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0"/>
                  </a:ext>
                </a:extLst>
              </a:tr>
              <a:tr h="38277">
                <a:tc>
                  <a:txBody>
                    <a:bodyPr/>
                    <a:lstStyle/>
                    <a:p>
                      <a:pPr marL="0" marR="0" lvl="0" indent="0" algn="l" defTabSz="914400" rtl="0" eaLnBrk="1" fontAlgn="base" latinLnBrk="0" hangingPunct="1">
                        <a:lnSpc>
                          <a:spcPct val="120000"/>
                        </a:lnSpc>
                        <a:spcBef>
                          <a:spcPts val="600"/>
                        </a:spcBef>
                        <a:spcAft>
                          <a:spcPct val="0"/>
                        </a:spcAft>
                        <a:buClrTx/>
                        <a:buSzTx/>
                        <a:buFont typeface="Arial" charset="0"/>
                        <a:buNone/>
                        <a:tabLst/>
                      </a:pPr>
                      <a:endParaRPr kumimoji="0" lang="en-GB" altLang="ko-KR" sz="200" b="1" i="0" u="none" strike="noStrike" cap="none" normalizeH="0" baseline="0" dirty="0">
                        <a:ln>
                          <a:solidFill>
                            <a:schemeClr val="bg1">
                              <a:lumMod val="65000"/>
                              <a:alpha val="0"/>
                            </a:schemeClr>
                          </a:solidFill>
                        </a:ln>
                        <a:solidFill>
                          <a:schemeClr val="tx2"/>
                        </a:solidFill>
                        <a:effectLst/>
                        <a:latin typeface="KoPub돋움체 Medium" panose="02020603020101020101" pitchFamily="18" charset="-127"/>
                        <a:ea typeface="KoPub돋움체 Medium" panose="02020603020101020101" pitchFamily="18" charset="-127"/>
                      </a:endParaRPr>
                    </a:p>
                  </a:txBody>
                  <a:tcPr marL="180000" marR="45720" marT="0" marB="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a:noFill/>
                    </a:lnB>
                    <a:lnTlToBr>
                      <a:noFill/>
                    </a:lnTlToBr>
                    <a:lnBlToTr>
                      <a:noFill/>
                    </a:lnBlToTr>
                    <a:noFill/>
                  </a:tcPr>
                </a:tc>
                <a:tc>
                  <a:txBody>
                    <a:bodyPr/>
                    <a:lstStyle/>
                    <a:p>
                      <a:pPr marL="187325" marR="0" lvl="1" indent="-1857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pPr>
                      <a:endParaRPr kumimoji="0" lang="en-GB" altLang="ko-KR" sz="200" b="1" i="0" u="none" strike="noStrike" kern="1200" cap="none" normalizeH="0" baseline="0" dirty="0">
                        <a:ln>
                          <a:solidFill>
                            <a:schemeClr val="bg1">
                              <a:lumMod val="65000"/>
                              <a:alpha val="0"/>
                            </a:schemeClr>
                          </a:solidFill>
                        </a:ln>
                        <a:solidFill>
                          <a:schemeClr val="tx2"/>
                        </a:solidFill>
                        <a:effectLst/>
                        <a:latin typeface="KoPub돋움체 Medium" panose="02020603020101020101" pitchFamily="18" charset="-127"/>
                        <a:ea typeface="KoPub돋움체 Medium" panose="02020603020101020101" pitchFamily="18" charset="-127"/>
                        <a:cs typeface="+mn-cs"/>
                      </a:endParaRPr>
                    </a:p>
                  </a:txBody>
                  <a:tcPr marL="0" marR="0" marT="0" marB="0" anchor="ctr" horzOverflow="overflow">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a:noFill/>
                    </a:lnB>
                    <a:lnTlToBr>
                      <a:noFill/>
                    </a:lnTlToBr>
                    <a:lnBlToTr>
                      <a:noFill/>
                    </a:lnBlToTr>
                    <a:noFill/>
                  </a:tcPr>
                </a:tc>
                <a:extLst>
                  <a:ext uri="{0D108BD9-81ED-4DB2-BD59-A6C34878D82A}">
                    <a16:rowId xmlns:a16="http://schemas.microsoft.com/office/drawing/2014/main" val="2592867235"/>
                  </a:ext>
                </a:extLst>
              </a:tr>
              <a:tr h="364202">
                <a:tc>
                  <a:txBody>
                    <a:bodyPr/>
                    <a:lstStyle/>
                    <a:p>
                      <a:pPr marL="0" marR="0" lvl="0" indent="0" algn="l" defTabSz="914400" rtl="0" eaLnBrk="1" fontAlgn="base" latinLnBrk="0" hangingPunct="1">
                        <a:lnSpc>
                          <a:spcPct val="100000"/>
                        </a:lnSpc>
                        <a:spcBef>
                          <a:spcPts val="0"/>
                        </a:spcBef>
                        <a:spcAft>
                          <a:spcPct val="0"/>
                        </a:spcAft>
                        <a:buClrTx/>
                        <a:buSzTx/>
                        <a:buFont typeface="Arial" charset="0"/>
                        <a:buNone/>
                        <a:tabLst/>
                        <a:defRPr/>
                      </a:pPr>
                      <a:r>
                        <a:rPr lang="en-US" altLang="ko-KR"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Infographic Summary</a:t>
                      </a:r>
                      <a:endPar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a:txBody>
                  <a:tcPr marL="180000" marR="45720" marT="72000" marB="7200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a:noFill/>
                    </a:lnTlToBr>
                    <a:lnBlToTr>
                      <a:noFill/>
                    </a:lnBlToTr>
                    <a:solidFill>
                      <a:srgbClr val="EAEAEA"/>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3</a:t>
                      </a:r>
                    </a:p>
                  </a:txBody>
                  <a:tcPr marL="0" marR="252000" marT="36000" marB="36000" anchor="ctr" horzOverflow="overflow">
                    <a:lnL w="31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EAEAEA"/>
                    </a:solidFill>
                  </a:tcPr>
                </a:tc>
                <a:extLst>
                  <a:ext uri="{0D108BD9-81ED-4DB2-BD59-A6C34878D82A}">
                    <a16:rowId xmlns:a16="http://schemas.microsoft.com/office/drawing/2014/main" val="2089216802"/>
                  </a:ext>
                </a:extLst>
              </a:tr>
              <a:tr h="194402">
                <a:tc>
                  <a:txBody>
                    <a:bodyPr/>
                    <a:lstStyle/>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lang="ko-KR" altLang="en-US" sz="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a:txBody>
                  <a:tcPr marL="180000" marR="45720" marT="72000" marB="7200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endParaRPr kumimoji="0" lang="en-GB" altLang="ko-KR" sz="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endParaRPr>
                    </a:p>
                  </a:txBody>
                  <a:tcPr marL="0" marR="252000" marT="36000" marB="36000" anchor="ctr" horzOverflow="overflow">
                    <a:lnL w="31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2626411068"/>
                  </a:ext>
                </a:extLst>
              </a:tr>
              <a:tr h="364202">
                <a:tc>
                  <a:txBody>
                    <a:bodyPr/>
                    <a:lstStyle/>
                    <a:p>
                      <a:pPr defTabSz="495285" latinLnBrk="1"/>
                      <a:r>
                        <a:rPr lang="ko-KR" altLang="en-US" sz="12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유통</a:t>
                      </a:r>
                      <a:r>
                        <a:rPr lang="en-US" altLang="ko-KR" sz="12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a:t>
                      </a:r>
                      <a:r>
                        <a:rPr lang="ko-KR" altLang="en-US" sz="12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소비재 테크의 부상과 비즈니스 환경 변화 </a:t>
                      </a:r>
                    </a:p>
                  </a:txBody>
                  <a:tcPr marL="180000" marR="45720" marT="72000" marB="7200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a:noFill/>
                    </a:lnTlToBr>
                    <a:lnBlToTr>
                      <a:noFill/>
                    </a:lnBlToTr>
                    <a:solidFill>
                      <a:srgbClr val="EAEAEA"/>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US"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4</a:t>
                      </a:r>
                      <a:endPar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endParaRPr>
                    </a:p>
                  </a:txBody>
                  <a:tcPr marL="0" marR="252000" marT="36000" marB="36000" anchor="ctr" horzOverflow="overflow">
                    <a:lnL w="31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EAEAEA"/>
                    </a:solidFill>
                  </a:tcPr>
                </a:tc>
                <a:extLst>
                  <a:ext uri="{0D108BD9-81ED-4DB2-BD59-A6C34878D82A}">
                    <a16:rowId xmlns:a16="http://schemas.microsoft.com/office/drawing/2014/main" val="56626198"/>
                  </a:ext>
                </a:extLst>
              </a:tr>
              <a:tr h="405594">
                <a:tc>
                  <a:txBody>
                    <a:bodyPr/>
                    <a:lstStyle/>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테크놀로지와 함께 바뀔 유통</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소비재 시장의 미래</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txBody>
                  <a:tcPr marL="180000" marR="45720" marT="72000" marB="144000"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4</a:t>
                      </a:r>
                    </a:p>
                  </a:txBody>
                  <a:tcPr marL="0" marR="252000" marT="72000" marB="144000" horzOverflow="overflow">
                    <a:lnL w="31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64202">
                <a:tc>
                  <a:txBody>
                    <a:bodyPr/>
                    <a:lstStyle/>
                    <a:p>
                      <a:pPr defTabSz="495285" latinLnBrk="1"/>
                      <a:r>
                        <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글로벌 유통</a:t>
                      </a:r>
                      <a:r>
                        <a:rPr lang="en-US" altLang="ko-KR"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a:t>
                      </a:r>
                      <a:r>
                        <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소비재산업의 테크 트렌드 </a:t>
                      </a:r>
                    </a:p>
                  </a:txBody>
                  <a:tcPr marL="180000" marR="45720" marT="72000" marB="7200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a:noFill/>
                    </a:lnTlToBr>
                    <a:lnBlToTr>
                      <a:noFill/>
                    </a:lnBlToTr>
                    <a:solidFill>
                      <a:srgbClr val="EAEAEA"/>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6</a:t>
                      </a:r>
                    </a:p>
                  </a:txBody>
                  <a:tcPr marL="0" marR="252000" marT="36000" marB="36000" anchor="ctr" horzOverflow="overflow">
                    <a:lnL w="31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EAEAEA"/>
                    </a:solidFill>
                  </a:tcPr>
                </a:tc>
                <a:extLst>
                  <a:ext uri="{0D108BD9-81ED-4DB2-BD59-A6C34878D82A}">
                    <a16:rowId xmlns:a16="http://schemas.microsoft.com/office/drawing/2014/main" val="2900930101"/>
                  </a:ext>
                </a:extLst>
              </a:tr>
              <a:tr h="1552242">
                <a:tc>
                  <a:txBody>
                    <a:bodyPr/>
                    <a:lstStyle/>
                    <a:p>
                      <a:pPr marL="0" marR="0" lvl="1" indent="0" algn="l" defTabSz="914400" rtl="0" eaLnBrk="1" fontAlgn="base" latinLnBrk="0" hangingPunct="1">
                        <a:lnSpc>
                          <a:spcPct val="150000"/>
                        </a:lnSpc>
                        <a:spcBef>
                          <a:spcPts val="600"/>
                        </a:spcBef>
                        <a:spcAft>
                          <a:spcPct val="0"/>
                        </a:spcAft>
                        <a:buClrTx/>
                        <a:buSzTx/>
                        <a:buFontTx/>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[Production]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기술 발전이 가져온 생산 패러다임 혁신 </a:t>
                      </a: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[Supply]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퍼스트마일부터 라스트마일까지</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디지털 공급망 전환</a:t>
                      </a: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[Sell &amp; Relate]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차별적 고객 경험 제공 위한 혁신 경쟁</a:t>
                      </a: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무인매장</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오프라인 리테일의 미래</a:t>
                      </a:r>
                      <a:endParaRPr kumimoji="0" lang="en-US" altLang="ko-KR" sz="1100" b="0" i="0" u="none" strike="noStrike" kern="1200" cap="none" spc="0" normalizeH="0" baseline="0" dirty="0">
                        <a:ln>
                          <a:solidFill>
                            <a:schemeClr val="bg1">
                              <a:lumMod val="65000"/>
                              <a:alpha val="0"/>
                            </a:schemeClr>
                          </a:solidFill>
                        </a:ln>
                        <a:solidFill>
                          <a:srgbClr val="FF0000"/>
                        </a:solidFill>
                        <a:effectLst/>
                        <a:highlight>
                          <a:srgbClr val="FFFF00"/>
                        </a:highligh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라이프스타일</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소비자 일상으로 스며드는 디지털 기술</a:t>
                      </a:r>
                      <a:endParaRPr kumimoji="0" lang="en-US" altLang="ko-KR" sz="1100" b="0" i="0" u="none" strike="noStrike" kern="1200" cap="none" spc="0" normalizeH="0" baseline="0" dirty="0">
                        <a:ln>
                          <a:solidFill>
                            <a:schemeClr val="bg1">
                              <a:lumMod val="65000"/>
                              <a:alpha val="0"/>
                            </a:schemeClr>
                          </a:solidFill>
                        </a:ln>
                        <a:solidFill>
                          <a:srgbClr val="FF0000"/>
                        </a:solidFill>
                        <a:effectLst/>
                        <a:highlight>
                          <a:srgbClr val="FFFF00"/>
                        </a:highligh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CES</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에 등장한 소비재 테크 </a:t>
                      </a:r>
                    </a:p>
                  </a:txBody>
                  <a:tcPr marL="180000" marR="45720" marT="72000" marB="144000"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7</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13</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19</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23</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25</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32</a:t>
                      </a:r>
                    </a:p>
                  </a:txBody>
                  <a:tcPr marL="0" marR="252000" marT="72000" marB="144000" horzOverflow="overflow">
                    <a:lnL w="31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64202">
                <a:tc>
                  <a:txBody>
                    <a:bodyPr/>
                    <a:lstStyle/>
                    <a:p>
                      <a:pPr defTabSz="495285" latinLnBrk="1"/>
                      <a:r>
                        <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결론 및 시사점</a:t>
                      </a:r>
                    </a:p>
                  </a:txBody>
                  <a:tcPr marL="180000" marR="45720" marT="72000" marB="72000"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a:noFill/>
                    </a:lnTlToBr>
                    <a:lnBlToTr>
                      <a:noFill/>
                    </a:lnBlToTr>
                    <a:solidFill>
                      <a:srgbClr val="EAEAEA"/>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US"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33</a:t>
                      </a:r>
                      <a:endPar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endParaRPr>
                    </a:p>
                  </a:txBody>
                  <a:tcPr marL="0" marR="252000" marT="36000" marB="36000" anchor="ctr" horzOverflow="overflow">
                    <a:lnL w="31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EAEAEA"/>
                    </a:solidFill>
                  </a:tcPr>
                </a:tc>
                <a:extLst>
                  <a:ext uri="{0D108BD9-81ED-4DB2-BD59-A6C34878D82A}">
                    <a16:rowId xmlns:a16="http://schemas.microsoft.com/office/drawing/2014/main" val="2547168180"/>
                  </a:ext>
                </a:extLst>
              </a:tr>
              <a:tr h="1223384">
                <a:tc>
                  <a:txBody>
                    <a:bodyPr/>
                    <a:lstStyle/>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가속화되는 유통</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소비재산업의 디지털 흐름</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기업은 무엇을 준비해야 할까</a:t>
                      </a: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유통</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소비재 기업의 디지털 전환 방향성 </a:t>
                      </a: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(1)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크로스커팅 기술 중심으로 디지털 역량 확보할 것</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(2)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디지털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DNA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보유 기업과의 전략적 협업으로 디지털 생태계 확장 방안 모색</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(3)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리테일 솔루션의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B2B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사업화로 신규 부가가치 및 차별적 경쟁력 제고</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참고</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국내 유통</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소비재 기업의 디지털 트랜스포메이션 추진 현황 </a:t>
                      </a:r>
                    </a:p>
                  </a:txBody>
                  <a:tcPr marL="180000" marR="45720" marT="72000" marB="144000"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33</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34</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35</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36</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37</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38</a:t>
                      </a:r>
                    </a:p>
                  </a:txBody>
                  <a:tcPr marL="0" marR="252000" marT="72000" marB="144000" anchor="ctr" horzOverflow="overflow">
                    <a:lnL w="31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8048381"/>
                  </a:ext>
                </a:extLst>
              </a:tr>
            </a:tbl>
          </a:graphicData>
        </a:graphic>
      </p:graphicFrame>
    </p:spTree>
    <p:extLst>
      <p:ext uri="{BB962C8B-B14F-4D97-AF65-F5344CB8AC3E}">
        <p14:creationId xmlns:p14="http://schemas.microsoft.com/office/powerpoint/2010/main" val="3424282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사각형: 둥근 위쪽 모서리 93">
            <a:extLst>
              <a:ext uri="{FF2B5EF4-FFF2-40B4-BE49-F238E27FC236}">
                <a16:creationId xmlns:a16="http://schemas.microsoft.com/office/drawing/2014/main" id="{57963DD6-973A-2A62-E26F-24F7EE3A8F1E}"/>
              </a:ext>
            </a:extLst>
          </p:cNvPr>
          <p:cNvSpPr/>
          <p:nvPr/>
        </p:nvSpPr>
        <p:spPr>
          <a:xfrm>
            <a:off x="477672" y="5302060"/>
            <a:ext cx="1842448" cy="1610436"/>
          </a:xfrm>
          <a:prstGeom prst="round2SameRect">
            <a:avLst>
              <a:gd name="adj1" fmla="val 11582"/>
              <a:gd name="adj2" fmla="val 0"/>
            </a:avLst>
          </a:prstGeom>
          <a:solidFill>
            <a:schemeClr val="bg1"/>
          </a:solidFill>
          <a:ln>
            <a:solidFill>
              <a:srgbClr val="57BFDA"/>
            </a:solidFill>
          </a:ln>
          <a:effectLst/>
        </p:spPr>
        <p:style>
          <a:lnRef idx="1">
            <a:schemeClr val="accent1"/>
          </a:lnRef>
          <a:fillRef idx="3">
            <a:schemeClr val="accent1"/>
          </a:fillRef>
          <a:effectRef idx="2">
            <a:schemeClr val="accent1"/>
          </a:effectRef>
          <a:fontRef idx="minor">
            <a:schemeClr val="lt1"/>
          </a:fontRef>
        </p:style>
        <p:txBody>
          <a:bodyPr lIns="108000" tIns="36000" rIns="108000" bIns="108000" rtlCol="0" anchor="t"/>
          <a:lstStyle/>
          <a:p>
            <a:pPr marL="0" marR="0" lvl="0" indent="0" algn="l" defTabSz="914400" rtl="0" eaLnBrk="1" fontAlgn="auto" latinLnBrk="0" hangingPunct="1">
              <a:lnSpc>
                <a:spcPct val="110000"/>
              </a:lnSpc>
              <a:spcBef>
                <a:spcPts val="400"/>
              </a:spcBef>
              <a:spcAft>
                <a:spcPts val="20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 </a:t>
            </a:r>
            <a:r>
              <a:rPr kumimoji="0" lang="ko-KR" altLang="en-US" sz="1000" b="1"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미개척 영역이 존재</a:t>
            </a:r>
            <a:endParaRPr kumimoji="0" lang="en-US" altLang="ko-KR" sz="1000" b="1"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08000" marR="0" lvl="0" indent="-108000" algn="l" defTabSz="914400" rtl="0" eaLnBrk="1" fontAlgn="auto" latinLnBrk="0" hangingPunct="1">
              <a:lnSpc>
                <a:spcPct val="110000"/>
              </a:lnSpc>
              <a:spcBef>
                <a:spcPts val="20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건강 외 여성의 영양</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식이 등 폭넓게 제시할 수 있는 사업 영역이 존재</a:t>
            </a:r>
          </a:p>
        </p:txBody>
      </p:sp>
      <p:sp>
        <p:nvSpPr>
          <p:cNvPr id="95" name="직사각형 94">
            <a:extLst>
              <a:ext uri="{FF2B5EF4-FFF2-40B4-BE49-F238E27FC236}">
                <a16:creationId xmlns:a16="http://schemas.microsoft.com/office/drawing/2014/main" id="{201B729A-14BF-D0D5-2816-208FCABEEE3B}"/>
              </a:ext>
            </a:extLst>
          </p:cNvPr>
          <p:cNvSpPr/>
          <p:nvPr/>
        </p:nvSpPr>
        <p:spPr>
          <a:xfrm>
            <a:off x="559559" y="6120925"/>
            <a:ext cx="1678674" cy="627797"/>
          </a:xfrm>
          <a:prstGeom prst="rect">
            <a:avLst/>
          </a:prstGeom>
          <a:solidFill>
            <a:schemeClr val="bg1">
              <a:lumMod val="95000"/>
            </a:schemeClr>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88000"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r>
              <a:rPr kumimoji="0" lang="ko-KR" altLang="en-US"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소비재 기업은 경쟁우위를</a:t>
            </a:r>
            <a:br>
              <a:rPr kumimoji="0" lang="ko-KR" altLang="en-US"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점할 수 있는 분야를 선별</a:t>
            </a:r>
            <a:r>
              <a:rPr kumimoji="0" lang="en-US" altLang="ko-KR"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집중 공략하며 기회 창출 용이성을 높여야 함</a:t>
            </a:r>
          </a:p>
        </p:txBody>
      </p:sp>
      <p:sp>
        <p:nvSpPr>
          <p:cNvPr id="96" name="사각형: 둥근 위쪽 모서리 95">
            <a:extLst>
              <a:ext uri="{FF2B5EF4-FFF2-40B4-BE49-F238E27FC236}">
                <a16:creationId xmlns:a16="http://schemas.microsoft.com/office/drawing/2014/main" id="{CF29842F-A5F7-5358-4236-1FB01C60486E}"/>
              </a:ext>
            </a:extLst>
          </p:cNvPr>
          <p:cNvSpPr/>
          <p:nvPr/>
        </p:nvSpPr>
        <p:spPr>
          <a:xfrm>
            <a:off x="4544704" y="5302060"/>
            <a:ext cx="1842448" cy="1610436"/>
          </a:xfrm>
          <a:prstGeom prst="round2SameRect">
            <a:avLst>
              <a:gd name="adj1" fmla="val 11582"/>
              <a:gd name="adj2" fmla="val 0"/>
            </a:avLst>
          </a:prstGeom>
          <a:solidFill>
            <a:schemeClr val="bg1"/>
          </a:solidFill>
          <a:ln>
            <a:solidFill>
              <a:srgbClr val="57BFDA"/>
            </a:solidFill>
          </a:ln>
          <a:effectLst/>
        </p:spPr>
        <p:style>
          <a:lnRef idx="1">
            <a:schemeClr val="accent1"/>
          </a:lnRef>
          <a:fillRef idx="3">
            <a:schemeClr val="accent1"/>
          </a:fillRef>
          <a:effectRef idx="2">
            <a:schemeClr val="accent1"/>
          </a:effectRef>
          <a:fontRef idx="minor">
            <a:schemeClr val="lt1"/>
          </a:fontRef>
        </p:style>
        <p:txBody>
          <a:bodyPr lIns="108000" tIns="36000" rIns="108000" bIns="108000" rtlCol="0" anchor="t"/>
          <a:lstStyle/>
          <a:p>
            <a:pPr marL="0" marR="0" lvl="0" indent="0" algn="l" defTabSz="914400" rtl="0" eaLnBrk="1" fontAlgn="auto" latinLnBrk="0" hangingPunct="1">
              <a:lnSpc>
                <a:spcPct val="110000"/>
              </a:lnSpc>
              <a:spcBef>
                <a:spcPts val="400"/>
              </a:spcBef>
              <a:spcAft>
                <a:spcPts val="20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 </a:t>
            </a:r>
            <a:r>
              <a:rPr kumimoji="0" lang="ko-KR" altLang="en-US" sz="1000" b="1"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스타트업이 시장 주도</a:t>
            </a:r>
            <a:endParaRPr kumimoji="0" lang="en-US" altLang="ko-KR" sz="1000" b="1"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08000" marR="0" lvl="0" indent="-108000" algn="l" defTabSz="914400" rtl="0" eaLnBrk="1" fontAlgn="auto" latinLnBrk="0" hangingPunct="1">
              <a:lnSpc>
                <a:spcPct val="110000"/>
              </a:lnSpc>
              <a:spcBef>
                <a:spcPts val="20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펨테크업 스타트업의 경우</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새로운 비즈니스로 확장하려는 성장 니즈 보유</a:t>
            </a:r>
          </a:p>
        </p:txBody>
      </p:sp>
      <p:sp>
        <p:nvSpPr>
          <p:cNvPr id="97" name="직사각형 96">
            <a:extLst>
              <a:ext uri="{FF2B5EF4-FFF2-40B4-BE49-F238E27FC236}">
                <a16:creationId xmlns:a16="http://schemas.microsoft.com/office/drawing/2014/main" id="{06AD365D-DA30-4A15-A23C-56384826000E}"/>
              </a:ext>
            </a:extLst>
          </p:cNvPr>
          <p:cNvSpPr/>
          <p:nvPr/>
        </p:nvSpPr>
        <p:spPr>
          <a:xfrm>
            <a:off x="4626591" y="6120925"/>
            <a:ext cx="1678674" cy="627797"/>
          </a:xfrm>
          <a:prstGeom prst="rect">
            <a:avLst/>
          </a:prstGeom>
          <a:solidFill>
            <a:schemeClr val="bg1">
              <a:lumMod val="95000"/>
            </a:schemeClr>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88000"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r>
              <a:rPr kumimoji="0" lang="ko-KR" altLang="en-US"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잠재력 보유한 스타트업이 새로운 펨테크 영역으로 확장할 수 있도록 지원을 제공한 뒤</a:t>
            </a:r>
            <a:r>
              <a:rPr kumimoji="0" lang="en-US" altLang="ko-KR"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스타트업과 함께 혁신을 추구하며 윈윈</a:t>
            </a:r>
            <a:r>
              <a:rPr kumimoji="0" lang="en-US" altLang="ko-KR"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(Win-Win)</a:t>
            </a:r>
          </a:p>
        </p:txBody>
      </p:sp>
      <p:sp>
        <p:nvSpPr>
          <p:cNvPr id="72" name="사각형: 둥근 위쪽 모서리 71">
            <a:extLst>
              <a:ext uri="{FF2B5EF4-FFF2-40B4-BE49-F238E27FC236}">
                <a16:creationId xmlns:a16="http://schemas.microsoft.com/office/drawing/2014/main" id="{F2F5DB32-7967-6E2B-47ED-108781496866}"/>
              </a:ext>
            </a:extLst>
          </p:cNvPr>
          <p:cNvSpPr/>
          <p:nvPr/>
        </p:nvSpPr>
        <p:spPr>
          <a:xfrm>
            <a:off x="2511188" y="5302060"/>
            <a:ext cx="1842448" cy="1610436"/>
          </a:xfrm>
          <a:prstGeom prst="round2SameRect">
            <a:avLst>
              <a:gd name="adj1" fmla="val 11582"/>
              <a:gd name="adj2" fmla="val 0"/>
            </a:avLst>
          </a:prstGeom>
          <a:solidFill>
            <a:schemeClr val="bg1"/>
          </a:solidFill>
          <a:ln>
            <a:solidFill>
              <a:srgbClr val="57BFDA"/>
            </a:solidFill>
          </a:ln>
          <a:effectLst/>
        </p:spPr>
        <p:style>
          <a:lnRef idx="1">
            <a:schemeClr val="accent1"/>
          </a:lnRef>
          <a:fillRef idx="3">
            <a:schemeClr val="accent1"/>
          </a:fillRef>
          <a:effectRef idx="2">
            <a:schemeClr val="accent1"/>
          </a:effectRef>
          <a:fontRef idx="minor">
            <a:schemeClr val="lt1"/>
          </a:fontRef>
        </p:style>
        <p:txBody>
          <a:bodyPr lIns="108000" tIns="36000" rIns="108000" bIns="108000" rtlCol="0" anchor="t"/>
          <a:lstStyle/>
          <a:p>
            <a:pPr marL="0" marR="0" lvl="0" indent="0" algn="l" defTabSz="914400" rtl="0" eaLnBrk="1" fontAlgn="auto" latinLnBrk="0" hangingPunct="1">
              <a:lnSpc>
                <a:spcPct val="110000"/>
              </a:lnSpc>
              <a:spcBef>
                <a:spcPts val="400"/>
              </a:spcBef>
              <a:spcAft>
                <a:spcPts val="200"/>
              </a:spcAft>
              <a:buClrTx/>
              <a:buSzTx/>
              <a:buFontTx/>
              <a:buNone/>
              <a:tabLst/>
              <a:defRPr/>
            </a:pPr>
            <a:r>
              <a:rPr kumimoji="0" lang="en-US" altLang="ko-KR" sz="1000" b="1"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 </a:t>
            </a:r>
            <a:r>
              <a:rPr kumimoji="0" lang="ko-KR" altLang="en-US" sz="1000" b="1"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광범위한 여성 소비자 타깃</a:t>
            </a:r>
            <a:endParaRPr kumimoji="0" lang="en-US" altLang="ko-KR" sz="1000" b="1"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08000" marR="0" lvl="0" indent="-108000" algn="l" defTabSz="914400" rtl="0" eaLnBrk="1" fontAlgn="auto" latinLnBrk="0" hangingPunct="1">
              <a:lnSpc>
                <a:spcPct val="110000"/>
              </a:lnSpc>
              <a:spcBef>
                <a:spcPts val="20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라이프스타일에 대한 노하우를 접목</a:t>
            </a:r>
            <a:r>
              <a:rPr kumimoji="0" lang="en-US" altLang="ko-KR"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0" i="0" u="none" strike="noStrike" kern="120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연계하여 새로운 시장 창출 가능</a:t>
            </a:r>
          </a:p>
        </p:txBody>
      </p:sp>
      <p:cxnSp>
        <p:nvCxnSpPr>
          <p:cNvPr id="20" name="직선 연결선 19">
            <a:extLst>
              <a:ext uri="{FF2B5EF4-FFF2-40B4-BE49-F238E27FC236}">
                <a16:creationId xmlns:a16="http://schemas.microsoft.com/office/drawing/2014/main" id="{B2883B2B-7BE5-32DC-AABF-05200195DB24}"/>
              </a:ext>
            </a:extLst>
          </p:cNvPr>
          <p:cNvCxnSpPr>
            <a:cxnSpLocks/>
          </p:cNvCxnSpPr>
          <p:nvPr/>
        </p:nvCxnSpPr>
        <p:spPr>
          <a:xfrm>
            <a:off x="1957388" y="1281113"/>
            <a:ext cx="0" cy="2664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9" name="그룹 8">
            <a:extLst>
              <a:ext uri="{FF2B5EF4-FFF2-40B4-BE49-F238E27FC236}">
                <a16:creationId xmlns:a16="http://schemas.microsoft.com/office/drawing/2014/main" id="{54E7A3C2-2FCB-5FF8-9060-F7A29E8CD063}"/>
              </a:ext>
            </a:extLst>
          </p:cNvPr>
          <p:cNvGrpSpPr/>
          <p:nvPr/>
        </p:nvGrpSpPr>
        <p:grpSpPr>
          <a:xfrm>
            <a:off x="4039507" y="495661"/>
            <a:ext cx="2485203" cy="143825"/>
            <a:chOff x="323851" y="481147"/>
            <a:chExt cx="2485203" cy="143825"/>
          </a:xfrm>
        </p:grpSpPr>
        <p:grpSp>
          <p:nvGrpSpPr>
            <p:cNvPr id="15" name="그룹 14">
              <a:extLst>
                <a:ext uri="{FF2B5EF4-FFF2-40B4-BE49-F238E27FC236}">
                  <a16:creationId xmlns:a16="http://schemas.microsoft.com/office/drawing/2014/main" id="{74E0E4BF-BD87-19ED-FC7B-A009FAB64C70}"/>
                </a:ext>
              </a:extLst>
            </p:cNvPr>
            <p:cNvGrpSpPr/>
            <p:nvPr/>
          </p:nvGrpSpPr>
          <p:grpSpPr>
            <a:xfrm>
              <a:off x="323851" y="481147"/>
              <a:ext cx="622667" cy="141605"/>
              <a:chOff x="1719989" y="635767"/>
              <a:chExt cx="622667" cy="141605"/>
            </a:xfrm>
          </p:grpSpPr>
          <p:sp>
            <p:nvSpPr>
              <p:cNvPr id="25" name="object 25">
                <a:extLst>
                  <a:ext uri="{FF2B5EF4-FFF2-40B4-BE49-F238E27FC236}">
                    <a16:creationId xmlns:a16="http://schemas.microsoft.com/office/drawing/2014/main" id="{52E7A2E1-FC5B-C753-80BA-5946D3DC41BB}"/>
                  </a:ext>
                </a:extLst>
              </p:cNvPr>
              <p:cNvSpPr/>
              <p:nvPr/>
            </p:nvSpPr>
            <p:spPr>
              <a:xfrm>
                <a:off x="1723372" y="63576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26" name="object 22">
                <a:extLst>
                  <a:ext uri="{FF2B5EF4-FFF2-40B4-BE49-F238E27FC236}">
                    <a16:creationId xmlns:a16="http://schemas.microsoft.com/office/drawing/2014/main" id="{BE3AD155-52DA-3744-CB12-E57CBFDAA134}"/>
                  </a:ext>
                </a:extLst>
              </p:cNvPr>
              <p:cNvSpPr txBox="1"/>
              <p:nvPr/>
            </p:nvSpPr>
            <p:spPr>
              <a:xfrm>
                <a:off x="1719989" y="647949"/>
                <a:ext cx="591275" cy="107722"/>
              </a:xfrm>
              <a:prstGeom prst="rect">
                <a:avLst/>
              </a:prstGeom>
            </p:spPr>
            <p:txBody>
              <a:bodyPr vert="horz" wrap="square" lIns="0" tIns="0" rIns="0" bIns="0" rtlCol="0" anchor="ctr">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Production</a:t>
                </a:r>
                <a:endParaRPr kumimoji="0"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16" name="그룹 15">
              <a:extLst>
                <a:ext uri="{FF2B5EF4-FFF2-40B4-BE49-F238E27FC236}">
                  <a16:creationId xmlns:a16="http://schemas.microsoft.com/office/drawing/2014/main" id="{751EF3EB-586C-E174-6ED7-2F5CA7B0C66D}"/>
                </a:ext>
              </a:extLst>
            </p:cNvPr>
            <p:cNvGrpSpPr/>
            <p:nvPr/>
          </p:nvGrpSpPr>
          <p:grpSpPr>
            <a:xfrm>
              <a:off x="952173" y="483367"/>
              <a:ext cx="1856881" cy="141605"/>
              <a:chOff x="1159698" y="939005"/>
              <a:chExt cx="1856881" cy="141605"/>
            </a:xfrm>
          </p:grpSpPr>
          <p:sp>
            <p:nvSpPr>
              <p:cNvPr id="17" name="object 23">
                <a:extLst>
                  <a:ext uri="{FF2B5EF4-FFF2-40B4-BE49-F238E27FC236}">
                    <a16:creationId xmlns:a16="http://schemas.microsoft.com/office/drawing/2014/main" id="{E7EA8EB7-EE9D-12E3-3EE3-031305DA4072}"/>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18" name="object 25">
                <a:extLst>
                  <a:ext uri="{FF2B5EF4-FFF2-40B4-BE49-F238E27FC236}">
                    <a16:creationId xmlns:a16="http://schemas.microsoft.com/office/drawing/2014/main" id="{03A478FF-EA42-7F3F-2E29-54F0C26F0F65}"/>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21" name="object 26">
                <a:extLst>
                  <a:ext uri="{FF2B5EF4-FFF2-40B4-BE49-F238E27FC236}">
                    <a16:creationId xmlns:a16="http://schemas.microsoft.com/office/drawing/2014/main" id="{747849F7-2F48-BA4C-1558-F6984AD13D78}"/>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22" name="object 22">
                <a:extLst>
                  <a:ext uri="{FF2B5EF4-FFF2-40B4-BE49-F238E27FC236}">
                    <a16:creationId xmlns:a16="http://schemas.microsoft.com/office/drawing/2014/main" id="{D310E27A-018C-4EF4-C863-4D202C0D47B8}"/>
                  </a:ext>
                </a:extLst>
              </p:cNvPr>
              <p:cNvSpPr txBox="1"/>
              <p:nvPr/>
            </p:nvSpPr>
            <p:spPr>
              <a:xfrm>
                <a:off x="1162154" y="951187"/>
                <a:ext cx="591275" cy="107722"/>
              </a:xfrm>
              <a:prstGeom prst="rect">
                <a:avLst/>
              </a:prstGeom>
            </p:spPr>
            <p:txBody>
              <a:bodyPr vert="horz" wrap="square" lIns="0" tIns="0" rIns="0" bIns="0" rtlCol="0" anchor="ctr">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Supply Chain</a:t>
                </a:r>
                <a:endParaRPr kumimoji="0"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3" name="object 22">
                <a:extLst>
                  <a:ext uri="{FF2B5EF4-FFF2-40B4-BE49-F238E27FC236}">
                    <a16:creationId xmlns:a16="http://schemas.microsoft.com/office/drawing/2014/main" id="{37B94B28-0288-C33E-5EBA-C13B5BEB10BF}"/>
                  </a:ext>
                </a:extLst>
              </p:cNvPr>
              <p:cNvSpPr txBox="1"/>
              <p:nvPr/>
            </p:nvSpPr>
            <p:spPr>
              <a:xfrm>
                <a:off x="1775114" y="951187"/>
                <a:ext cx="591275" cy="107722"/>
              </a:xfrm>
              <a:prstGeom prst="rect">
                <a:avLst/>
              </a:prstGeom>
            </p:spPr>
            <p:txBody>
              <a:bodyPr vert="horz" wrap="square" lIns="0" tIns="0" rIns="0" bIns="0" rtlCol="0" anchor="ctr">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Sell &amp; Relate</a:t>
                </a:r>
                <a:endParaRPr kumimoji="0" sz="7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4" name="object 22">
                <a:extLst>
                  <a:ext uri="{FF2B5EF4-FFF2-40B4-BE49-F238E27FC236}">
                    <a16:creationId xmlns:a16="http://schemas.microsoft.com/office/drawing/2014/main" id="{02754960-F643-FBF1-7102-9948A61E7759}"/>
                  </a:ext>
                </a:extLst>
              </p:cNvPr>
              <p:cNvSpPr txBox="1"/>
              <p:nvPr/>
            </p:nvSpPr>
            <p:spPr>
              <a:xfrm>
                <a:off x="2388075" y="951187"/>
                <a:ext cx="591275" cy="107722"/>
              </a:xfrm>
              <a:prstGeom prst="rect">
                <a:avLst/>
              </a:prstGeom>
            </p:spPr>
            <p:txBody>
              <a:bodyPr vert="horz" wrap="square" lIns="0" tIns="0" rIns="0" bIns="0" rtlCol="0" anchor="ctr">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700" b="1" i="0" u="none" strike="noStrike" kern="1200" cap="none" spc="0" normalizeH="0" baseline="0" noProof="0" dirty="0">
                    <a:ln>
                      <a:solidFill>
                        <a:srgbClr val="1E49E2">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Lifestyle</a:t>
                </a:r>
                <a:endParaRPr kumimoji="0" sz="700" b="1" i="0" u="none" strike="noStrike" kern="1200" cap="none" spc="0" normalizeH="0" baseline="0" noProof="0" dirty="0">
                  <a:ln>
                    <a:solidFill>
                      <a:srgbClr val="1E49E2">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grpSp>
      </p:grpSp>
      <p:sp>
        <p:nvSpPr>
          <p:cNvPr id="28" name="직사각형 27">
            <a:extLst>
              <a:ext uri="{FF2B5EF4-FFF2-40B4-BE49-F238E27FC236}">
                <a16:creationId xmlns:a16="http://schemas.microsoft.com/office/drawing/2014/main" id="{767CA0DE-3B36-E6EB-A64E-953FFE4CEDE6}"/>
              </a:ext>
            </a:extLst>
          </p:cNvPr>
          <p:cNvSpPr/>
          <p:nvPr/>
        </p:nvSpPr>
        <p:spPr>
          <a:xfrm>
            <a:off x="342084" y="8988448"/>
            <a:ext cx="3781432" cy="249217"/>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경제연구원</a:t>
            </a:r>
          </a:p>
        </p:txBody>
      </p:sp>
      <p:sp>
        <p:nvSpPr>
          <p:cNvPr id="2" name="TextBox 1">
            <a:extLst>
              <a:ext uri="{FF2B5EF4-FFF2-40B4-BE49-F238E27FC236}">
                <a16:creationId xmlns:a16="http://schemas.microsoft.com/office/drawing/2014/main" id="{A91C5AB5-BE40-AA34-D576-ADC2A2945EB6}"/>
              </a:ext>
            </a:extLst>
          </p:cNvPr>
          <p:cNvSpPr txBox="1"/>
          <p:nvPr/>
        </p:nvSpPr>
        <p:spPr>
          <a:xfrm>
            <a:off x="339724" y="4430287"/>
            <a:ext cx="4937126"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소비재 기업의 비즈니스 기회 확보 위한 전략적 방안과 잠재 사업 기회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14" name="사각형: 둥근 위쪽 모서리 13">
            <a:extLst>
              <a:ext uri="{FF2B5EF4-FFF2-40B4-BE49-F238E27FC236}">
                <a16:creationId xmlns:a16="http://schemas.microsoft.com/office/drawing/2014/main" id="{BD5F50E4-7CDD-BEF0-7CEE-18E40137AEA3}"/>
              </a:ext>
            </a:extLst>
          </p:cNvPr>
          <p:cNvSpPr/>
          <p:nvPr/>
        </p:nvSpPr>
        <p:spPr>
          <a:xfrm rot="10800000">
            <a:off x="340242" y="6835261"/>
            <a:ext cx="6177516" cy="2147146"/>
          </a:xfrm>
          <a:prstGeom prst="round2SameRect">
            <a:avLst>
              <a:gd name="adj1" fmla="val 5758"/>
              <a:gd name="adj2" fmla="val 5494"/>
            </a:avLst>
          </a:prstGeom>
          <a:solidFill>
            <a:srgbClr val="CFEDF5"/>
          </a:solidFill>
          <a:ln w="19050">
            <a:solidFill>
              <a:srgbClr val="81CEE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31" name="사각형: 둥근 위쪽 모서리 30">
            <a:extLst>
              <a:ext uri="{FF2B5EF4-FFF2-40B4-BE49-F238E27FC236}">
                <a16:creationId xmlns:a16="http://schemas.microsoft.com/office/drawing/2014/main" id="{9499945B-6818-90C3-06AD-12D356A1EB2C}"/>
              </a:ext>
            </a:extLst>
          </p:cNvPr>
          <p:cNvSpPr/>
          <p:nvPr/>
        </p:nvSpPr>
        <p:spPr>
          <a:xfrm rot="10800000">
            <a:off x="357050" y="7781220"/>
            <a:ext cx="6152080" cy="1193166"/>
          </a:xfrm>
          <a:prstGeom prst="round2SameRect">
            <a:avLst>
              <a:gd name="adj1" fmla="val 9523"/>
              <a:gd name="adj2" fmla="val 0"/>
            </a:avLst>
          </a:prstGeom>
          <a:solidFill>
            <a:schemeClr val="bg1">
              <a:lumMod val="95000"/>
            </a:scheme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32" name="TextBox 31">
            <a:extLst>
              <a:ext uri="{FF2B5EF4-FFF2-40B4-BE49-F238E27FC236}">
                <a16:creationId xmlns:a16="http://schemas.microsoft.com/office/drawing/2014/main" id="{E89D96A5-9740-C01B-276B-3185A45EB434}"/>
              </a:ext>
            </a:extLst>
          </p:cNvPr>
          <p:cNvSpPr txBox="1"/>
          <p:nvPr/>
        </p:nvSpPr>
        <p:spPr>
          <a:xfrm>
            <a:off x="597332" y="6977184"/>
            <a:ext cx="3270935" cy="16158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050" b="1" i="0" u="none" strike="noStrike" kern="1200" cap="none" spc="0" normalizeH="0" baseline="0" noProof="0" dirty="0">
                <a:ln>
                  <a:solidFill>
                    <a:srgbClr val="D9D9D9">
                      <a:alpha val="0"/>
                    </a:srgb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펨테크 분야 내 소비재 기업의 잠재 사업 기회 </a:t>
            </a:r>
            <a:r>
              <a:rPr kumimoji="0" lang="en-US" altLang="ko-KR" sz="105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a:t>
            </a:r>
            <a:r>
              <a:rPr kumimoji="0" lang="ko-KR" altLang="en-US" sz="105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예시</a:t>
            </a:r>
            <a:r>
              <a:rPr kumimoji="0" lang="en-US" altLang="ko-KR" sz="105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a:t>
            </a:r>
            <a:endParaRPr kumimoji="0" lang="ko-KR" altLang="en-US" sz="105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endParaRPr>
          </a:p>
        </p:txBody>
      </p:sp>
      <p:sp>
        <p:nvSpPr>
          <p:cNvPr id="33" name="화살표: 왼쪽/오른쪽 32">
            <a:extLst>
              <a:ext uri="{FF2B5EF4-FFF2-40B4-BE49-F238E27FC236}">
                <a16:creationId xmlns:a16="http://schemas.microsoft.com/office/drawing/2014/main" id="{11F44647-5968-D246-20BD-FACD421E080F}"/>
              </a:ext>
            </a:extLst>
          </p:cNvPr>
          <p:cNvSpPr/>
          <p:nvPr/>
        </p:nvSpPr>
        <p:spPr>
          <a:xfrm>
            <a:off x="492079" y="7262588"/>
            <a:ext cx="5865177" cy="256689"/>
          </a:xfrm>
          <a:prstGeom prst="leftRightArrow">
            <a:avLst/>
          </a:prstGeom>
          <a:solidFill>
            <a:srgbClr val="299DBD"/>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35" name="타원 34">
            <a:extLst>
              <a:ext uri="{FF2B5EF4-FFF2-40B4-BE49-F238E27FC236}">
                <a16:creationId xmlns:a16="http://schemas.microsoft.com/office/drawing/2014/main" id="{03A9A516-1709-F0D7-7C65-7AAB514DA399}"/>
              </a:ext>
            </a:extLst>
          </p:cNvPr>
          <p:cNvSpPr/>
          <p:nvPr/>
        </p:nvSpPr>
        <p:spPr>
          <a:xfrm>
            <a:off x="1086437" y="7300246"/>
            <a:ext cx="182130" cy="182130"/>
          </a:xfrm>
          <a:prstGeom prst="ellipse">
            <a:avLst/>
          </a:prstGeom>
          <a:solidFill>
            <a:schemeClr val="bg1"/>
          </a:solidFill>
          <a:ln w="28575">
            <a:solidFill>
              <a:srgbClr val="3E97C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46" name="TextBox 45">
            <a:extLst>
              <a:ext uri="{FF2B5EF4-FFF2-40B4-BE49-F238E27FC236}">
                <a16:creationId xmlns:a16="http://schemas.microsoft.com/office/drawing/2014/main" id="{85B9D8D6-7666-D622-B43A-C7ADF7119E31}"/>
              </a:ext>
            </a:extLst>
          </p:cNvPr>
          <p:cNvSpPr txBox="1"/>
          <p:nvPr/>
        </p:nvSpPr>
        <p:spPr>
          <a:xfrm>
            <a:off x="2290052" y="7512291"/>
            <a:ext cx="800097"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CD6EB4"/>
              </a:buClr>
              <a:buSzTx/>
              <a:buFontTx/>
              <a:buNone/>
              <a:tabLst/>
              <a:defRPr/>
            </a:pPr>
            <a:r>
              <a:rPr kumimoji="0" lang="ko-KR" altLang="en-US" sz="900" b="1" i="0" u="none" strike="noStrike" kern="1200" cap="none" spc="0" normalizeH="0" baseline="0" noProof="0" dirty="0">
                <a:ln>
                  <a:solidFill>
                    <a:srgbClr val="D9D9D9">
                      <a:alpha val="0"/>
                    </a:srgbClr>
                  </a:solidFill>
                </a:ln>
                <a:solidFill>
                  <a:srgbClr val="3E97C4"/>
                </a:solidFill>
                <a:effectLst/>
                <a:uLnTx/>
                <a:uFillTx/>
                <a:latin typeface="KoPub돋움체 Medium" panose="00000600000000000000" pitchFamily="2" charset="-127"/>
                <a:ea typeface="KoPub돋움체 Medium" panose="00000600000000000000" pitchFamily="2" charset="-127"/>
                <a:cs typeface="+mn-cs"/>
              </a:rPr>
              <a:t>식음료</a:t>
            </a:r>
            <a:endParaRPr kumimoji="0" lang="en-US" altLang="ko-KR" sz="900" b="1" i="0" u="none" strike="noStrike" kern="1200" cap="none" spc="0" normalizeH="0" baseline="0" noProof="0" dirty="0">
              <a:ln>
                <a:solidFill>
                  <a:srgbClr val="D9D9D9">
                    <a:alpha val="0"/>
                  </a:srgbClr>
                </a:solidFill>
              </a:ln>
              <a:solidFill>
                <a:srgbClr val="3E97C4"/>
              </a:solidFill>
              <a:effectLst/>
              <a:uLnTx/>
              <a:uFillTx/>
              <a:latin typeface="KoPub돋움체 Medium" panose="00000600000000000000" pitchFamily="2" charset="-127"/>
              <a:ea typeface="KoPub돋움체 Medium" panose="00000600000000000000" pitchFamily="2" charset="-127"/>
              <a:cs typeface="+mn-cs"/>
            </a:endParaRPr>
          </a:p>
        </p:txBody>
      </p:sp>
      <p:sp>
        <p:nvSpPr>
          <p:cNvPr id="49" name="TextBox 48">
            <a:extLst>
              <a:ext uri="{FF2B5EF4-FFF2-40B4-BE49-F238E27FC236}">
                <a16:creationId xmlns:a16="http://schemas.microsoft.com/office/drawing/2014/main" id="{B4D921B5-CF41-33EB-21D2-52C7AD8BA55F}"/>
              </a:ext>
            </a:extLst>
          </p:cNvPr>
          <p:cNvSpPr txBox="1"/>
          <p:nvPr/>
        </p:nvSpPr>
        <p:spPr>
          <a:xfrm>
            <a:off x="775007" y="7512291"/>
            <a:ext cx="800097"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CD6EB4"/>
              </a:buClr>
              <a:buSzTx/>
              <a:buFontTx/>
              <a:buNone/>
              <a:tabLst/>
              <a:defRPr/>
            </a:pPr>
            <a:r>
              <a:rPr kumimoji="0" lang="ko-KR" altLang="en-US" sz="900" b="1" i="0" u="none" strike="noStrike" kern="1200" cap="none" spc="0" normalizeH="0" baseline="0" noProof="0" dirty="0">
                <a:ln>
                  <a:solidFill>
                    <a:srgbClr val="D9D9D9">
                      <a:alpha val="0"/>
                    </a:srgbClr>
                  </a:solidFill>
                </a:ln>
                <a:solidFill>
                  <a:srgbClr val="3E97C4"/>
                </a:solidFill>
                <a:effectLst/>
                <a:uLnTx/>
                <a:uFillTx/>
                <a:latin typeface="KoPub돋움체 Medium" panose="00000600000000000000" pitchFamily="2" charset="-127"/>
                <a:ea typeface="KoPub돋움체 Medium" panose="00000600000000000000" pitchFamily="2" charset="-127"/>
                <a:cs typeface="+mn-cs"/>
              </a:rPr>
              <a:t>건강기능식품</a:t>
            </a:r>
            <a:endParaRPr kumimoji="0" lang="en-US" altLang="ko-KR" sz="900" b="1" i="0" u="none" strike="noStrike" kern="1200" cap="none" spc="0" normalizeH="0" baseline="0" noProof="0" dirty="0">
              <a:ln>
                <a:solidFill>
                  <a:srgbClr val="D9D9D9">
                    <a:alpha val="0"/>
                  </a:srgbClr>
                </a:solidFill>
              </a:ln>
              <a:solidFill>
                <a:srgbClr val="3E97C4"/>
              </a:solidFill>
              <a:effectLst/>
              <a:uLnTx/>
              <a:uFillTx/>
              <a:latin typeface="KoPub돋움체 Medium" panose="00000600000000000000" pitchFamily="2" charset="-127"/>
              <a:ea typeface="KoPub돋움체 Medium" panose="00000600000000000000" pitchFamily="2" charset="-127"/>
              <a:cs typeface="+mn-cs"/>
            </a:endParaRPr>
          </a:p>
        </p:txBody>
      </p:sp>
      <p:sp>
        <p:nvSpPr>
          <p:cNvPr id="52" name="TextBox 51">
            <a:extLst>
              <a:ext uri="{FF2B5EF4-FFF2-40B4-BE49-F238E27FC236}">
                <a16:creationId xmlns:a16="http://schemas.microsoft.com/office/drawing/2014/main" id="{4814B270-A08E-669B-F7B5-EDD1E7ECDB75}"/>
              </a:ext>
            </a:extLst>
          </p:cNvPr>
          <p:cNvSpPr txBox="1"/>
          <p:nvPr/>
        </p:nvSpPr>
        <p:spPr>
          <a:xfrm>
            <a:off x="3792246" y="7512291"/>
            <a:ext cx="800097"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CD6EB4"/>
              </a:buClr>
              <a:buSzTx/>
              <a:buFontTx/>
              <a:buNone/>
              <a:tabLst/>
              <a:defRPr/>
            </a:pPr>
            <a:r>
              <a:rPr kumimoji="0" lang="ko-KR" altLang="en-US" sz="900" b="1" i="0" u="none" strike="noStrike" kern="1200" cap="none" spc="0" normalizeH="0" baseline="0" noProof="0" dirty="0">
                <a:ln>
                  <a:solidFill>
                    <a:srgbClr val="D9D9D9">
                      <a:alpha val="0"/>
                    </a:srgbClr>
                  </a:solidFill>
                </a:ln>
                <a:solidFill>
                  <a:srgbClr val="3E97C4"/>
                </a:solidFill>
                <a:effectLst/>
                <a:uLnTx/>
                <a:uFillTx/>
                <a:latin typeface="KoPub돋움체 Medium" panose="00000600000000000000" pitchFamily="2" charset="-127"/>
                <a:ea typeface="KoPub돋움체 Medium" panose="00000600000000000000" pitchFamily="2" charset="-127"/>
                <a:cs typeface="+mn-cs"/>
              </a:rPr>
              <a:t>화장품</a:t>
            </a:r>
            <a:endParaRPr kumimoji="0" lang="en-US" altLang="ko-KR" sz="900" b="1" i="0" u="none" strike="noStrike" kern="1200" cap="none" spc="0" normalizeH="0" baseline="0" noProof="0" dirty="0">
              <a:ln>
                <a:solidFill>
                  <a:srgbClr val="D9D9D9">
                    <a:alpha val="0"/>
                  </a:srgbClr>
                </a:solidFill>
              </a:ln>
              <a:solidFill>
                <a:srgbClr val="3E97C4"/>
              </a:solidFill>
              <a:effectLst/>
              <a:uLnTx/>
              <a:uFillTx/>
              <a:latin typeface="KoPub돋움체 Medium" panose="00000600000000000000" pitchFamily="2" charset="-127"/>
              <a:ea typeface="KoPub돋움체 Medium" panose="00000600000000000000" pitchFamily="2" charset="-127"/>
              <a:cs typeface="+mn-cs"/>
            </a:endParaRPr>
          </a:p>
        </p:txBody>
      </p:sp>
      <p:sp>
        <p:nvSpPr>
          <p:cNvPr id="55" name="TextBox 54">
            <a:extLst>
              <a:ext uri="{FF2B5EF4-FFF2-40B4-BE49-F238E27FC236}">
                <a16:creationId xmlns:a16="http://schemas.microsoft.com/office/drawing/2014/main" id="{46CE877A-F27C-CD91-E305-828EA8FC52D2}"/>
              </a:ext>
            </a:extLst>
          </p:cNvPr>
          <p:cNvSpPr txBox="1"/>
          <p:nvPr/>
        </p:nvSpPr>
        <p:spPr>
          <a:xfrm>
            <a:off x="5206280" y="7512291"/>
            <a:ext cx="800097"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CD6EB4"/>
              </a:buClr>
              <a:buSzTx/>
              <a:buFontTx/>
              <a:buNone/>
              <a:tabLst/>
              <a:defRPr/>
            </a:pPr>
            <a:r>
              <a:rPr kumimoji="0" lang="ko-KR" altLang="en-US" sz="900" b="1" i="0" u="none" strike="noStrike" kern="1200" cap="none" spc="0" normalizeH="0" baseline="0" noProof="0" dirty="0">
                <a:ln>
                  <a:solidFill>
                    <a:srgbClr val="D9D9D9">
                      <a:alpha val="0"/>
                    </a:srgbClr>
                  </a:solidFill>
                </a:ln>
                <a:solidFill>
                  <a:srgbClr val="3E97C4"/>
                </a:solidFill>
                <a:effectLst/>
                <a:uLnTx/>
                <a:uFillTx/>
                <a:latin typeface="KoPub돋움체 Medium" panose="00000600000000000000" pitchFamily="2" charset="-127"/>
                <a:ea typeface="KoPub돋움체 Medium" panose="00000600000000000000" pitchFamily="2" charset="-127"/>
                <a:cs typeface="+mn-cs"/>
              </a:rPr>
              <a:t>패션</a:t>
            </a:r>
            <a:endParaRPr kumimoji="0" lang="en-US" altLang="ko-KR" sz="900" b="1" i="0" u="none" strike="noStrike" kern="1200" cap="none" spc="0" normalizeH="0" baseline="0" noProof="0" dirty="0">
              <a:ln>
                <a:solidFill>
                  <a:srgbClr val="D9D9D9">
                    <a:alpha val="0"/>
                  </a:srgbClr>
                </a:solidFill>
              </a:ln>
              <a:solidFill>
                <a:srgbClr val="3E97C4"/>
              </a:solidFill>
              <a:effectLst/>
              <a:uLnTx/>
              <a:uFillTx/>
              <a:latin typeface="KoPub돋움체 Medium" panose="00000600000000000000" pitchFamily="2" charset="-127"/>
              <a:ea typeface="KoPub돋움체 Medium" panose="00000600000000000000" pitchFamily="2" charset="-127"/>
              <a:cs typeface="+mn-cs"/>
            </a:endParaRPr>
          </a:p>
        </p:txBody>
      </p:sp>
      <p:sp>
        <p:nvSpPr>
          <p:cNvPr id="64" name="타원 63">
            <a:extLst>
              <a:ext uri="{FF2B5EF4-FFF2-40B4-BE49-F238E27FC236}">
                <a16:creationId xmlns:a16="http://schemas.microsoft.com/office/drawing/2014/main" id="{BDBD47AC-9C4D-34F5-F50A-F3D3378F4F83}"/>
              </a:ext>
            </a:extLst>
          </p:cNvPr>
          <p:cNvSpPr/>
          <p:nvPr/>
        </p:nvSpPr>
        <p:spPr>
          <a:xfrm>
            <a:off x="2600187" y="7300246"/>
            <a:ext cx="182130" cy="182130"/>
          </a:xfrm>
          <a:prstGeom prst="ellipse">
            <a:avLst/>
          </a:prstGeom>
          <a:solidFill>
            <a:schemeClr val="bg1"/>
          </a:solidFill>
          <a:ln w="28575">
            <a:solidFill>
              <a:srgbClr val="3E97C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65" name="타원 64">
            <a:extLst>
              <a:ext uri="{FF2B5EF4-FFF2-40B4-BE49-F238E27FC236}">
                <a16:creationId xmlns:a16="http://schemas.microsoft.com/office/drawing/2014/main" id="{558AFB22-6C47-CDE6-CFB2-C42C26BAA405}"/>
              </a:ext>
            </a:extLst>
          </p:cNvPr>
          <p:cNvSpPr/>
          <p:nvPr/>
        </p:nvSpPr>
        <p:spPr>
          <a:xfrm>
            <a:off x="4110242" y="7297024"/>
            <a:ext cx="182130" cy="182130"/>
          </a:xfrm>
          <a:prstGeom prst="ellipse">
            <a:avLst/>
          </a:prstGeom>
          <a:solidFill>
            <a:schemeClr val="bg1"/>
          </a:solidFill>
          <a:ln w="28575">
            <a:solidFill>
              <a:srgbClr val="3E97C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66" name="타원 65">
            <a:extLst>
              <a:ext uri="{FF2B5EF4-FFF2-40B4-BE49-F238E27FC236}">
                <a16:creationId xmlns:a16="http://schemas.microsoft.com/office/drawing/2014/main" id="{F1077039-BB10-4DA8-84C1-E15BF8F85D27}"/>
              </a:ext>
            </a:extLst>
          </p:cNvPr>
          <p:cNvSpPr/>
          <p:nvPr/>
        </p:nvSpPr>
        <p:spPr>
          <a:xfrm>
            <a:off x="5515431" y="7297024"/>
            <a:ext cx="182130" cy="182130"/>
          </a:xfrm>
          <a:prstGeom prst="ellipse">
            <a:avLst/>
          </a:prstGeom>
          <a:solidFill>
            <a:schemeClr val="bg1"/>
          </a:solidFill>
          <a:ln w="28575">
            <a:solidFill>
              <a:srgbClr val="3E97C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67" name="TextBox 66">
            <a:extLst>
              <a:ext uri="{FF2B5EF4-FFF2-40B4-BE49-F238E27FC236}">
                <a16:creationId xmlns:a16="http://schemas.microsoft.com/office/drawing/2014/main" id="{1E5A31E5-717D-A360-5559-31F4FE7D0015}"/>
              </a:ext>
            </a:extLst>
          </p:cNvPr>
          <p:cNvSpPr txBox="1"/>
          <p:nvPr/>
        </p:nvSpPr>
        <p:spPr>
          <a:xfrm>
            <a:off x="417026" y="7904796"/>
            <a:ext cx="1327788" cy="953338"/>
          </a:xfrm>
          <a:prstGeom prst="rect">
            <a:avLst/>
          </a:prstGeom>
          <a:noFill/>
          <a:ln>
            <a:noFill/>
          </a:ln>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AB0D82"/>
              </a:buClr>
              <a:buSzTx/>
              <a:buFont typeface="KoPub돋움체 Medium" panose="00000600000000000000" pitchFamily="2" charset="-127"/>
              <a:buChar char="▶"/>
              <a:tabLst/>
              <a:defRPr/>
            </a:pPr>
            <a:r>
              <a:rPr kumimoji="0" lang="ko-KR" altLang="en-US" sz="900" b="1" i="0" u="none" strike="noStrike" kern="1200" cap="none" spc="0" normalizeH="0" baseline="0" noProof="0" dirty="0">
                <a:ln>
                  <a:solidFill>
                    <a:srgbClr val="D9D9D9">
                      <a:alpha val="0"/>
                    </a:srgbClr>
                  </a:solidFill>
                </a:ln>
                <a:solidFill>
                  <a:srgbClr val="AB0D82"/>
                </a:solidFill>
                <a:effectLst/>
                <a:uLnTx/>
                <a:uFillTx/>
                <a:latin typeface="KoPub돋움체 Medium" panose="00000600000000000000" pitchFamily="2" charset="-127"/>
                <a:ea typeface="KoPub돋움체 Medium" panose="00000600000000000000" pitchFamily="2" charset="-127"/>
                <a:cs typeface="+mn-cs"/>
              </a:rPr>
              <a:t>맞춤형 건강기능식품</a:t>
            </a:r>
            <a:endParaRPr kumimoji="0" lang="en-US" altLang="ko-KR" sz="900" b="1" i="0" u="none" strike="noStrike" kern="1200" cap="none" spc="0" normalizeH="0" baseline="0" noProof="0" dirty="0">
              <a:ln>
                <a:solidFill>
                  <a:srgbClr val="D9D9D9">
                    <a:alpha val="0"/>
                  </a:srgbClr>
                </a:solidFill>
              </a:ln>
              <a:solidFill>
                <a:srgbClr val="AB0D82"/>
              </a:solidFill>
              <a:effectLst/>
              <a:uLnTx/>
              <a:uFillTx/>
              <a:latin typeface="KoPub돋움체 Medium" panose="00000600000000000000" pitchFamily="2" charset="-127"/>
              <a:ea typeface="KoPub돋움체 Medium" panose="00000600000000000000" pitchFamily="2" charset="-127"/>
              <a:cs typeface="+mn-cs"/>
            </a:endParaRPr>
          </a:p>
          <a:p>
            <a:pPr marL="177800" marR="0" lvl="0" indent="0" algn="l" defTabSz="914400" rtl="0" eaLnBrk="1" fontAlgn="auto" latinLnBrk="0" hangingPunct="1">
              <a:lnSpc>
                <a:spcPct val="110000"/>
              </a:lnSpc>
              <a:spcBef>
                <a:spcPts val="350"/>
              </a:spcBef>
              <a:spcAft>
                <a:spcPts val="0"/>
              </a:spcAft>
              <a:buClr>
                <a:srgbClr val="CD6EB4"/>
              </a:buClr>
              <a:buSzTx/>
              <a:buFont typeface="KoPub돋움체 Medium" panose="00000600000000000000" pitchFamily="2" charset="-127"/>
              <a:buNone/>
              <a:tabLst/>
              <a:defRPr/>
            </a:pP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건강검진 데이터</a:t>
            </a:r>
            <a:r>
              <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a:t>
            </a: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유전자 검사 결과를 바탕으로 여성 질환 및 개인별 건강 상태에 맞춘 건강기능식품 제공</a:t>
            </a:r>
            <a:endParaRPr kumimoji="0" lang="en-US" altLang="ko-KR" sz="85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endParaRPr>
          </a:p>
        </p:txBody>
      </p:sp>
      <p:sp>
        <p:nvSpPr>
          <p:cNvPr id="68" name="TextBox 67">
            <a:extLst>
              <a:ext uri="{FF2B5EF4-FFF2-40B4-BE49-F238E27FC236}">
                <a16:creationId xmlns:a16="http://schemas.microsoft.com/office/drawing/2014/main" id="{4C244A05-0FB7-FD90-B7F8-B4A58E044974}"/>
              </a:ext>
            </a:extLst>
          </p:cNvPr>
          <p:cNvSpPr txBox="1"/>
          <p:nvPr/>
        </p:nvSpPr>
        <p:spPr>
          <a:xfrm>
            <a:off x="1684653" y="7904796"/>
            <a:ext cx="1888219" cy="953338"/>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AB0D82"/>
              </a:buClr>
              <a:buSzTx/>
              <a:buFont typeface="KoPub돋움체 Medium" panose="00000600000000000000" pitchFamily="2" charset="-127"/>
              <a:buChar char="▶"/>
              <a:tabLst/>
              <a:defRPr/>
            </a:pPr>
            <a:r>
              <a:rPr kumimoji="0" lang="ko-KR" altLang="en-US" sz="900" b="1" i="0" u="none" strike="noStrike" kern="1200" cap="none" spc="0" normalizeH="0" baseline="0" noProof="0" dirty="0">
                <a:ln>
                  <a:solidFill>
                    <a:srgbClr val="D9D9D9">
                      <a:alpha val="0"/>
                    </a:srgbClr>
                  </a:solidFill>
                </a:ln>
                <a:solidFill>
                  <a:srgbClr val="AB0D82"/>
                </a:solidFill>
                <a:effectLst/>
                <a:uLnTx/>
                <a:uFillTx/>
                <a:latin typeface="KoPub돋움체 Medium" panose="00000600000000000000" pitchFamily="2" charset="-127"/>
                <a:ea typeface="KoPub돋움체 Medium" panose="00000600000000000000" pitchFamily="2" charset="-127"/>
                <a:cs typeface="+mn-cs"/>
              </a:rPr>
              <a:t>비대면 맞춤형 식단</a:t>
            </a:r>
            <a:r>
              <a:rPr kumimoji="0" lang="en-US" altLang="ko-KR" sz="900" b="1" i="0" u="none" strike="noStrike" kern="1200" cap="none" spc="0" normalizeH="0" baseline="0" noProof="0" dirty="0">
                <a:ln>
                  <a:solidFill>
                    <a:srgbClr val="D9D9D9">
                      <a:alpha val="0"/>
                    </a:srgbClr>
                  </a:solidFill>
                </a:ln>
                <a:solidFill>
                  <a:srgbClr val="AB0D82"/>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1" i="0" u="none" strike="noStrike" kern="1200" cap="none" spc="0" normalizeH="0" baseline="0" noProof="0" dirty="0">
                <a:ln>
                  <a:solidFill>
                    <a:srgbClr val="D9D9D9">
                      <a:alpha val="0"/>
                    </a:srgbClr>
                  </a:solidFill>
                </a:ln>
                <a:solidFill>
                  <a:srgbClr val="AB0D82"/>
                </a:solidFill>
                <a:effectLst/>
                <a:uLnTx/>
                <a:uFillTx/>
                <a:latin typeface="KoPub돋움체 Medium" panose="00000600000000000000" pitchFamily="2" charset="-127"/>
                <a:ea typeface="KoPub돋움체 Medium" panose="00000600000000000000" pitchFamily="2" charset="-127"/>
                <a:cs typeface="+mn-cs"/>
              </a:rPr>
              <a:t>영양 관리</a:t>
            </a:r>
            <a:endParaRPr kumimoji="0" lang="en-US" altLang="ko-KR" sz="900" b="1" i="0" u="none" strike="noStrike" kern="1200" cap="none" spc="0" normalizeH="0" baseline="0" noProof="0" dirty="0">
              <a:ln>
                <a:solidFill>
                  <a:srgbClr val="D9D9D9">
                    <a:alpha val="0"/>
                  </a:srgbClr>
                </a:solidFill>
              </a:ln>
              <a:solidFill>
                <a:srgbClr val="AB0D82"/>
              </a:solidFill>
              <a:effectLst/>
              <a:uLnTx/>
              <a:uFillTx/>
              <a:latin typeface="KoPub돋움체 Medium" panose="00000600000000000000" pitchFamily="2" charset="-127"/>
              <a:ea typeface="KoPub돋움체 Medium" panose="00000600000000000000" pitchFamily="2" charset="-127"/>
              <a:cs typeface="+mn-cs"/>
            </a:endParaRPr>
          </a:p>
          <a:p>
            <a:pPr marL="177800" marR="0" lvl="0" indent="0" algn="l" defTabSz="914400" rtl="0" eaLnBrk="1" fontAlgn="auto" latinLnBrk="0" hangingPunct="1">
              <a:lnSpc>
                <a:spcPct val="110000"/>
              </a:lnSpc>
              <a:spcBef>
                <a:spcPts val="350"/>
              </a:spcBef>
              <a:spcAft>
                <a:spcPts val="0"/>
              </a:spcAft>
              <a:buClr>
                <a:srgbClr val="CD6EB4"/>
              </a:buClr>
              <a:buSzTx/>
              <a:buFontTx/>
              <a:buNone/>
              <a:tabLst/>
              <a:defRPr/>
            </a:pP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메디컬 푸드테크와 펨테크 간 결합 통해 갱년기 증상</a:t>
            </a:r>
            <a:r>
              <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a:t>
            </a: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다낭성난소증후군 등 여성질환</a:t>
            </a:r>
            <a:r>
              <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a:t>
            </a: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여성암 예방부터 완치 후 관리에 필요한 개인 맞춤형 식단</a:t>
            </a:r>
            <a:r>
              <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 </a:t>
            </a: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홈트레이닝 플랜 등 제공</a:t>
            </a:r>
            <a:endPar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endParaRPr>
          </a:p>
        </p:txBody>
      </p:sp>
      <p:sp>
        <p:nvSpPr>
          <p:cNvPr id="69" name="TextBox 68">
            <a:extLst>
              <a:ext uri="{FF2B5EF4-FFF2-40B4-BE49-F238E27FC236}">
                <a16:creationId xmlns:a16="http://schemas.microsoft.com/office/drawing/2014/main" id="{FEEFA3B5-E433-1BB9-D036-D7065A2D2F7C}"/>
              </a:ext>
            </a:extLst>
          </p:cNvPr>
          <p:cNvSpPr txBox="1"/>
          <p:nvPr/>
        </p:nvSpPr>
        <p:spPr>
          <a:xfrm>
            <a:off x="3409127" y="7904796"/>
            <a:ext cx="1542998" cy="68249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AB0D82"/>
              </a:buClr>
              <a:buSzTx/>
              <a:buFont typeface="KoPub돋움체 Medium" panose="00000600000000000000" pitchFamily="2" charset="-127"/>
              <a:buChar char="▶"/>
              <a:tabLst/>
              <a:defRPr/>
            </a:pPr>
            <a:r>
              <a:rPr kumimoji="0" lang="ko-KR" altLang="en-US" sz="900" b="1" i="0" u="none" strike="noStrike" kern="1200" cap="none" spc="0" normalizeH="0" baseline="0" noProof="0" dirty="0">
                <a:ln>
                  <a:solidFill>
                    <a:srgbClr val="D9D9D9">
                      <a:alpha val="0"/>
                    </a:srgbClr>
                  </a:solidFill>
                </a:ln>
                <a:solidFill>
                  <a:srgbClr val="AB0D82"/>
                </a:solidFill>
                <a:effectLst/>
                <a:uLnTx/>
                <a:uFillTx/>
                <a:latin typeface="KoPub돋움체 Medium" panose="00000600000000000000" pitchFamily="2" charset="-127"/>
                <a:ea typeface="KoPub돋움체 Medium" panose="00000600000000000000" pitchFamily="2" charset="-127"/>
                <a:cs typeface="+mn-cs"/>
              </a:rPr>
              <a:t>맞춤형 화장품 및 이너뷰티</a:t>
            </a:r>
            <a:endParaRPr kumimoji="0" lang="en-US" altLang="ko-KR" sz="900" b="1" i="0" u="none" strike="noStrike" kern="1200" cap="none" spc="0" normalizeH="0" baseline="0" noProof="0" dirty="0">
              <a:ln>
                <a:solidFill>
                  <a:srgbClr val="D9D9D9">
                    <a:alpha val="0"/>
                  </a:srgbClr>
                </a:solidFill>
              </a:ln>
              <a:solidFill>
                <a:srgbClr val="AB0D82"/>
              </a:solidFill>
              <a:effectLst/>
              <a:uLnTx/>
              <a:uFillTx/>
              <a:latin typeface="KoPub돋움체 Medium" panose="00000600000000000000" pitchFamily="2" charset="-127"/>
              <a:ea typeface="KoPub돋움체 Medium" panose="00000600000000000000" pitchFamily="2" charset="-127"/>
              <a:cs typeface="+mn-cs"/>
            </a:endParaRPr>
          </a:p>
          <a:p>
            <a:pPr marL="177800" marR="0" lvl="0" indent="0" algn="l" defTabSz="914400" rtl="0" eaLnBrk="1" fontAlgn="auto" latinLnBrk="0" hangingPunct="1">
              <a:lnSpc>
                <a:spcPct val="110000"/>
              </a:lnSpc>
              <a:spcBef>
                <a:spcPts val="350"/>
              </a:spcBef>
              <a:spcAft>
                <a:spcPts val="0"/>
              </a:spcAft>
              <a:buClr>
                <a:srgbClr val="CD6EB4"/>
              </a:buClr>
              <a:buSzTx/>
              <a:buFontTx/>
              <a:buNone/>
              <a:tabLst/>
              <a:defRPr/>
            </a:pP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여성 개인별 호르몬 변화 사이클 데이터를 기반의 맞춤형 화장품 개발</a:t>
            </a:r>
            <a:r>
              <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 </a:t>
            </a: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제공</a:t>
            </a:r>
            <a:endPar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endParaRPr>
          </a:p>
        </p:txBody>
      </p:sp>
      <p:sp>
        <p:nvSpPr>
          <p:cNvPr id="70" name="TextBox 69">
            <a:extLst>
              <a:ext uri="{FF2B5EF4-FFF2-40B4-BE49-F238E27FC236}">
                <a16:creationId xmlns:a16="http://schemas.microsoft.com/office/drawing/2014/main" id="{3AB9B528-CEFD-1915-5C86-381F3F8BC0E5}"/>
              </a:ext>
            </a:extLst>
          </p:cNvPr>
          <p:cNvSpPr txBox="1"/>
          <p:nvPr/>
        </p:nvSpPr>
        <p:spPr>
          <a:xfrm>
            <a:off x="4881994" y="7904796"/>
            <a:ext cx="1616101" cy="953338"/>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AB0D82"/>
              </a:buClr>
              <a:buSzTx/>
              <a:buFont typeface="KoPub돋움체 Medium" panose="00000600000000000000" pitchFamily="2" charset="-127"/>
              <a:buChar char="▶"/>
              <a:tabLst/>
              <a:defRPr/>
            </a:pPr>
            <a:r>
              <a:rPr kumimoji="0" lang="ko-KR" altLang="en-US" sz="900" b="1" i="0" u="none" strike="noStrike" kern="1200" cap="none" spc="0" normalizeH="0" baseline="0" noProof="0" dirty="0">
                <a:ln>
                  <a:solidFill>
                    <a:srgbClr val="D9D9D9">
                      <a:alpha val="0"/>
                    </a:srgbClr>
                  </a:solidFill>
                </a:ln>
                <a:solidFill>
                  <a:srgbClr val="AB0D82"/>
                </a:solidFill>
                <a:effectLst/>
                <a:uLnTx/>
                <a:uFillTx/>
                <a:latin typeface="KoPub돋움체 Medium" panose="00000600000000000000" pitchFamily="2" charset="-127"/>
                <a:ea typeface="KoPub돋움체 Medium" panose="00000600000000000000" pitchFamily="2" charset="-127"/>
                <a:cs typeface="+mn-cs"/>
              </a:rPr>
              <a:t>여성 신체 특화 기능성 의류</a:t>
            </a:r>
            <a:endParaRPr kumimoji="0" lang="en-US" altLang="ko-KR" sz="900" b="1" i="0" u="none" strike="noStrike" kern="1200" cap="none" spc="0" normalizeH="0" baseline="0" noProof="0" dirty="0">
              <a:ln>
                <a:solidFill>
                  <a:srgbClr val="D9D9D9">
                    <a:alpha val="0"/>
                  </a:srgbClr>
                </a:solidFill>
              </a:ln>
              <a:solidFill>
                <a:srgbClr val="AB0D82"/>
              </a:solidFill>
              <a:effectLst/>
              <a:uLnTx/>
              <a:uFillTx/>
              <a:latin typeface="KoPub돋움체 Medium" panose="00000600000000000000" pitchFamily="2" charset="-127"/>
              <a:ea typeface="KoPub돋움체 Medium" panose="00000600000000000000" pitchFamily="2" charset="-127"/>
              <a:cs typeface="+mn-cs"/>
            </a:endParaRPr>
          </a:p>
          <a:p>
            <a:pPr marL="177800" marR="0" lvl="0" indent="0" algn="l" defTabSz="914400" rtl="0" eaLnBrk="1" fontAlgn="auto" latinLnBrk="0" hangingPunct="1">
              <a:lnSpc>
                <a:spcPct val="110000"/>
              </a:lnSpc>
              <a:spcBef>
                <a:spcPts val="350"/>
              </a:spcBef>
              <a:spcAft>
                <a:spcPts val="0"/>
              </a:spcAft>
              <a:buClr>
                <a:srgbClr val="CD6EB4"/>
              </a:buClr>
              <a:buSzTx/>
              <a:buFontTx/>
              <a:buNone/>
              <a:tabLst/>
              <a:defRPr/>
            </a:pP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여성 신체 특성 혹은 월경</a:t>
            </a:r>
            <a:r>
              <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a:t>
            </a: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요실금 등 생리현상을 고려한 기능성 속옷</a:t>
            </a:r>
            <a:r>
              <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a:t>
            </a: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의류</a:t>
            </a:r>
            <a:r>
              <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a:t>
            </a: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스포츠복 등으로</a:t>
            </a:r>
            <a:br>
              <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br>
            <a:r>
              <a:rPr kumimoji="0" lang="en-US" altLang="ko-KR"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B2C·B2B </a:t>
            </a:r>
            <a:r>
              <a:rPr kumimoji="0" lang="ko-KR" altLang="en-US" sz="800" b="0" i="0" u="none" strike="noStrike" kern="1200" cap="none" spc="0" normalizeH="0" baseline="0" noProof="0" dirty="0">
                <a:ln>
                  <a:solidFill>
                    <a:srgbClr val="D9D9D9">
                      <a:alpha val="0"/>
                    </a:srgbClr>
                  </a:solidFill>
                </a:ln>
                <a:solidFill>
                  <a:srgbClr val="000000"/>
                </a:solidFill>
                <a:effectLst/>
                <a:uLnTx/>
                <a:uFillTx/>
                <a:latin typeface="KoPub돋움체 Medium"/>
                <a:ea typeface="KoPub돋움체 Medium"/>
                <a:cs typeface="+mn-cs"/>
              </a:rPr>
              <a:t>사업 기회 확보</a:t>
            </a:r>
          </a:p>
        </p:txBody>
      </p:sp>
      <p:sp>
        <p:nvSpPr>
          <p:cNvPr id="71" name="TextBox 70">
            <a:extLst>
              <a:ext uri="{FF2B5EF4-FFF2-40B4-BE49-F238E27FC236}">
                <a16:creationId xmlns:a16="http://schemas.microsoft.com/office/drawing/2014/main" id="{C3744F31-7E1A-693A-9E6F-DD855BED2038}"/>
              </a:ext>
            </a:extLst>
          </p:cNvPr>
          <p:cNvSpPr txBox="1"/>
          <p:nvPr/>
        </p:nvSpPr>
        <p:spPr>
          <a:xfrm>
            <a:off x="347023" y="4913596"/>
            <a:ext cx="3187355" cy="253916"/>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소비재 기업이 고려해야 할 펨테크 시장의 특성</a:t>
            </a:r>
            <a:endParaRPr kumimoji="0" lang="ko-KR" altLang="en-US" sz="1050" b="1" i="0" u="none" strike="noStrike" kern="1200" cap="none" spc="0" normalizeH="0" baseline="0" noProof="0" dirty="0">
              <a:ln>
                <a:noFill/>
              </a:ln>
              <a:solidFill>
                <a:srgbClr val="000000">
                  <a:lumMod val="85000"/>
                  <a:lumOff val="15000"/>
                </a:srgbClr>
              </a:solidFill>
              <a:effectLst/>
              <a:uLnTx/>
              <a:uFillTx/>
              <a:latin typeface="KoPub돋움체 Medium"/>
              <a:ea typeface="KoPub돋움체 Medium"/>
              <a:cs typeface="+mn-cs"/>
            </a:endParaRPr>
          </a:p>
        </p:txBody>
      </p:sp>
      <p:sp>
        <p:nvSpPr>
          <p:cNvPr id="91" name="직사각형 90">
            <a:extLst>
              <a:ext uri="{FF2B5EF4-FFF2-40B4-BE49-F238E27FC236}">
                <a16:creationId xmlns:a16="http://schemas.microsoft.com/office/drawing/2014/main" id="{217CADBA-C24B-A363-D98A-8DAF3791F590}"/>
              </a:ext>
            </a:extLst>
          </p:cNvPr>
          <p:cNvSpPr/>
          <p:nvPr/>
        </p:nvSpPr>
        <p:spPr>
          <a:xfrm>
            <a:off x="2593075" y="6120925"/>
            <a:ext cx="1678674" cy="627797"/>
          </a:xfrm>
          <a:prstGeom prst="rect">
            <a:avLst/>
          </a:prstGeom>
          <a:solidFill>
            <a:schemeClr val="bg1">
              <a:lumMod val="95000"/>
            </a:schemeClr>
          </a:solidFill>
          <a:ln>
            <a:solidFill>
              <a:schemeClr val="bg1">
                <a:lumMod val="8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88000"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r>
              <a:rPr kumimoji="0" lang="ko-KR" altLang="en-US"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소비자 및 라이프스타일에 대한 이해도가 핵심 경쟁 요소 중 하나가 될 것으로 보이며</a:t>
            </a:r>
            <a:r>
              <a:rPr kumimoji="0" lang="en-US" altLang="ko-KR"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4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스타트업의 기술 역량을 결합하며 시너지 창출 가능</a:t>
            </a:r>
          </a:p>
        </p:txBody>
      </p:sp>
      <p:sp>
        <p:nvSpPr>
          <p:cNvPr id="92" name="TextBox 91">
            <a:extLst>
              <a:ext uri="{FF2B5EF4-FFF2-40B4-BE49-F238E27FC236}">
                <a16:creationId xmlns:a16="http://schemas.microsoft.com/office/drawing/2014/main" id="{56E6AA3B-9C15-C393-AD3A-53AAB8446072}"/>
              </a:ext>
            </a:extLst>
          </p:cNvPr>
          <p:cNvSpPr txBox="1"/>
          <p:nvPr/>
        </p:nvSpPr>
        <p:spPr>
          <a:xfrm>
            <a:off x="567133" y="6063119"/>
            <a:ext cx="2519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solidFill>
                    <a:srgbClr val="1E49E2">
                      <a:alpha val="0"/>
                    </a:srgbClr>
                  </a:solidFill>
                </a:ln>
                <a:solidFill>
                  <a:srgbClr val="299DBD"/>
                </a:solidFill>
                <a:effectLst/>
                <a:uLnTx/>
                <a:uFillTx/>
                <a:latin typeface="KPMG Bold" panose="020B0803030202040204" pitchFamily="34" charset="0"/>
                <a:ea typeface="KoPub돋움체 Medium" panose="02020603020101020101" pitchFamily="18" charset="-127"/>
                <a:cs typeface="+mn-cs"/>
              </a:rPr>
              <a:t>1</a:t>
            </a:r>
            <a:endParaRPr kumimoji="0" lang="ko-KR" altLang="en-US" sz="2000" b="0" i="0" u="none" strike="noStrike" kern="1200" cap="none" spc="0" normalizeH="0" baseline="0" noProof="0" dirty="0">
              <a:ln>
                <a:solidFill>
                  <a:srgbClr val="1E49E2">
                    <a:alpha val="0"/>
                  </a:srgbClr>
                </a:solidFill>
              </a:ln>
              <a:solidFill>
                <a:srgbClr val="299DBD"/>
              </a:solidFill>
              <a:effectLst/>
              <a:uLnTx/>
              <a:uFillTx/>
              <a:latin typeface="KPMG Bold" panose="020B0803030202040204" pitchFamily="34" charset="0"/>
              <a:ea typeface="KoPub돋움체 Medium" panose="02020603020101020101" pitchFamily="18" charset="-127"/>
              <a:cs typeface="+mn-cs"/>
            </a:endParaRPr>
          </a:p>
        </p:txBody>
      </p:sp>
      <p:sp>
        <p:nvSpPr>
          <p:cNvPr id="93" name="TextBox 92">
            <a:extLst>
              <a:ext uri="{FF2B5EF4-FFF2-40B4-BE49-F238E27FC236}">
                <a16:creationId xmlns:a16="http://schemas.microsoft.com/office/drawing/2014/main" id="{400A6B5F-D1AC-0929-C8AF-1803E1216CF3}"/>
              </a:ext>
            </a:extLst>
          </p:cNvPr>
          <p:cNvSpPr txBox="1"/>
          <p:nvPr/>
        </p:nvSpPr>
        <p:spPr>
          <a:xfrm>
            <a:off x="2609074" y="6063119"/>
            <a:ext cx="2519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solidFill>
                    <a:srgbClr val="1E49E2">
                      <a:alpha val="0"/>
                    </a:srgbClr>
                  </a:solidFill>
                </a:ln>
                <a:solidFill>
                  <a:srgbClr val="299DBD"/>
                </a:solidFill>
                <a:effectLst/>
                <a:uLnTx/>
                <a:uFillTx/>
                <a:latin typeface="KPMG Bold" panose="020B0803030202040204" pitchFamily="34" charset="0"/>
                <a:ea typeface="KoPub돋움체 Medium" panose="02020603020101020101" pitchFamily="18" charset="-127"/>
                <a:cs typeface="+mn-cs"/>
              </a:rPr>
              <a:t>2</a:t>
            </a:r>
            <a:endParaRPr kumimoji="0" lang="ko-KR" altLang="en-US" sz="2000" b="0" i="0" u="none" strike="noStrike" kern="1200" cap="none" spc="0" normalizeH="0" baseline="0" noProof="0" dirty="0">
              <a:ln>
                <a:solidFill>
                  <a:srgbClr val="1E49E2">
                    <a:alpha val="0"/>
                  </a:srgbClr>
                </a:solidFill>
              </a:ln>
              <a:solidFill>
                <a:srgbClr val="299DBD"/>
              </a:solidFill>
              <a:effectLst/>
              <a:uLnTx/>
              <a:uFillTx/>
              <a:latin typeface="KPMG Bold" panose="020B0803030202040204" pitchFamily="34" charset="0"/>
              <a:ea typeface="KoPub돋움체 Medium" panose="02020603020101020101" pitchFamily="18" charset="-127"/>
              <a:cs typeface="+mn-cs"/>
            </a:endParaRPr>
          </a:p>
        </p:txBody>
      </p:sp>
      <p:sp>
        <p:nvSpPr>
          <p:cNvPr id="98" name="TextBox 97">
            <a:extLst>
              <a:ext uri="{FF2B5EF4-FFF2-40B4-BE49-F238E27FC236}">
                <a16:creationId xmlns:a16="http://schemas.microsoft.com/office/drawing/2014/main" id="{3F321896-E676-41D2-6264-05A9CD64DA89}"/>
              </a:ext>
            </a:extLst>
          </p:cNvPr>
          <p:cNvSpPr txBox="1"/>
          <p:nvPr/>
        </p:nvSpPr>
        <p:spPr>
          <a:xfrm>
            <a:off x="4642591" y="6063119"/>
            <a:ext cx="2519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solidFill>
                    <a:srgbClr val="1E49E2">
                      <a:alpha val="0"/>
                    </a:srgbClr>
                  </a:solidFill>
                </a:ln>
                <a:solidFill>
                  <a:srgbClr val="299DBD"/>
                </a:solidFill>
                <a:effectLst/>
                <a:uLnTx/>
                <a:uFillTx/>
                <a:latin typeface="KPMG Bold" panose="020B0803030202040204" pitchFamily="34" charset="0"/>
                <a:ea typeface="KoPub돋움체 Medium" panose="02020603020101020101" pitchFamily="18" charset="-127"/>
                <a:cs typeface="+mn-cs"/>
              </a:rPr>
              <a:t>3</a:t>
            </a:r>
            <a:endParaRPr kumimoji="0" lang="ko-KR" altLang="en-US" sz="2000" b="0" i="0" u="none" strike="noStrike" kern="1200" cap="none" spc="0" normalizeH="0" baseline="0" noProof="0" dirty="0">
              <a:ln>
                <a:solidFill>
                  <a:srgbClr val="1E49E2">
                    <a:alpha val="0"/>
                  </a:srgbClr>
                </a:solidFill>
              </a:ln>
              <a:solidFill>
                <a:srgbClr val="299DBD"/>
              </a:solidFill>
              <a:effectLst/>
              <a:uLnTx/>
              <a:uFillTx/>
              <a:latin typeface="KPMG Bold" panose="020B0803030202040204" pitchFamily="34" charset="0"/>
              <a:ea typeface="KoPub돋움체 Medium" panose="02020603020101020101" pitchFamily="18" charset="-127"/>
              <a:cs typeface="+mn-cs"/>
            </a:endParaRPr>
          </a:p>
        </p:txBody>
      </p:sp>
      <p:sp>
        <p:nvSpPr>
          <p:cNvPr id="3" name="Rectangle 5">
            <a:extLst>
              <a:ext uri="{FF2B5EF4-FFF2-40B4-BE49-F238E27FC236}">
                <a16:creationId xmlns:a16="http://schemas.microsoft.com/office/drawing/2014/main" id="{8D7AA3B6-A54A-2456-9124-A7A8D17CA8E6}"/>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CVC(Corporate Venture Capital,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 주도형 벤처캐피털</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를 통해 펨테크 유망 스타트업에 대해 자금을 투자하고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영국 유니레버</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(Unilever)</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는</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유니레버벤처스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(Unilver Ventures)</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를 앞세워 펨테크 스타트업에 투자하고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여성 건강 분야로 신규 비즈니스 기회를 개척 중이다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유니레버벤처스는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2021</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폐경기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증상 완화를 위한 제품 개발</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유통에 주력하는 미국 우먼니스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(Womaness)</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에 투자한 데 이어</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이듬해 건강한 임신 기간을 보낼 수 있도록 도와주는 구독형 개인 맞춤 산전</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산후 영양제 제공 기업 패러렐</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(Perelel)</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에 투자하고 파트너십을 체결했다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유니레버는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소비자에 대한 직접 판매 채널을 구축하고 있는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D</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2C(Direct-to-Customer)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펨테크 스타트업에 초점을 두고</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여성 건강 분야에서 신규 비즈니스 기회를 개척 중인 것으로 판단된다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endParaRPr kumimoji="0" lang="en-US" altLang="ko-KR" sz="1050" b="0" i="0" u="none" strike="sng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p>
            <a:pPr algn="di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한편 전 세계적인 시대적 흐름에 편승해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ESG</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와 함께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DEI(Diversity·</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다양성</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Equity·</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형평성</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Inclusion·</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포용성</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가 강조되면서 펨테크를 긍정적으로 보는</a:t>
            </a: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1287161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9C10045-FE16-A92B-8728-7BC5AE9C4502}"/>
              </a:ext>
            </a:extLst>
          </p:cNvPr>
          <p:cNvGrpSpPr/>
          <p:nvPr/>
        </p:nvGrpSpPr>
        <p:grpSpPr>
          <a:xfrm>
            <a:off x="162169" y="5010312"/>
            <a:ext cx="1795219" cy="2407321"/>
            <a:chOff x="162169" y="1816262"/>
            <a:chExt cx="1795219" cy="2407321"/>
          </a:xfrm>
        </p:grpSpPr>
        <p:sp>
          <p:nvSpPr>
            <p:cNvPr id="3" name="TextBox 2">
              <a:extLst>
                <a:ext uri="{FF2B5EF4-FFF2-40B4-BE49-F238E27FC236}">
                  <a16:creationId xmlns:a16="http://schemas.microsoft.com/office/drawing/2014/main" id="{E269B43B-A203-9448-8915-A16A0D862065}"/>
                </a:ext>
              </a:extLst>
            </p:cNvPr>
            <p:cNvSpPr txBox="1"/>
            <p:nvPr/>
          </p:nvSpPr>
          <p:spPr>
            <a:xfrm>
              <a:off x="405765" y="2248598"/>
              <a:ext cx="1411923"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여성의 생애주기</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질환 등에 따라 타깃 소비자를 명확히 선정한 뒤</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맞춤형 식단</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건기식</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운동 플랜 등 전문성 확보 가능한 영역에서 차별화 도모 </a:t>
              </a:r>
              <a:endPar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 name="TextBox 3">
              <a:extLst>
                <a:ext uri="{FF2B5EF4-FFF2-40B4-BE49-F238E27FC236}">
                  <a16:creationId xmlns:a16="http://schemas.microsoft.com/office/drawing/2014/main" id="{19B37D87-FBD8-C8D4-B228-ECAEFDC9B402}"/>
                </a:ext>
              </a:extLst>
            </p:cNvPr>
            <p:cNvSpPr txBox="1"/>
            <p:nvPr/>
          </p:nvSpPr>
          <p:spPr>
            <a:xfrm>
              <a:off x="1427843" y="361158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5" name="TextBox 4">
              <a:extLst>
                <a:ext uri="{FF2B5EF4-FFF2-40B4-BE49-F238E27FC236}">
                  <a16:creationId xmlns:a16="http://schemas.microsoft.com/office/drawing/2014/main" id="{5474CB97-22A3-5D40-B641-EFC935643DE7}"/>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6" name="Rectangle 5">
            <a:extLst>
              <a:ext uri="{FF2B5EF4-FFF2-40B4-BE49-F238E27FC236}">
                <a16:creationId xmlns:a16="http://schemas.microsoft.com/office/drawing/2014/main" id="{F1EB94BA-99DA-EDAB-4010-7C749445B4FC}"/>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사회적 분위기가 자리잡았다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기업들은 펨테크 관련 사업화에 본격적으로 드라이브를 걸고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최근 라이프케어에 중점을 두고 다양한 관점에서 사업을 진전시키는 글로벌 소비재 기업이 늘었다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화장품 기업 중에는 로레알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(L’Oreal)</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 개인 맞춤형 화장품 개발을 통해 새로운 수요 창출을 목표로 하며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자사의 뷰티테크 솔루션과 펨테크의 접목 방안을 다각도로 고민 중이다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로레알은 그룹 주도하에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2021</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년 독일 펨테크업체 클루</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(Clue)</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와 전략적 협업 관계를 맺고</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여성 생식건강 데이터에 대한 접근루트를 확보했다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당시 로레알은 자사의 뷰티테크와 클루가 가진 방대한 생리주기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피부건강에 관한 과학적 기반을 연계하여 맞춤형 화장품을 개발하겠다는 포부를 일찍이 내비친 바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한편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2023</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년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7</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월에는 자사 산하의 더마코스메틱 브랜드 비쉬</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(VICHY Laboratoires)</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가 폐경기 관련 웨어러블 기기 분야에서 경쟁력을 보유한 미국의 엠버랩스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(Embr Labs)</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와 파트너십을 체결하며 펨테크 관련 공격적 행보를 이었다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비쉬는 폐경기 증상 완화에 대한 스킨케어 연구 노하우를 엠버랩스 기기에 더해 시너지를 창출하겠다는 포부이다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비쉬와 엠버랩스는 폐경기 단계에 따라 겪게 되는 증상 전반에 대한 개인화된 접근 방식에 대한 연구개발을 강화하며 시장 영향력을 높여 나갈 것을 목표 중이다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나이키는 생리친화 의류기술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(Leak Protection: Period)</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을 발표</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2019</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년부터 자사 스포츠랩에서 독자적 소재 개발에 매진해온 가운데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페리어드</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라고 불리는 생리 특화 특수 소재를 개발하고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자사 제품에 적용하여 여성 운동인으로부터 호응을 이끌었다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아울러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2023</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4</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월 개최된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FIFA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여성 월드컵 출전 선수들에게 인체스캔 및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3D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툴로 선수 움직임</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체형 데이터를 기반으로 여성 선수들 만이 겪는 고충과 니즈에 맞춰 특수 제작한 맞춤형 유니폼을 공급하는 등 여성 친화적 행보를 잇고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일부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 주도하에 펨테크 분야에 대한 소비재 기업들의 생태계 개척이 시작되었으나</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여전히 펨테크 분야를 적극 사업 기회로 발전시키는 기업은 드문 것으로 나타난다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이에 라이프케어 분야로 지속 확장되고 있는 펨테크 분야에서 우위를 가질 수 있는 하위 섹터를 중심으로 사업 기회를 모색</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펨테크 스타트업과의 협업을 통해 적극적인 사업 개발에 나설 필요가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 자사 노하우를 펨테크 영역에 접목해 여성 생식주기 및 호르몬 변화에 따라 맞춤형 건강기능식품을 제공하거나 여성 질환 및 여성암 치료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예방에 도움되는 식단 및 홈트레이닝 제공도 가능할 것으로 예상된다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1000"/>
              </a:spcBef>
              <a:spcAft>
                <a:spcPts val="600"/>
              </a:spcAft>
              <a:defRPr/>
            </a:pPr>
            <a:r>
              <a:rPr lang="en-US" altLang="ko-KR"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(3) </a:t>
            </a:r>
            <a:r>
              <a:rPr lang="ko-KR" altLang="en-US"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일상 속 깊숙이 스며든 디지털</a:t>
            </a:r>
            <a:r>
              <a:rPr lang="en-US" altLang="ko-KR"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 </a:t>
            </a:r>
            <a:r>
              <a:rPr lang="ko-KR" altLang="en-US"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스마트홈 시장에도 기회 있을까 </a:t>
            </a:r>
            <a:endParaRPr lang="en-US" altLang="ko-KR"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스마트홈 시장을 선점하기 위해 이미 진출해 있는 빅테크 기업과 제조사 간 무한경쟁으로 치닫고 있는 실정이다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이들 기업이 스마트홈을 공략하는 이유는 무엇일까</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그 이유는 집이야 말로 고객이 가장 편안하게 사적인 시간을 보낼 수 있는 공간이기 때문이다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p>
        </p:txBody>
      </p:sp>
      <p:cxnSp>
        <p:nvCxnSpPr>
          <p:cNvPr id="8" name="직선 연결선 7">
            <a:extLst>
              <a:ext uri="{FF2B5EF4-FFF2-40B4-BE49-F238E27FC236}">
                <a16:creationId xmlns:a16="http://schemas.microsoft.com/office/drawing/2014/main" id="{F183BE65-F7AA-F45F-F786-59B10604DF25}"/>
              </a:ext>
            </a:extLst>
          </p:cNvPr>
          <p:cNvCxnSpPr>
            <a:cxnSpLocks/>
          </p:cNvCxnSpPr>
          <p:nvPr/>
        </p:nvCxnSpPr>
        <p:spPr>
          <a:xfrm>
            <a:off x="1957388" y="1281113"/>
            <a:ext cx="0" cy="777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9" name="그룹 8">
            <a:extLst>
              <a:ext uri="{FF2B5EF4-FFF2-40B4-BE49-F238E27FC236}">
                <a16:creationId xmlns:a16="http://schemas.microsoft.com/office/drawing/2014/main" id="{30FC0DC8-DF6B-B770-3FD1-53EA5974C68C}"/>
              </a:ext>
            </a:extLst>
          </p:cNvPr>
          <p:cNvGrpSpPr/>
          <p:nvPr/>
        </p:nvGrpSpPr>
        <p:grpSpPr>
          <a:xfrm>
            <a:off x="323851" y="495661"/>
            <a:ext cx="2485203" cy="143825"/>
            <a:chOff x="323851" y="481147"/>
            <a:chExt cx="2485203" cy="143825"/>
          </a:xfrm>
        </p:grpSpPr>
        <p:grpSp>
          <p:nvGrpSpPr>
            <p:cNvPr id="10" name="그룹 9">
              <a:extLst>
                <a:ext uri="{FF2B5EF4-FFF2-40B4-BE49-F238E27FC236}">
                  <a16:creationId xmlns:a16="http://schemas.microsoft.com/office/drawing/2014/main" id="{75B15ECD-FCB1-EA59-E777-B3EF957C6C3F}"/>
                </a:ext>
              </a:extLst>
            </p:cNvPr>
            <p:cNvGrpSpPr/>
            <p:nvPr/>
          </p:nvGrpSpPr>
          <p:grpSpPr>
            <a:xfrm>
              <a:off x="323851" y="481147"/>
              <a:ext cx="622667" cy="141605"/>
              <a:chOff x="1719989" y="635767"/>
              <a:chExt cx="622667" cy="141605"/>
            </a:xfrm>
          </p:grpSpPr>
          <p:sp>
            <p:nvSpPr>
              <p:cNvPr id="18" name="object 25">
                <a:extLst>
                  <a:ext uri="{FF2B5EF4-FFF2-40B4-BE49-F238E27FC236}">
                    <a16:creationId xmlns:a16="http://schemas.microsoft.com/office/drawing/2014/main" id="{51FF5EA1-4CFC-2F9A-1BC9-E9A7AD2111C6}"/>
                  </a:ext>
                </a:extLst>
              </p:cNvPr>
              <p:cNvSpPr/>
              <p:nvPr/>
            </p:nvSpPr>
            <p:spPr>
              <a:xfrm>
                <a:off x="1723372" y="63576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19" name="object 22">
                <a:extLst>
                  <a:ext uri="{FF2B5EF4-FFF2-40B4-BE49-F238E27FC236}">
                    <a16:creationId xmlns:a16="http://schemas.microsoft.com/office/drawing/2014/main" id="{A3092EE2-1946-5E25-4B5F-857E9BB9CDA3}"/>
                  </a:ext>
                </a:extLst>
              </p:cNvPr>
              <p:cNvSpPr txBox="1"/>
              <p:nvPr/>
            </p:nvSpPr>
            <p:spPr>
              <a:xfrm>
                <a:off x="1719989" y="64794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11" name="그룹 10">
              <a:extLst>
                <a:ext uri="{FF2B5EF4-FFF2-40B4-BE49-F238E27FC236}">
                  <a16:creationId xmlns:a16="http://schemas.microsoft.com/office/drawing/2014/main" id="{E1917517-156A-F59E-A84B-ED6BE2F0270D}"/>
                </a:ext>
              </a:extLst>
            </p:cNvPr>
            <p:cNvGrpSpPr/>
            <p:nvPr/>
          </p:nvGrpSpPr>
          <p:grpSpPr>
            <a:xfrm>
              <a:off x="952173" y="483367"/>
              <a:ext cx="1856881" cy="141605"/>
              <a:chOff x="1159698" y="939005"/>
              <a:chExt cx="1856881" cy="141605"/>
            </a:xfrm>
          </p:grpSpPr>
          <p:sp>
            <p:nvSpPr>
              <p:cNvPr id="12" name="object 23">
                <a:extLst>
                  <a:ext uri="{FF2B5EF4-FFF2-40B4-BE49-F238E27FC236}">
                    <a16:creationId xmlns:a16="http://schemas.microsoft.com/office/drawing/2014/main" id="{03CA56B2-631D-BEE8-8761-214234969E89}"/>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13" name="object 25">
                <a:extLst>
                  <a:ext uri="{FF2B5EF4-FFF2-40B4-BE49-F238E27FC236}">
                    <a16:creationId xmlns:a16="http://schemas.microsoft.com/office/drawing/2014/main" id="{054EC082-2270-BF7F-EFC6-AC7D2FBF8323}"/>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14" name="object 26">
                <a:extLst>
                  <a:ext uri="{FF2B5EF4-FFF2-40B4-BE49-F238E27FC236}">
                    <a16:creationId xmlns:a16="http://schemas.microsoft.com/office/drawing/2014/main" id="{F3ED0969-76A8-268B-E031-F327F3291B5B}"/>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15" name="object 22">
                <a:extLst>
                  <a:ext uri="{FF2B5EF4-FFF2-40B4-BE49-F238E27FC236}">
                    <a16:creationId xmlns:a16="http://schemas.microsoft.com/office/drawing/2014/main" id="{87885C78-C1B7-E700-EF5A-955AFA1C8BEF}"/>
                  </a:ext>
                </a:extLst>
              </p:cNvPr>
              <p:cNvSpPr txBox="1"/>
              <p:nvPr/>
            </p:nvSpPr>
            <p:spPr>
              <a:xfrm>
                <a:off x="1162154"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16" name="object 22">
                <a:extLst>
                  <a:ext uri="{FF2B5EF4-FFF2-40B4-BE49-F238E27FC236}">
                    <a16:creationId xmlns:a16="http://schemas.microsoft.com/office/drawing/2014/main" id="{BF574CCC-2E1C-277A-9D54-C7BE3C83F68A}"/>
                  </a:ext>
                </a:extLst>
              </p:cNvPr>
              <p:cNvSpPr txBox="1"/>
              <p:nvPr/>
            </p:nvSpPr>
            <p:spPr>
              <a:xfrm>
                <a:off x="1775114"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17" name="object 22">
                <a:extLst>
                  <a:ext uri="{FF2B5EF4-FFF2-40B4-BE49-F238E27FC236}">
                    <a16:creationId xmlns:a16="http://schemas.microsoft.com/office/drawing/2014/main" id="{E991F1DB-02D3-BC54-EE1D-9A2D074ECB31}"/>
                  </a:ext>
                </a:extLst>
              </p:cNvPr>
              <p:cNvSpPr txBox="1"/>
              <p:nvPr/>
            </p:nvSpPr>
            <p:spPr>
              <a:xfrm>
                <a:off x="2388075"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grpSp>
        <p:nvGrpSpPr>
          <p:cNvPr id="23" name="그룹 22">
            <a:extLst>
              <a:ext uri="{FF2B5EF4-FFF2-40B4-BE49-F238E27FC236}">
                <a16:creationId xmlns:a16="http://schemas.microsoft.com/office/drawing/2014/main" id="{A7523F3B-17F1-41CC-A1C6-C2DA2C2D703F}"/>
              </a:ext>
            </a:extLst>
          </p:cNvPr>
          <p:cNvGrpSpPr/>
          <p:nvPr/>
        </p:nvGrpSpPr>
        <p:grpSpPr>
          <a:xfrm>
            <a:off x="162169" y="1679737"/>
            <a:ext cx="1795219" cy="2178086"/>
            <a:chOff x="162169" y="1816262"/>
            <a:chExt cx="1795219" cy="2178086"/>
          </a:xfrm>
        </p:grpSpPr>
        <p:sp>
          <p:nvSpPr>
            <p:cNvPr id="24" name="TextBox 23">
              <a:extLst>
                <a:ext uri="{FF2B5EF4-FFF2-40B4-BE49-F238E27FC236}">
                  <a16:creationId xmlns:a16="http://schemas.microsoft.com/office/drawing/2014/main" id="{02C29792-9BC4-AC2A-0C6A-FC18F5FE0F2F}"/>
                </a:ext>
              </a:extLst>
            </p:cNvPr>
            <p:cNvSpPr txBox="1"/>
            <p:nvPr/>
          </p:nvSpPr>
          <p:spPr>
            <a:xfrm>
              <a:off x="1427843" y="3382348"/>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25" name="TextBox 24">
              <a:extLst>
                <a:ext uri="{FF2B5EF4-FFF2-40B4-BE49-F238E27FC236}">
                  <a16:creationId xmlns:a16="http://schemas.microsoft.com/office/drawing/2014/main" id="{7969311A-3A77-D04B-4379-483F204ED75C}"/>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6" name="TextBox 25">
              <a:extLst>
                <a:ext uri="{FF2B5EF4-FFF2-40B4-BE49-F238E27FC236}">
                  <a16:creationId xmlns:a16="http://schemas.microsoft.com/office/drawing/2014/main" id="{E04282D1-A417-4E68-3C62-E615967BCC78}"/>
                </a:ext>
              </a:extLst>
            </p:cNvPr>
            <p:cNvSpPr txBox="1"/>
            <p:nvPr/>
          </p:nvSpPr>
          <p:spPr>
            <a:xfrm>
              <a:off x="405765" y="2248598"/>
              <a:ext cx="1411923"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해외 화장품</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패션 기업</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펨테크 스타트업과의 파트너십 혹은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D&amp;A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기반 신소재</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0000600000000000000" pitchFamily="2" charset="-127"/>
                  <a:ea typeface="KoPub돋움체 Medium" panose="00000600000000000000" pitchFamily="2" charset="-127"/>
                </a:rPr>
                <a:t>제품 개발 통해 신규 비즈니스 기회 창출 </a:t>
              </a:r>
              <a:endPar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p:txBody>
        </p:sp>
      </p:grpSp>
    </p:spTree>
    <p:extLst>
      <p:ext uri="{BB962C8B-B14F-4D97-AF65-F5344CB8AC3E}">
        <p14:creationId xmlns:p14="http://schemas.microsoft.com/office/powerpoint/2010/main" val="320766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순서도: 수동 연산 248">
            <a:extLst>
              <a:ext uri="{FF2B5EF4-FFF2-40B4-BE49-F238E27FC236}">
                <a16:creationId xmlns:a16="http://schemas.microsoft.com/office/drawing/2014/main" id="{866B02B9-A9C8-0C12-9DD6-B13D26B21241}"/>
              </a:ext>
            </a:extLst>
          </p:cNvPr>
          <p:cNvSpPr/>
          <p:nvPr/>
        </p:nvSpPr>
        <p:spPr>
          <a:xfrm rot="16200000">
            <a:off x="3624144" y="7592062"/>
            <a:ext cx="2053798" cy="8582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3114 w 10000"/>
              <a:gd name="connsiteY3" fmla="*/ 9969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3114 w 10000"/>
              <a:gd name="connsiteY3" fmla="*/ 9969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3086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610 w 10000"/>
              <a:gd name="connsiteY2" fmla="*/ 9943 h 10000"/>
              <a:gd name="connsiteX3" fmla="*/ 3086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610" y="9943"/>
                </a:lnTo>
                <a:lnTo>
                  <a:pt x="3086" y="10000"/>
                </a:lnTo>
                <a:lnTo>
                  <a:pt x="0" y="0"/>
                </a:lnTo>
                <a:close/>
              </a:path>
            </a:pathLst>
          </a:custGeom>
          <a:gradFill flip="none" rotWithShape="1">
            <a:gsLst>
              <a:gs pos="0">
                <a:schemeClr val="bg1">
                  <a:lumMod val="85000"/>
                </a:schemeClr>
              </a:gs>
              <a:gs pos="100000">
                <a:schemeClr val="bg1"/>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6" name="Rectangle 5">
            <a:extLst>
              <a:ext uri="{FF2B5EF4-FFF2-40B4-BE49-F238E27FC236}">
                <a16:creationId xmlns:a16="http://schemas.microsoft.com/office/drawing/2014/main" id="{F1EB94BA-99DA-EDAB-4010-7C749445B4FC}"/>
              </a:ext>
            </a:extLst>
          </p:cNvPr>
          <p:cNvSpPr>
            <a:spLocks noChangeArrowheads="1"/>
          </p:cNvSpPr>
          <p:nvPr/>
        </p:nvSpPr>
        <p:spPr bwMode="auto">
          <a:xfrm>
            <a:off x="2097088" y="1243534"/>
            <a:ext cx="4427537" cy="7994129"/>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빅테크 대표주자 중 하나이자 전 세계 온라인 시장을 주무르는 아마존이 스마트홈 시장을 공략하기 위해 과감한 움직임을 보이고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아마존은 인공지능 스피커 ‘에코’</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가정용 보안카메라 ‘링’</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대표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IoT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기기 알렉사 등 자사 스마트 디바이스에 ‘스마트매핑</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(Smart Mapping)’</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이라는 막강한 기술을 기반으로 한 첨단 로봇청소기를</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유기적으로 연결하여 스마트홈과 커머스 시장에서 모두 주도권을 강화하려는 전략을 펼치기 위해 기반을 닦고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아마존은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2022</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8</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월 ‘룸바</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(Roomba)’</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라는 로봇청소기 제품으로 익히 알려진 아이로봇</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(iRobot)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을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17</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억 달러에 인수하겠다고 밝힌 상태다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아이로봇이 가진 스마트 매핑 기술은 주택 크기 및 가구 위치 등 집 내부 구조를 파악</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탐지하고 차트로</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정리</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데이터화가 가능한 핵심 기술로 꼽힌다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즉 아마존이 가진 디바이스에 스마트 매핑 기술이 더해질 경우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자사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4,000</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만 고객의 가정</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라이프스타일을 파악하는 것은 물론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빅데이터 확보가 가능할 것으로 예상된다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p>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소비자 일상에 밀착 접근해 파악한 생활환경 데이터로 고객의 본질적 니즈를 선제적으로 꿰뚫어 본 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필요한 제품을 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先</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제안하고 개인화된 경험을 제공하기 위한 아마존의 전략적인 시도이다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그러나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EU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규제당국의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M&amp;A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승인이 남아있는 가운데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아마존이 스마트홈 생태계를 고도화할 수 있을지에 대해서는 지켜볼 일이다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아마존 외에도 사적인 주</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住</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영역을 더 깊숙이 파고들며 소비자 일상을 점유하려는 빅테크 기업의 시도가 이어지고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궁극적으로 타 기업과의 연결이 전제된 개방형 생태계 구축을 지향하는 만큼 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 기업도 스마트홈 분야 내 연계를 높일 수 있는 분야를 찾아 새로운 수익기회를 창출해야 할 필요가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한편 일각에서는 생활공간에 각종 기술이 침투하며 편리한 감옥으로 변모하고 있다는 우려의 목소리가 커지고 있는 상황이다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기업들은 스마트 모니터링 기술과 데이터가 삶을 들여다보는 감시 기술로 변질되지 않도록 인지하며 고객 경험을 설계해야 할 것이다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sp>
        <p:nvSpPr>
          <p:cNvPr id="10" name="직사각형 9">
            <a:extLst>
              <a:ext uri="{FF2B5EF4-FFF2-40B4-BE49-F238E27FC236}">
                <a16:creationId xmlns:a16="http://schemas.microsoft.com/office/drawing/2014/main" id="{7C55914B-556A-922D-378B-CB67790690A6}"/>
              </a:ext>
            </a:extLst>
          </p:cNvPr>
          <p:cNvSpPr/>
          <p:nvPr/>
        </p:nvSpPr>
        <p:spPr>
          <a:xfrm>
            <a:off x="342085" y="8996343"/>
            <a:ext cx="4149620"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 재구성</a:t>
            </a:r>
          </a:p>
        </p:txBody>
      </p:sp>
      <p:graphicFrame>
        <p:nvGraphicFramePr>
          <p:cNvPr id="12" name="표 9">
            <a:extLst>
              <a:ext uri="{FF2B5EF4-FFF2-40B4-BE49-F238E27FC236}">
                <a16:creationId xmlns:a16="http://schemas.microsoft.com/office/drawing/2014/main" id="{C428CA7A-7C3C-ADB6-A00D-9826ABFBB719}"/>
              </a:ext>
            </a:extLst>
          </p:cNvPr>
          <p:cNvGraphicFramePr>
            <a:graphicFrameLocks noGrp="1"/>
          </p:cNvGraphicFramePr>
          <p:nvPr>
            <p:extLst>
              <p:ext uri="{D42A27DB-BD31-4B8C-83A1-F6EECF244321}">
                <p14:modId xmlns:p14="http://schemas.microsoft.com/office/powerpoint/2010/main" val="1135660092"/>
              </p:ext>
            </p:extLst>
          </p:nvPr>
        </p:nvGraphicFramePr>
        <p:xfrm>
          <a:off x="333376" y="7024136"/>
          <a:ext cx="3731205" cy="1959015"/>
        </p:xfrm>
        <a:graphic>
          <a:graphicData uri="http://schemas.openxmlformats.org/drawingml/2006/table">
            <a:tbl>
              <a:tblPr firstRow="1" bandRow="1"/>
              <a:tblGrid>
                <a:gridCol w="601289">
                  <a:extLst>
                    <a:ext uri="{9D8B030D-6E8A-4147-A177-3AD203B41FA5}">
                      <a16:colId xmlns:a16="http://schemas.microsoft.com/office/drawing/2014/main" val="574495497"/>
                    </a:ext>
                  </a:extLst>
                </a:gridCol>
                <a:gridCol w="528458">
                  <a:extLst>
                    <a:ext uri="{9D8B030D-6E8A-4147-A177-3AD203B41FA5}">
                      <a16:colId xmlns:a16="http://schemas.microsoft.com/office/drawing/2014/main" val="1213576886"/>
                    </a:ext>
                  </a:extLst>
                </a:gridCol>
                <a:gridCol w="2601458">
                  <a:extLst>
                    <a:ext uri="{9D8B030D-6E8A-4147-A177-3AD203B41FA5}">
                      <a16:colId xmlns:a16="http://schemas.microsoft.com/office/drawing/2014/main" val="2907725953"/>
                    </a:ext>
                  </a:extLst>
                </a:gridCol>
              </a:tblGrid>
              <a:tr h="236433">
                <a:tc>
                  <a:txBody>
                    <a:bodyPr/>
                    <a:lstStyle>
                      <a:lvl1pPr marL="0" algn="l" defTabSz="495285" rtl="0" eaLnBrk="1" latinLnBrk="1" hangingPunct="1">
                        <a:defRPr sz="1950" b="1" kern="1200">
                          <a:solidFill>
                            <a:schemeClr val="lt1"/>
                          </a:solidFill>
                          <a:latin typeface="KoPub돋움체 Medium"/>
                          <a:ea typeface="KoPub돋움체 Medium"/>
                        </a:defRPr>
                      </a:lvl1pPr>
                      <a:lvl2pPr marL="495285" algn="l" defTabSz="495285" rtl="0" eaLnBrk="1" latinLnBrk="1" hangingPunct="1">
                        <a:defRPr sz="1950" b="1" kern="1200">
                          <a:solidFill>
                            <a:schemeClr val="lt1"/>
                          </a:solidFill>
                          <a:latin typeface="KoPub돋움체 Medium"/>
                          <a:ea typeface="KoPub돋움체 Medium"/>
                        </a:defRPr>
                      </a:lvl2pPr>
                      <a:lvl3pPr marL="990570" algn="l" defTabSz="495285" rtl="0" eaLnBrk="1" latinLnBrk="1" hangingPunct="1">
                        <a:defRPr sz="1950" b="1" kern="1200">
                          <a:solidFill>
                            <a:schemeClr val="lt1"/>
                          </a:solidFill>
                          <a:latin typeface="KoPub돋움체 Medium"/>
                          <a:ea typeface="KoPub돋움체 Medium"/>
                        </a:defRPr>
                      </a:lvl3pPr>
                      <a:lvl4pPr marL="1485854" algn="l" defTabSz="495285" rtl="0" eaLnBrk="1" latinLnBrk="1" hangingPunct="1">
                        <a:defRPr sz="1950" b="1" kern="1200">
                          <a:solidFill>
                            <a:schemeClr val="lt1"/>
                          </a:solidFill>
                          <a:latin typeface="KoPub돋움체 Medium"/>
                          <a:ea typeface="KoPub돋움체 Medium"/>
                        </a:defRPr>
                      </a:lvl4pPr>
                      <a:lvl5pPr marL="1981139" algn="l" defTabSz="495285" rtl="0" eaLnBrk="1" latinLnBrk="1" hangingPunct="1">
                        <a:defRPr sz="1950" b="1" kern="1200">
                          <a:solidFill>
                            <a:schemeClr val="lt1"/>
                          </a:solidFill>
                          <a:latin typeface="KoPub돋움체 Medium"/>
                          <a:ea typeface="KoPub돋움체 Medium"/>
                        </a:defRPr>
                      </a:lvl5pPr>
                      <a:lvl6pPr marL="2476424" algn="l" defTabSz="495285" rtl="0" eaLnBrk="1" latinLnBrk="1" hangingPunct="1">
                        <a:defRPr sz="1950" b="1" kern="1200">
                          <a:solidFill>
                            <a:schemeClr val="lt1"/>
                          </a:solidFill>
                          <a:latin typeface="KoPub돋움체 Medium"/>
                          <a:ea typeface="KoPub돋움체 Medium"/>
                        </a:defRPr>
                      </a:lvl6pPr>
                      <a:lvl7pPr marL="2971709" algn="l" defTabSz="495285" rtl="0" eaLnBrk="1" latinLnBrk="1" hangingPunct="1">
                        <a:defRPr sz="1950" b="1" kern="1200">
                          <a:solidFill>
                            <a:schemeClr val="lt1"/>
                          </a:solidFill>
                          <a:latin typeface="KoPub돋움체 Medium"/>
                          <a:ea typeface="KoPub돋움체 Medium"/>
                        </a:defRPr>
                      </a:lvl7pPr>
                      <a:lvl8pPr marL="3466993" algn="l" defTabSz="495285" rtl="0" eaLnBrk="1" latinLnBrk="1" hangingPunct="1">
                        <a:defRPr sz="1950" b="1" kern="1200">
                          <a:solidFill>
                            <a:schemeClr val="lt1"/>
                          </a:solidFill>
                          <a:latin typeface="KoPub돋움체 Medium"/>
                          <a:ea typeface="KoPub돋움체 Medium"/>
                        </a:defRPr>
                      </a:lvl8pPr>
                      <a:lvl9pPr marL="3962278" algn="l" defTabSz="495285" rtl="0" eaLnBrk="1" latinLnBrk="1" hangingPunct="1">
                        <a:defRPr sz="1950" b="1" kern="1200">
                          <a:solidFill>
                            <a:schemeClr val="lt1"/>
                          </a:solidFill>
                          <a:latin typeface="KoPub돋움체 Medium"/>
                          <a:ea typeface="KoPub돋움체 Medium"/>
                        </a:defRPr>
                      </a:lvl9pPr>
                    </a:lstStyle>
                    <a:p>
                      <a:pPr algn="ctr" latinLnBrk="1"/>
                      <a:r>
                        <a:rPr lang="ko-KR" altLang="en-US" sz="900" b="1" i="0" kern="0" cap="none" spc="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mn-ea"/>
                          <a:ea typeface="+mn-ea"/>
                        </a:rPr>
                        <a:t>기업명</a:t>
                      </a:r>
                    </a:p>
                  </a:txBody>
                  <a:tcPr marL="46800" marR="46800" marT="18000" marB="18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ADEEC"/>
                    </a:solidFill>
                  </a:tcPr>
                </a:tc>
                <a:tc>
                  <a:txBody>
                    <a:bodyPr/>
                    <a:lstStyle/>
                    <a:p>
                      <a:pPr algn="ctr" latinLnBrk="1"/>
                      <a:r>
                        <a:rPr lang="ko-KR" altLang="en-US" sz="900" b="1" i="0" kern="0" cap="none" spc="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mn-ea"/>
                          <a:ea typeface="+mn-ea"/>
                        </a:rPr>
                        <a:t>공시일</a:t>
                      </a:r>
                      <a:endParaRPr lang="en-US" altLang="ko-KR" sz="900" b="1" i="0" kern="0" cap="none" spc="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mn-ea"/>
                        <a:ea typeface="+mn-ea"/>
                      </a:endParaRPr>
                    </a:p>
                  </a:txBody>
                  <a:tcPr marL="46800" marR="46800" marT="18000" marB="18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ADEEC"/>
                    </a:solidFill>
                  </a:tcPr>
                </a:tc>
                <a:tc>
                  <a:txBody>
                    <a:bodyPr/>
                    <a:lstStyle/>
                    <a:p>
                      <a:pPr algn="ctr" latinLnBrk="1"/>
                      <a:r>
                        <a:rPr lang="ko-KR" altLang="en-US" sz="900" b="1" i="0" kern="0" cap="none" spc="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mn-ea"/>
                          <a:ea typeface="+mn-ea"/>
                        </a:rPr>
                        <a:t>내용</a:t>
                      </a:r>
                    </a:p>
                  </a:txBody>
                  <a:tcPr marL="46800" marR="46800" marT="18000" marB="18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ADEEC"/>
                    </a:solidFill>
                  </a:tcPr>
                </a:tc>
                <a:extLst>
                  <a:ext uri="{0D108BD9-81ED-4DB2-BD59-A6C34878D82A}">
                    <a16:rowId xmlns:a16="http://schemas.microsoft.com/office/drawing/2014/main" val="440376140"/>
                  </a:ext>
                </a:extLst>
              </a:tr>
              <a:tr h="574194">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indent="0" algn="ctr" defTabSz="495285" rtl="0" eaLnBrk="1" latinLnBrk="0" hangingPunct="0">
                        <a:lnSpc>
                          <a:spcPct val="105000"/>
                        </a:lnSpc>
                        <a:buFontTx/>
                        <a:buNone/>
                      </a:pPr>
                      <a:r>
                        <a:rPr lang="en-US" altLang="ko-KR" sz="900" b="1"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iRobot</a:t>
                      </a:r>
                      <a:br>
                        <a:rPr lang="en-US" altLang="ko-KR" sz="900" b="1"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br>
                      <a:r>
                        <a:rPr lang="en-US" altLang="ko-KR"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a:t>
                      </a:r>
                      <a:r>
                        <a:rPr lang="ko-KR" altLang="en-US"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미국</a:t>
                      </a:r>
                      <a:r>
                        <a:rPr lang="en-US" altLang="ko-KR"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a:t>
                      </a:r>
                    </a:p>
                  </a:txBody>
                  <a:tcPr marL="46800" marR="46800" marT="36000" marB="468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495285" rtl="0" eaLnBrk="1" fontAlgn="auto" latinLnBrk="0" hangingPunct="0">
                        <a:lnSpc>
                          <a:spcPct val="105000"/>
                        </a:lnSpc>
                        <a:spcBef>
                          <a:spcPts val="0"/>
                        </a:spcBef>
                        <a:spcAft>
                          <a:spcPts val="0"/>
                        </a:spcAft>
                        <a:buClrTx/>
                        <a:buSzTx/>
                        <a:buFont typeface="Arial" panose="020B0604020202020204" pitchFamily="34" charset="0"/>
                        <a:buNone/>
                        <a:tabLst/>
                        <a:defRPr/>
                      </a:pPr>
                      <a:r>
                        <a:rPr lang="en-US" altLang="ko-KR"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’22.08</a:t>
                      </a:r>
                      <a:endParaRPr lang="ko-KR" altLang="en-US"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endParaRPr>
                    </a:p>
                  </a:txBody>
                  <a:tcPr marL="46800" marR="468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0488" marR="0" lvl="0" indent="-90488" algn="l" defTabSz="495285" rtl="0" eaLnBrk="1" fontAlgn="auto" latinLnBrk="0" hangingPunct="0">
                        <a:lnSpc>
                          <a:spcPct val="105000"/>
                        </a:lnSpc>
                        <a:spcBef>
                          <a:spcPts val="0"/>
                        </a:spcBef>
                        <a:spcAft>
                          <a:spcPts val="200"/>
                        </a:spcAft>
                        <a:buClrTx/>
                        <a:buSzTx/>
                        <a:buFont typeface="KoPub돋움체 Medium" panose="00000600000000000000" pitchFamily="2" charset="-127"/>
                        <a:buChar char="-"/>
                        <a:tabLst/>
                        <a:defRPr/>
                      </a:pPr>
                      <a:r>
                        <a:rPr kumimoji="0" lang="ko-KR" altLang="en-US" sz="800" b="0" i="0" u="none" strike="noStrike" kern="0" cap="none" spc="0" normalizeH="0" baseline="0" noProof="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아이로봇의 핵심 기술 </a:t>
                      </a:r>
                      <a:r>
                        <a:rPr kumimoji="0" lang="en-US" altLang="ko-KR" sz="800" b="0" i="0" u="none" strike="noStrike" kern="0" cap="none" spc="0" normalizeH="0" baseline="0" noProof="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0" cap="none" spc="0" normalizeH="0" baseline="0" noProof="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스마트매핑</a:t>
                      </a:r>
                      <a:r>
                        <a:rPr kumimoji="0" lang="en-US" altLang="ko-KR" sz="800" b="0" i="0" u="none" strike="noStrike" kern="0" cap="none" spc="0" normalizeH="0" baseline="0" noProof="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(Smart Mapping)’</a:t>
                      </a:r>
                      <a:r>
                        <a:rPr kumimoji="0" lang="ko-KR" altLang="en-US" sz="800" b="0" i="0" u="none" strike="noStrike" kern="0" cap="none" spc="0" normalizeH="0" baseline="0" noProof="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과 자체 개발한 </a:t>
                      </a:r>
                      <a:r>
                        <a:rPr kumimoji="0" lang="en-US" altLang="ko-KR" sz="800" b="0" i="0" u="none" strike="noStrike" kern="0" cap="none" spc="0" normalizeH="0" baseline="0" noProof="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800" b="0" i="0" u="none" strike="noStrike" kern="0" cap="none" spc="0" normalizeH="0" baseline="0" noProof="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기반</a:t>
                      </a:r>
                      <a:r>
                        <a:rPr kumimoji="0" lang="en-US" altLang="ko-KR" sz="800" b="0" i="0" u="none" strike="noStrike" kern="0" cap="none" spc="0" normalizeH="0" baseline="0" noProof="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0" normalizeH="0" baseline="0" noProof="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가정용 로봇 아스트로</a:t>
                      </a:r>
                      <a:r>
                        <a:rPr kumimoji="0" lang="en-US" altLang="ko-KR" sz="800" b="0" i="0" u="none" strike="noStrike" kern="0" cap="none" spc="0" normalizeH="0" baseline="0" noProof="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(Astro)</a:t>
                      </a:r>
                      <a:r>
                        <a:rPr kumimoji="0" lang="ko-KR" altLang="en-US" sz="800" b="0" i="0" u="none" strike="noStrike" kern="0" cap="none" spc="0" normalizeH="0" baseline="0" noProof="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 등을 연계하여 시너지 효과를 제고</a:t>
                      </a:r>
                    </a:p>
                  </a:txBody>
                  <a:tcPr marL="46800" marR="468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34893411"/>
                  </a:ext>
                </a:extLst>
              </a:tr>
              <a:tr h="574194">
                <a:tc>
                  <a:txBody>
                    <a:bodyPr/>
                    <a:lstStyle/>
                    <a:p>
                      <a:pPr marL="0" indent="0" algn="ctr" defTabSz="495285" rtl="0" eaLnBrk="1" latinLnBrk="0" hangingPunct="0">
                        <a:lnSpc>
                          <a:spcPct val="105000"/>
                        </a:lnSpc>
                        <a:buFontTx/>
                        <a:buNone/>
                      </a:pPr>
                      <a:r>
                        <a:rPr lang="en-US" altLang="ko-KR" sz="900" b="1"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Ring</a:t>
                      </a:r>
                    </a:p>
                    <a:p>
                      <a:pPr marL="0" indent="0" algn="ctr" defTabSz="495285" rtl="0" eaLnBrk="1" latinLnBrk="0" hangingPunct="0">
                        <a:lnSpc>
                          <a:spcPct val="105000"/>
                        </a:lnSpc>
                        <a:buFontTx/>
                        <a:buNone/>
                      </a:pPr>
                      <a:r>
                        <a:rPr lang="en-US" altLang="ko-KR"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a:t>
                      </a:r>
                      <a:r>
                        <a:rPr lang="ko-KR" altLang="en-US"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미국</a:t>
                      </a:r>
                      <a:r>
                        <a:rPr lang="en-US" altLang="ko-KR"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a:t>
                      </a:r>
                    </a:p>
                  </a:txBody>
                  <a:tcPr marL="46800" marR="46800" marT="36000" marB="468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95285" rtl="0" eaLnBrk="1" fontAlgn="auto" latinLnBrk="0" hangingPunct="0">
                        <a:lnSpc>
                          <a:spcPct val="105000"/>
                        </a:lnSpc>
                        <a:spcBef>
                          <a:spcPts val="0"/>
                        </a:spcBef>
                        <a:spcAft>
                          <a:spcPts val="0"/>
                        </a:spcAft>
                        <a:buClrTx/>
                        <a:buSzTx/>
                        <a:buFont typeface="Arial" panose="020B0604020202020204" pitchFamily="34" charset="0"/>
                        <a:buNone/>
                        <a:tabLst/>
                        <a:defRPr/>
                      </a:pPr>
                      <a:r>
                        <a:rPr lang="en-US" altLang="ko-KR"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’18.02</a:t>
                      </a:r>
                    </a:p>
                  </a:txBody>
                  <a:tcPr marL="46800" marR="468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0488" marR="0" lvl="0" indent="-90488" algn="l" defTabSz="495285" rtl="0" eaLnBrk="1" fontAlgn="auto" latinLnBrk="0" hangingPunct="0">
                        <a:lnSpc>
                          <a:spcPct val="105000"/>
                        </a:lnSpc>
                        <a:spcBef>
                          <a:spcPts val="0"/>
                        </a:spcBef>
                        <a:spcAft>
                          <a:spcPts val="200"/>
                        </a:spcAft>
                        <a:buClrTx/>
                        <a:buSzTx/>
                        <a:buFont typeface="KoPub돋움체 Medium" panose="00000600000000000000" pitchFamily="2" charset="-127"/>
                        <a:buChar char="-"/>
                        <a:tabLst/>
                        <a:defRPr/>
                      </a:pPr>
                      <a:r>
                        <a:rPr kumimoji="0" lang="ko-KR" altLang="en-US" sz="800" b="0" i="0" u="none" strike="noStrike" kern="0" cap="none" spc="0" normalizeH="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아마존은 스마트 초인종 분야 스타트업 링</a:t>
                      </a:r>
                      <a:r>
                        <a:rPr kumimoji="0" lang="en-US" altLang="ko-KR" sz="800" b="0" i="0" u="none" strike="noStrike" kern="0" cap="none" spc="0" normalizeH="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(Ring)</a:t>
                      </a:r>
                      <a:r>
                        <a:rPr kumimoji="0" lang="ko-KR" altLang="en-US" sz="800" b="0" i="0" u="none" strike="noStrike" kern="0" cap="none" spc="0" normalizeH="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을</a:t>
                      </a:r>
                      <a:r>
                        <a:rPr kumimoji="0" lang="en-US" altLang="ko-KR" sz="800" b="0" i="0" u="none" strike="noStrike" kern="0" cap="none" spc="0" normalizeH="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0" normalizeH="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인수</a:t>
                      </a:r>
                      <a:r>
                        <a:rPr kumimoji="0" lang="en-US" altLang="ko-KR" sz="800" b="0" i="0" u="none" strike="noStrike" kern="0" cap="none" spc="0" normalizeH="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0" normalizeH="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블링크와 링 기술력을 접목하여 키 서비스 보안 강화</a:t>
                      </a:r>
                      <a:endParaRPr kumimoji="0" lang="en-US" altLang="ko-KR" sz="800" b="0" i="0" u="none" strike="noStrike" kern="0" cap="none" spc="0" normalizeH="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endParaRPr>
                    </a:p>
                  </a:txBody>
                  <a:tcPr marL="46800" marR="468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6746269"/>
                  </a:ext>
                </a:extLst>
              </a:tr>
              <a:tr h="574194">
                <a:tc>
                  <a:txBody>
                    <a:bodyPr/>
                    <a:lstStyle/>
                    <a:p>
                      <a:pPr marL="0" indent="0" algn="ctr" defTabSz="495285" rtl="0" eaLnBrk="1" latinLnBrk="0" hangingPunct="0">
                        <a:lnSpc>
                          <a:spcPct val="105000"/>
                        </a:lnSpc>
                        <a:buFontTx/>
                        <a:buNone/>
                      </a:pPr>
                      <a:r>
                        <a:rPr lang="en-US" altLang="ko-KR" sz="900" b="1"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Blink</a:t>
                      </a:r>
                    </a:p>
                    <a:p>
                      <a:pPr marL="0" indent="0" algn="ctr" defTabSz="495285" rtl="0" eaLnBrk="1" latinLnBrk="0" hangingPunct="0">
                        <a:lnSpc>
                          <a:spcPct val="105000"/>
                        </a:lnSpc>
                        <a:buFontTx/>
                        <a:buNone/>
                      </a:pPr>
                      <a:r>
                        <a:rPr lang="en-US" altLang="ko-KR"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a:t>
                      </a:r>
                      <a:r>
                        <a:rPr lang="ko-KR" altLang="en-US"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미국</a:t>
                      </a:r>
                      <a:r>
                        <a:rPr lang="en-US" altLang="ko-KR"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a:t>
                      </a:r>
                    </a:p>
                  </a:txBody>
                  <a:tcPr marL="46800" marR="46800" marT="36000" marB="468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495285" rtl="0" eaLnBrk="1" fontAlgn="auto" latinLnBrk="0" hangingPunct="0">
                        <a:lnSpc>
                          <a:spcPct val="105000"/>
                        </a:lnSpc>
                        <a:spcBef>
                          <a:spcPts val="0"/>
                        </a:spcBef>
                        <a:spcAft>
                          <a:spcPts val="0"/>
                        </a:spcAft>
                        <a:buClrTx/>
                        <a:buSzTx/>
                        <a:buFont typeface="Arial" panose="020B0604020202020204" pitchFamily="34" charset="0"/>
                        <a:buNone/>
                        <a:tabLst/>
                        <a:defRPr/>
                      </a:pPr>
                      <a:r>
                        <a:rPr lang="en-US" altLang="ko-KR" sz="900" b="0" i="0" kern="0" cap="none" spc="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latin typeface="KoPub돋움체 Medium" panose="00000600000000000000" pitchFamily="2" charset="-127"/>
                          <a:ea typeface="KoPub돋움체 Medium" panose="00000600000000000000" pitchFamily="2" charset="-127"/>
                          <a:cs typeface="+mn-cs"/>
                        </a:rPr>
                        <a:t>’17.12</a:t>
                      </a:r>
                    </a:p>
                  </a:txBody>
                  <a:tcPr marL="46800" marR="468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0488" marR="0" lvl="0" indent="-90488" algn="l" defTabSz="495285" rtl="0" eaLnBrk="1" fontAlgn="auto" latinLnBrk="0" hangingPunct="0">
                        <a:lnSpc>
                          <a:spcPct val="105000"/>
                        </a:lnSpc>
                        <a:spcBef>
                          <a:spcPts val="0"/>
                        </a:spcBef>
                        <a:spcAft>
                          <a:spcPts val="200"/>
                        </a:spcAft>
                        <a:buClrTx/>
                        <a:buSzTx/>
                        <a:buFont typeface="KoPub돋움체 Medium" panose="00000600000000000000" pitchFamily="2" charset="-127"/>
                        <a:buChar char="-"/>
                        <a:tabLst/>
                        <a:defRPr/>
                      </a:pPr>
                      <a:r>
                        <a:rPr kumimoji="0" lang="ko-KR" altLang="en-US" sz="800" b="0" i="0" u="none" strike="noStrike" kern="0" cap="none" spc="0" normalizeH="0" baseline="0" dirty="0">
                          <a:ln>
                            <a:solidFill>
                              <a:srgbClr val="C5A6C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mn-cs"/>
                        </a:rPr>
                        <a:t>아마존은 스마트 보안 카메라 및 도어벨 분야 스타트업 블링크 인수 소식을 밝히며 커넥티드 홈 관련 사업 확장 의지를 공표</a:t>
                      </a:r>
                    </a:p>
                  </a:txBody>
                  <a:tcPr marL="46800" marR="46800"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02605064"/>
                  </a:ext>
                </a:extLst>
              </a:tr>
            </a:tbl>
          </a:graphicData>
        </a:graphic>
      </p:graphicFrame>
      <p:sp>
        <p:nvSpPr>
          <p:cNvPr id="43" name="TextBox 42">
            <a:extLst>
              <a:ext uri="{FF2B5EF4-FFF2-40B4-BE49-F238E27FC236}">
                <a16:creationId xmlns:a16="http://schemas.microsoft.com/office/drawing/2014/main" id="{D89F011A-4BA3-9DB1-C663-684A463CCB54}"/>
              </a:ext>
            </a:extLst>
          </p:cNvPr>
          <p:cNvSpPr txBox="1"/>
          <p:nvPr/>
        </p:nvSpPr>
        <p:spPr>
          <a:xfrm>
            <a:off x="339724" y="6497285"/>
            <a:ext cx="4937126"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아마존의 스마트홈 관련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M&amp;A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동향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38" name="TextBox 37">
            <a:extLst>
              <a:ext uri="{FF2B5EF4-FFF2-40B4-BE49-F238E27FC236}">
                <a16:creationId xmlns:a16="http://schemas.microsoft.com/office/drawing/2014/main" id="{2CC2F443-38BF-F2E3-55CA-AE1464BEDA7F}"/>
              </a:ext>
            </a:extLst>
          </p:cNvPr>
          <p:cNvSpPr txBox="1"/>
          <p:nvPr/>
        </p:nvSpPr>
        <p:spPr>
          <a:xfrm>
            <a:off x="4679336" y="8628969"/>
            <a:ext cx="1763993" cy="426014"/>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D9D9D9">
                      <a:alpha val="0"/>
                    </a:srgbClr>
                  </a:solidFill>
                </a:ln>
                <a:gradFill>
                  <a:gsLst>
                    <a:gs pos="0">
                      <a:srgbClr val="2CA5C6"/>
                    </a:gs>
                    <a:gs pos="100000">
                      <a:srgbClr val="2CA5C6"/>
                    </a:gs>
                  </a:gsLst>
                  <a:lin ang="16200000" scaled="1"/>
                </a:gradFill>
                <a:effectLst/>
                <a:uLnTx/>
                <a:uFillTx/>
                <a:latin typeface="KoPub돋움체 Medium" panose="00000600000000000000" pitchFamily="2" charset="-127"/>
                <a:ea typeface="KoPub돋움체 Medium" panose="00000600000000000000" pitchFamily="2" charset="-127"/>
                <a:cs typeface="+mn-cs"/>
              </a:rPr>
              <a:t>디바이스 간 시너지를 제고하며</a:t>
            </a:r>
            <a:br>
              <a:rPr kumimoji="0" lang="en-US" altLang="ko-KR" sz="1000" b="1" i="0" u="none" strike="noStrike" kern="1200" cap="none" spc="0" normalizeH="0" baseline="0" noProof="0" dirty="0">
                <a:ln>
                  <a:solidFill>
                    <a:srgbClr val="D9D9D9">
                      <a:alpha val="0"/>
                    </a:srgbClr>
                  </a:solidFill>
                </a:ln>
                <a:gradFill>
                  <a:gsLst>
                    <a:gs pos="0">
                      <a:srgbClr val="2CA5C6"/>
                    </a:gs>
                    <a:gs pos="100000">
                      <a:srgbClr val="2CA5C6"/>
                    </a:gs>
                  </a:gsLst>
                  <a:lin ang="16200000" scaled="1"/>
                </a:gradFill>
                <a:effectLst/>
                <a:uLnTx/>
                <a:uFillTx/>
                <a:latin typeface="KoPub돋움체 Medium" panose="00000600000000000000" pitchFamily="2" charset="-127"/>
                <a:ea typeface="KoPub돋움체 Medium" panose="00000600000000000000" pitchFamily="2" charset="-127"/>
                <a:cs typeface="+mn-cs"/>
              </a:rPr>
            </a:br>
            <a:r>
              <a:rPr kumimoji="0" lang="ko-KR" altLang="en-US" sz="1000" b="1" i="0" u="none" strike="noStrike" kern="1200" cap="none" spc="0" normalizeH="0" baseline="0" noProof="0" dirty="0">
                <a:ln>
                  <a:solidFill>
                    <a:srgbClr val="D9D9D9">
                      <a:alpha val="0"/>
                    </a:srgbClr>
                  </a:solidFill>
                </a:ln>
                <a:gradFill>
                  <a:gsLst>
                    <a:gs pos="0">
                      <a:srgbClr val="2CA5C6"/>
                    </a:gs>
                    <a:gs pos="100000">
                      <a:srgbClr val="2CA5C6"/>
                    </a:gs>
                  </a:gsLst>
                  <a:lin ang="16200000" scaled="1"/>
                </a:gradFill>
                <a:effectLst/>
                <a:uLnTx/>
                <a:uFillTx/>
                <a:latin typeface="KoPub돋움체 Medium" panose="00000600000000000000" pitchFamily="2" charset="-127"/>
                <a:ea typeface="KoPub돋움체 Medium" panose="00000600000000000000" pitchFamily="2" charset="-127"/>
                <a:cs typeface="+mn-cs"/>
              </a:rPr>
              <a:t>스마트홈 생태계를 구축</a:t>
            </a:r>
            <a:endParaRPr kumimoji="0" lang="ko-KR" altLang="en-US" sz="2000" b="1" i="0" u="none" strike="noStrike" kern="1200" cap="none" spc="0" normalizeH="0" baseline="0" noProof="0" dirty="0">
              <a:ln>
                <a:noFill/>
              </a:ln>
              <a:gradFill>
                <a:gsLst>
                  <a:gs pos="0">
                    <a:srgbClr val="2CA5C6"/>
                  </a:gs>
                  <a:gs pos="100000">
                    <a:srgbClr val="2CA5C6"/>
                  </a:gs>
                </a:gsLst>
                <a:lin ang="16200000" scaled="1"/>
              </a:gradFill>
              <a:effectLst/>
              <a:uLnTx/>
              <a:uFillTx/>
              <a:latin typeface="KoPub돋움체 Medium"/>
              <a:ea typeface="KoPub돋움체 Medium"/>
              <a:cs typeface="+mn-cs"/>
            </a:endParaRPr>
          </a:p>
        </p:txBody>
      </p:sp>
      <p:sp>
        <p:nvSpPr>
          <p:cNvPr id="14" name="타원 13">
            <a:extLst>
              <a:ext uri="{FF2B5EF4-FFF2-40B4-BE49-F238E27FC236}">
                <a16:creationId xmlns:a16="http://schemas.microsoft.com/office/drawing/2014/main" id="{CC42F254-B9B9-3433-CB43-63BED570F4C7}"/>
              </a:ext>
            </a:extLst>
          </p:cNvPr>
          <p:cNvSpPr/>
          <p:nvPr/>
        </p:nvSpPr>
        <p:spPr>
          <a:xfrm>
            <a:off x="4937865" y="7258266"/>
            <a:ext cx="1260000" cy="1260000"/>
          </a:xfrm>
          <a:prstGeom prst="ellipse">
            <a:avLst/>
          </a:prstGeom>
          <a:solidFill>
            <a:schemeClr val="bg1"/>
          </a:solidFill>
          <a:ln w="698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3" name="타원 32">
            <a:extLst>
              <a:ext uri="{FF2B5EF4-FFF2-40B4-BE49-F238E27FC236}">
                <a16:creationId xmlns:a16="http://schemas.microsoft.com/office/drawing/2014/main" id="{5375B5F0-DD4F-06E1-058F-3854D57BF669}"/>
              </a:ext>
            </a:extLst>
          </p:cNvPr>
          <p:cNvSpPr/>
          <p:nvPr/>
        </p:nvSpPr>
        <p:spPr>
          <a:xfrm>
            <a:off x="5261865" y="6973161"/>
            <a:ext cx="612000" cy="611999"/>
          </a:xfrm>
          <a:prstGeom prst="ellipse">
            <a:avLst/>
          </a:prstGeom>
          <a:solidFill>
            <a:srgbClr val="57BFDA"/>
          </a:solidFill>
          <a:ln>
            <a:solidFill>
              <a:srgbClr val="57BFD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lstStyle/>
          <a:p>
            <a:pPr algn="ctr"/>
            <a:r>
              <a:rPr lang="en-US" altLang="ko-KR" sz="11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Alexa</a:t>
            </a:r>
            <a:endParaRPr lang="ko-KR" altLang="en-US" sz="11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p:txBody>
      </p:sp>
      <p:grpSp>
        <p:nvGrpSpPr>
          <p:cNvPr id="34" name="Grupo 585">
            <a:extLst>
              <a:ext uri="{FF2B5EF4-FFF2-40B4-BE49-F238E27FC236}">
                <a16:creationId xmlns:a16="http://schemas.microsoft.com/office/drawing/2014/main" id="{C6CA2B5C-398B-B29F-B654-3F3A251AB7E9}"/>
              </a:ext>
            </a:extLst>
          </p:cNvPr>
          <p:cNvGrpSpPr/>
          <p:nvPr/>
        </p:nvGrpSpPr>
        <p:grpSpPr>
          <a:xfrm>
            <a:off x="5471841" y="7265593"/>
            <a:ext cx="201640" cy="262888"/>
            <a:chOff x="6276277" y="4834192"/>
            <a:chExt cx="511175" cy="754063"/>
          </a:xfrm>
          <a:solidFill>
            <a:schemeClr val="bg1"/>
          </a:solidFill>
        </p:grpSpPr>
        <p:sp>
          <p:nvSpPr>
            <p:cNvPr id="35" name="Freeform 90">
              <a:extLst>
                <a:ext uri="{FF2B5EF4-FFF2-40B4-BE49-F238E27FC236}">
                  <a16:creationId xmlns:a16="http://schemas.microsoft.com/office/drawing/2014/main" id="{F2308CE6-7E5C-3549-B8CA-AB92A6125CF3}"/>
                </a:ext>
              </a:extLst>
            </p:cNvPr>
            <p:cNvSpPr>
              <a:spLocks/>
            </p:cNvSpPr>
            <p:nvPr/>
          </p:nvSpPr>
          <p:spPr bwMode="auto">
            <a:xfrm>
              <a:off x="6276277" y="5135817"/>
              <a:ext cx="511175" cy="452438"/>
            </a:xfrm>
            <a:custGeom>
              <a:avLst/>
              <a:gdLst>
                <a:gd name="T0" fmla="*/ 161 w 161"/>
                <a:gd name="T1" fmla="*/ 10 h 142"/>
                <a:gd name="T2" fmla="*/ 150 w 161"/>
                <a:gd name="T3" fmla="*/ 0 h 142"/>
                <a:gd name="T4" fmla="*/ 140 w 161"/>
                <a:gd name="T5" fmla="*/ 10 h 142"/>
                <a:gd name="T6" fmla="*/ 145 w 161"/>
                <a:gd name="T7" fmla="*/ 19 h 142"/>
                <a:gd name="T8" fmla="*/ 145 w 161"/>
                <a:gd name="T9" fmla="*/ 39 h 142"/>
                <a:gd name="T10" fmla="*/ 80 w 161"/>
                <a:gd name="T11" fmla="*/ 105 h 142"/>
                <a:gd name="T12" fmla="*/ 14 w 161"/>
                <a:gd name="T13" fmla="*/ 39 h 142"/>
                <a:gd name="T14" fmla="*/ 14 w 161"/>
                <a:gd name="T15" fmla="*/ 20 h 142"/>
                <a:gd name="T16" fmla="*/ 21 w 161"/>
                <a:gd name="T17" fmla="*/ 10 h 142"/>
                <a:gd name="T18" fmla="*/ 11 w 161"/>
                <a:gd name="T19" fmla="*/ 0 h 142"/>
                <a:gd name="T20" fmla="*/ 0 w 161"/>
                <a:gd name="T21" fmla="*/ 10 h 142"/>
                <a:gd name="T22" fmla="*/ 5 w 161"/>
                <a:gd name="T23" fmla="*/ 19 h 142"/>
                <a:gd name="T24" fmla="*/ 5 w 161"/>
                <a:gd name="T25" fmla="*/ 39 h 142"/>
                <a:gd name="T26" fmla="*/ 75 w 161"/>
                <a:gd name="T27" fmla="*/ 114 h 142"/>
                <a:gd name="T28" fmla="*/ 75 w 161"/>
                <a:gd name="T29" fmla="*/ 133 h 142"/>
                <a:gd name="T30" fmla="*/ 56 w 161"/>
                <a:gd name="T31" fmla="*/ 133 h 142"/>
                <a:gd name="T32" fmla="*/ 56 w 161"/>
                <a:gd name="T33" fmla="*/ 142 h 142"/>
                <a:gd name="T34" fmla="*/ 104 w 161"/>
                <a:gd name="T35" fmla="*/ 142 h 142"/>
                <a:gd name="T36" fmla="*/ 104 w 161"/>
                <a:gd name="T37" fmla="*/ 133 h 142"/>
                <a:gd name="T38" fmla="*/ 84 w 161"/>
                <a:gd name="T39" fmla="*/ 133 h 142"/>
                <a:gd name="T40" fmla="*/ 84 w 161"/>
                <a:gd name="T41" fmla="*/ 114 h 142"/>
                <a:gd name="T42" fmla="*/ 154 w 161"/>
                <a:gd name="T43" fmla="*/ 39 h 142"/>
                <a:gd name="T44" fmla="*/ 154 w 161"/>
                <a:gd name="T45" fmla="*/ 20 h 142"/>
                <a:gd name="T46" fmla="*/ 161 w 161"/>
                <a:gd name="T47" fmla="*/ 1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142">
                  <a:moveTo>
                    <a:pt x="161" y="10"/>
                  </a:moveTo>
                  <a:cubicBezTo>
                    <a:pt x="161" y="4"/>
                    <a:pt x="156" y="0"/>
                    <a:pt x="150" y="0"/>
                  </a:cubicBezTo>
                  <a:cubicBezTo>
                    <a:pt x="145" y="0"/>
                    <a:pt x="140" y="4"/>
                    <a:pt x="140" y="10"/>
                  </a:cubicBezTo>
                  <a:cubicBezTo>
                    <a:pt x="140" y="14"/>
                    <a:pt x="142" y="17"/>
                    <a:pt x="145" y="19"/>
                  </a:cubicBezTo>
                  <a:cubicBezTo>
                    <a:pt x="145" y="39"/>
                    <a:pt x="145" y="39"/>
                    <a:pt x="145" y="39"/>
                  </a:cubicBezTo>
                  <a:cubicBezTo>
                    <a:pt x="145" y="76"/>
                    <a:pt x="116" y="105"/>
                    <a:pt x="80" y="105"/>
                  </a:cubicBezTo>
                  <a:cubicBezTo>
                    <a:pt x="44" y="105"/>
                    <a:pt x="14" y="76"/>
                    <a:pt x="14" y="39"/>
                  </a:cubicBezTo>
                  <a:cubicBezTo>
                    <a:pt x="14" y="20"/>
                    <a:pt x="14" y="20"/>
                    <a:pt x="14" y="20"/>
                  </a:cubicBezTo>
                  <a:cubicBezTo>
                    <a:pt x="18" y="18"/>
                    <a:pt x="21" y="15"/>
                    <a:pt x="21" y="10"/>
                  </a:cubicBezTo>
                  <a:cubicBezTo>
                    <a:pt x="21" y="4"/>
                    <a:pt x="16" y="0"/>
                    <a:pt x="11" y="0"/>
                  </a:cubicBezTo>
                  <a:cubicBezTo>
                    <a:pt x="5" y="0"/>
                    <a:pt x="0" y="4"/>
                    <a:pt x="0" y="10"/>
                  </a:cubicBezTo>
                  <a:cubicBezTo>
                    <a:pt x="0" y="14"/>
                    <a:pt x="2" y="17"/>
                    <a:pt x="5" y="19"/>
                  </a:cubicBezTo>
                  <a:cubicBezTo>
                    <a:pt x="5" y="39"/>
                    <a:pt x="5" y="39"/>
                    <a:pt x="5" y="39"/>
                  </a:cubicBezTo>
                  <a:cubicBezTo>
                    <a:pt x="5" y="79"/>
                    <a:pt x="36" y="111"/>
                    <a:pt x="75" y="114"/>
                  </a:cubicBezTo>
                  <a:cubicBezTo>
                    <a:pt x="75" y="133"/>
                    <a:pt x="75" y="133"/>
                    <a:pt x="75" y="133"/>
                  </a:cubicBezTo>
                  <a:cubicBezTo>
                    <a:pt x="56" y="133"/>
                    <a:pt x="56" y="133"/>
                    <a:pt x="56" y="133"/>
                  </a:cubicBezTo>
                  <a:cubicBezTo>
                    <a:pt x="56" y="142"/>
                    <a:pt x="56" y="142"/>
                    <a:pt x="56" y="142"/>
                  </a:cubicBezTo>
                  <a:cubicBezTo>
                    <a:pt x="104" y="142"/>
                    <a:pt x="104" y="142"/>
                    <a:pt x="104" y="142"/>
                  </a:cubicBezTo>
                  <a:cubicBezTo>
                    <a:pt x="104" y="133"/>
                    <a:pt x="104" y="133"/>
                    <a:pt x="104" y="133"/>
                  </a:cubicBezTo>
                  <a:cubicBezTo>
                    <a:pt x="84" y="133"/>
                    <a:pt x="84" y="133"/>
                    <a:pt x="84" y="133"/>
                  </a:cubicBezTo>
                  <a:cubicBezTo>
                    <a:pt x="84" y="114"/>
                    <a:pt x="84" y="114"/>
                    <a:pt x="84" y="114"/>
                  </a:cubicBezTo>
                  <a:cubicBezTo>
                    <a:pt x="123" y="111"/>
                    <a:pt x="154" y="79"/>
                    <a:pt x="154" y="39"/>
                  </a:cubicBezTo>
                  <a:cubicBezTo>
                    <a:pt x="154" y="20"/>
                    <a:pt x="154" y="20"/>
                    <a:pt x="154" y="20"/>
                  </a:cubicBezTo>
                  <a:cubicBezTo>
                    <a:pt x="158" y="18"/>
                    <a:pt x="161" y="14"/>
                    <a:pt x="16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36" name="Freeform 91">
              <a:extLst>
                <a:ext uri="{FF2B5EF4-FFF2-40B4-BE49-F238E27FC236}">
                  <a16:creationId xmlns:a16="http://schemas.microsoft.com/office/drawing/2014/main" id="{A305F2CB-988D-06FA-FEE4-103386BB74C2}"/>
                </a:ext>
              </a:extLst>
            </p:cNvPr>
            <p:cNvSpPr>
              <a:spLocks/>
            </p:cNvSpPr>
            <p:nvPr/>
          </p:nvSpPr>
          <p:spPr bwMode="auto">
            <a:xfrm>
              <a:off x="6371527" y="5167567"/>
              <a:ext cx="317500" cy="268288"/>
            </a:xfrm>
            <a:custGeom>
              <a:avLst/>
              <a:gdLst>
                <a:gd name="T0" fmla="*/ 0 w 100"/>
                <a:gd name="T1" fmla="*/ 0 h 84"/>
                <a:gd name="T2" fmla="*/ 0 w 100"/>
                <a:gd name="T3" fmla="*/ 35 h 84"/>
                <a:gd name="T4" fmla="*/ 50 w 100"/>
                <a:gd name="T5" fmla="*/ 84 h 84"/>
                <a:gd name="T6" fmla="*/ 50 w 100"/>
                <a:gd name="T7" fmla="*/ 84 h 84"/>
                <a:gd name="T8" fmla="*/ 100 w 100"/>
                <a:gd name="T9" fmla="*/ 35 h 84"/>
                <a:gd name="T10" fmla="*/ 100 w 100"/>
                <a:gd name="T11" fmla="*/ 0 h 84"/>
                <a:gd name="T12" fmla="*/ 0 w 100"/>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100" h="84">
                  <a:moveTo>
                    <a:pt x="0" y="0"/>
                  </a:moveTo>
                  <a:cubicBezTo>
                    <a:pt x="0" y="35"/>
                    <a:pt x="0" y="35"/>
                    <a:pt x="0" y="35"/>
                  </a:cubicBezTo>
                  <a:cubicBezTo>
                    <a:pt x="0" y="62"/>
                    <a:pt x="22" y="84"/>
                    <a:pt x="50" y="84"/>
                  </a:cubicBezTo>
                  <a:cubicBezTo>
                    <a:pt x="50" y="84"/>
                    <a:pt x="50" y="84"/>
                    <a:pt x="50" y="84"/>
                  </a:cubicBezTo>
                  <a:cubicBezTo>
                    <a:pt x="77" y="84"/>
                    <a:pt x="100" y="62"/>
                    <a:pt x="100" y="35"/>
                  </a:cubicBezTo>
                  <a:cubicBezTo>
                    <a:pt x="100" y="0"/>
                    <a:pt x="100" y="0"/>
                    <a:pt x="10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37" name="Freeform 92">
              <a:extLst>
                <a:ext uri="{FF2B5EF4-FFF2-40B4-BE49-F238E27FC236}">
                  <a16:creationId xmlns:a16="http://schemas.microsoft.com/office/drawing/2014/main" id="{F0AD637C-C81B-0898-932D-9C74EB9065D7}"/>
                </a:ext>
              </a:extLst>
            </p:cNvPr>
            <p:cNvSpPr>
              <a:spLocks/>
            </p:cNvSpPr>
            <p:nvPr/>
          </p:nvSpPr>
          <p:spPr bwMode="auto">
            <a:xfrm>
              <a:off x="6371527" y="4834192"/>
              <a:ext cx="317500" cy="301625"/>
            </a:xfrm>
            <a:custGeom>
              <a:avLst/>
              <a:gdLst>
                <a:gd name="T0" fmla="*/ 64 w 100"/>
                <a:gd name="T1" fmla="*/ 82 h 95"/>
                <a:gd name="T2" fmla="*/ 58 w 100"/>
                <a:gd name="T3" fmla="*/ 76 h 95"/>
                <a:gd name="T4" fmla="*/ 64 w 100"/>
                <a:gd name="T5" fmla="*/ 70 h 95"/>
                <a:gd name="T6" fmla="*/ 100 w 100"/>
                <a:gd name="T7" fmla="*/ 70 h 95"/>
                <a:gd name="T8" fmla="*/ 100 w 100"/>
                <a:gd name="T9" fmla="*/ 61 h 95"/>
                <a:gd name="T10" fmla="*/ 64 w 100"/>
                <a:gd name="T11" fmla="*/ 61 h 95"/>
                <a:gd name="T12" fmla="*/ 58 w 100"/>
                <a:gd name="T13" fmla="*/ 55 h 95"/>
                <a:gd name="T14" fmla="*/ 64 w 100"/>
                <a:gd name="T15" fmla="*/ 49 h 95"/>
                <a:gd name="T16" fmla="*/ 100 w 100"/>
                <a:gd name="T17" fmla="*/ 49 h 95"/>
                <a:gd name="T18" fmla="*/ 99 w 100"/>
                <a:gd name="T19" fmla="*/ 40 h 95"/>
                <a:gd name="T20" fmla="*/ 64 w 100"/>
                <a:gd name="T21" fmla="*/ 40 h 95"/>
                <a:gd name="T22" fmla="*/ 58 w 100"/>
                <a:gd name="T23" fmla="*/ 34 h 95"/>
                <a:gd name="T24" fmla="*/ 64 w 100"/>
                <a:gd name="T25" fmla="*/ 28 h 95"/>
                <a:gd name="T26" fmla="*/ 94 w 100"/>
                <a:gd name="T27" fmla="*/ 28 h 95"/>
                <a:gd name="T28" fmla="*/ 50 w 100"/>
                <a:gd name="T29" fmla="*/ 0 h 95"/>
                <a:gd name="T30" fmla="*/ 5 w 100"/>
                <a:gd name="T31" fmla="*/ 28 h 95"/>
                <a:gd name="T32" fmla="*/ 33 w 100"/>
                <a:gd name="T33" fmla="*/ 28 h 95"/>
                <a:gd name="T34" fmla="*/ 39 w 100"/>
                <a:gd name="T35" fmla="*/ 34 h 95"/>
                <a:gd name="T36" fmla="*/ 33 w 100"/>
                <a:gd name="T37" fmla="*/ 40 h 95"/>
                <a:gd name="T38" fmla="*/ 1 w 100"/>
                <a:gd name="T39" fmla="*/ 40 h 95"/>
                <a:gd name="T40" fmla="*/ 0 w 100"/>
                <a:gd name="T41" fmla="*/ 49 h 95"/>
                <a:gd name="T42" fmla="*/ 33 w 100"/>
                <a:gd name="T43" fmla="*/ 49 h 95"/>
                <a:gd name="T44" fmla="*/ 39 w 100"/>
                <a:gd name="T45" fmla="*/ 55 h 95"/>
                <a:gd name="T46" fmla="*/ 33 w 100"/>
                <a:gd name="T47" fmla="*/ 61 h 95"/>
                <a:gd name="T48" fmla="*/ 0 w 100"/>
                <a:gd name="T49" fmla="*/ 61 h 95"/>
                <a:gd name="T50" fmla="*/ 0 w 100"/>
                <a:gd name="T51" fmla="*/ 70 h 95"/>
                <a:gd name="T52" fmla="*/ 33 w 100"/>
                <a:gd name="T53" fmla="*/ 70 h 95"/>
                <a:gd name="T54" fmla="*/ 39 w 100"/>
                <a:gd name="T55" fmla="*/ 76 h 95"/>
                <a:gd name="T56" fmla="*/ 33 w 100"/>
                <a:gd name="T57" fmla="*/ 82 h 95"/>
                <a:gd name="T58" fmla="*/ 0 w 100"/>
                <a:gd name="T59" fmla="*/ 82 h 95"/>
                <a:gd name="T60" fmla="*/ 0 w 100"/>
                <a:gd name="T61" fmla="*/ 95 h 95"/>
                <a:gd name="T62" fmla="*/ 100 w 100"/>
                <a:gd name="T63" fmla="*/ 95 h 95"/>
                <a:gd name="T64" fmla="*/ 100 w 100"/>
                <a:gd name="T65" fmla="*/ 82 h 95"/>
                <a:gd name="T66" fmla="*/ 64 w 100"/>
                <a:gd name="T67"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95">
                  <a:moveTo>
                    <a:pt x="64" y="82"/>
                  </a:moveTo>
                  <a:cubicBezTo>
                    <a:pt x="61" y="82"/>
                    <a:pt x="58" y="79"/>
                    <a:pt x="58" y="76"/>
                  </a:cubicBezTo>
                  <a:cubicBezTo>
                    <a:pt x="58" y="73"/>
                    <a:pt x="61" y="70"/>
                    <a:pt x="64" y="70"/>
                  </a:cubicBezTo>
                  <a:cubicBezTo>
                    <a:pt x="100" y="70"/>
                    <a:pt x="100" y="70"/>
                    <a:pt x="100" y="70"/>
                  </a:cubicBezTo>
                  <a:cubicBezTo>
                    <a:pt x="100" y="61"/>
                    <a:pt x="100" y="61"/>
                    <a:pt x="100" y="61"/>
                  </a:cubicBezTo>
                  <a:cubicBezTo>
                    <a:pt x="64" y="61"/>
                    <a:pt x="64" y="61"/>
                    <a:pt x="64" y="61"/>
                  </a:cubicBezTo>
                  <a:cubicBezTo>
                    <a:pt x="61" y="61"/>
                    <a:pt x="58" y="58"/>
                    <a:pt x="58" y="55"/>
                  </a:cubicBezTo>
                  <a:cubicBezTo>
                    <a:pt x="58" y="52"/>
                    <a:pt x="61" y="49"/>
                    <a:pt x="64" y="49"/>
                  </a:cubicBezTo>
                  <a:cubicBezTo>
                    <a:pt x="100" y="49"/>
                    <a:pt x="100" y="49"/>
                    <a:pt x="100" y="49"/>
                  </a:cubicBezTo>
                  <a:cubicBezTo>
                    <a:pt x="99" y="46"/>
                    <a:pt x="99" y="43"/>
                    <a:pt x="99" y="40"/>
                  </a:cubicBezTo>
                  <a:cubicBezTo>
                    <a:pt x="64" y="40"/>
                    <a:pt x="64" y="40"/>
                    <a:pt x="64" y="40"/>
                  </a:cubicBezTo>
                  <a:cubicBezTo>
                    <a:pt x="61" y="40"/>
                    <a:pt x="58" y="37"/>
                    <a:pt x="58" y="34"/>
                  </a:cubicBezTo>
                  <a:cubicBezTo>
                    <a:pt x="58" y="30"/>
                    <a:pt x="61" y="28"/>
                    <a:pt x="64" y="28"/>
                  </a:cubicBezTo>
                  <a:cubicBezTo>
                    <a:pt x="94" y="28"/>
                    <a:pt x="94" y="28"/>
                    <a:pt x="94" y="28"/>
                  </a:cubicBezTo>
                  <a:cubicBezTo>
                    <a:pt x="86" y="11"/>
                    <a:pt x="69" y="0"/>
                    <a:pt x="50" y="0"/>
                  </a:cubicBezTo>
                  <a:cubicBezTo>
                    <a:pt x="30" y="0"/>
                    <a:pt x="13" y="11"/>
                    <a:pt x="5" y="28"/>
                  </a:cubicBezTo>
                  <a:cubicBezTo>
                    <a:pt x="33" y="28"/>
                    <a:pt x="33" y="28"/>
                    <a:pt x="33" y="28"/>
                  </a:cubicBezTo>
                  <a:cubicBezTo>
                    <a:pt x="36" y="28"/>
                    <a:pt x="39" y="30"/>
                    <a:pt x="39" y="34"/>
                  </a:cubicBezTo>
                  <a:cubicBezTo>
                    <a:pt x="39" y="37"/>
                    <a:pt x="36" y="40"/>
                    <a:pt x="33" y="40"/>
                  </a:cubicBezTo>
                  <a:cubicBezTo>
                    <a:pt x="1" y="40"/>
                    <a:pt x="1" y="40"/>
                    <a:pt x="1" y="40"/>
                  </a:cubicBezTo>
                  <a:cubicBezTo>
                    <a:pt x="0" y="43"/>
                    <a:pt x="0" y="46"/>
                    <a:pt x="0" y="49"/>
                  </a:cubicBezTo>
                  <a:cubicBezTo>
                    <a:pt x="33" y="49"/>
                    <a:pt x="33" y="49"/>
                    <a:pt x="33" y="49"/>
                  </a:cubicBezTo>
                  <a:cubicBezTo>
                    <a:pt x="36" y="49"/>
                    <a:pt x="39" y="52"/>
                    <a:pt x="39" y="55"/>
                  </a:cubicBezTo>
                  <a:cubicBezTo>
                    <a:pt x="39" y="58"/>
                    <a:pt x="36" y="61"/>
                    <a:pt x="33" y="61"/>
                  </a:cubicBezTo>
                  <a:cubicBezTo>
                    <a:pt x="0" y="61"/>
                    <a:pt x="0" y="61"/>
                    <a:pt x="0" y="61"/>
                  </a:cubicBezTo>
                  <a:cubicBezTo>
                    <a:pt x="0" y="70"/>
                    <a:pt x="0" y="70"/>
                    <a:pt x="0" y="70"/>
                  </a:cubicBezTo>
                  <a:cubicBezTo>
                    <a:pt x="33" y="70"/>
                    <a:pt x="33" y="70"/>
                    <a:pt x="33" y="70"/>
                  </a:cubicBezTo>
                  <a:cubicBezTo>
                    <a:pt x="36" y="70"/>
                    <a:pt x="39" y="73"/>
                    <a:pt x="39" y="76"/>
                  </a:cubicBezTo>
                  <a:cubicBezTo>
                    <a:pt x="39" y="79"/>
                    <a:pt x="36" y="82"/>
                    <a:pt x="33" y="82"/>
                  </a:cubicBezTo>
                  <a:cubicBezTo>
                    <a:pt x="0" y="82"/>
                    <a:pt x="0" y="82"/>
                    <a:pt x="0" y="82"/>
                  </a:cubicBezTo>
                  <a:cubicBezTo>
                    <a:pt x="0" y="95"/>
                    <a:pt x="0" y="95"/>
                    <a:pt x="0" y="95"/>
                  </a:cubicBezTo>
                  <a:cubicBezTo>
                    <a:pt x="100" y="95"/>
                    <a:pt x="100" y="95"/>
                    <a:pt x="100" y="95"/>
                  </a:cubicBezTo>
                  <a:cubicBezTo>
                    <a:pt x="100" y="82"/>
                    <a:pt x="100" y="82"/>
                    <a:pt x="100" y="82"/>
                  </a:cubicBezTo>
                  <a:lnTo>
                    <a:pt x="64"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grpSp>
      <p:sp>
        <p:nvSpPr>
          <p:cNvPr id="24" name="타원 23">
            <a:extLst>
              <a:ext uri="{FF2B5EF4-FFF2-40B4-BE49-F238E27FC236}">
                <a16:creationId xmlns:a16="http://schemas.microsoft.com/office/drawing/2014/main" id="{CBFFA23B-5235-4E1B-0A26-CC529FA686B7}"/>
              </a:ext>
            </a:extLst>
          </p:cNvPr>
          <p:cNvSpPr/>
          <p:nvPr/>
        </p:nvSpPr>
        <p:spPr>
          <a:xfrm>
            <a:off x="4626615" y="7951935"/>
            <a:ext cx="612000" cy="611999"/>
          </a:xfrm>
          <a:prstGeom prst="ellipse">
            <a:avLst/>
          </a:prstGeom>
          <a:solidFill>
            <a:srgbClr val="57BFDA"/>
          </a:solidFill>
          <a:ln>
            <a:solidFill>
              <a:srgbClr val="57BFD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lstStyle/>
          <a:p>
            <a:pPr algn="ctr"/>
            <a:r>
              <a:rPr lang="en-US" altLang="ko-KR" sz="11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Echo</a:t>
            </a:r>
            <a:endParaRPr lang="ko-KR" altLang="en-US" sz="11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p:txBody>
      </p:sp>
      <p:grpSp>
        <p:nvGrpSpPr>
          <p:cNvPr id="25" name="Grupo 545">
            <a:extLst>
              <a:ext uri="{FF2B5EF4-FFF2-40B4-BE49-F238E27FC236}">
                <a16:creationId xmlns:a16="http://schemas.microsoft.com/office/drawing/2014/main" id="{7FB7D66A-29A0-A4FE-B8AE-F09145D76228}"/>
              </a:ext>
            </a:extLst>
          </p:cNvPr>
          <p:cNvGrpSpPr/>
          <p:nvPr/>
        </p:nvGrpSpPr>
        <p:grpSpPr>
          <a:xfrm>
            <a:off x="4804810" y="8259762"/>
            <a:ext cx="263170" cy="229738"/>
            <a:chOff x="1682052" y="2125917"/>
            <a:chExt cx="673100" cy="614362"/>
          </a:xfrm>
          <a:solidFill>
            <a:schemeClr val="bg1"/>
          </a:solidFill>
        </p:grpSpPr>
        <p:sp>
          <p:nvSpPr>
            <p:cNvPr id="26" name="Freeform 41">
              <a:extLst>
                <a:ext uri="{FF2B5EF4-FFF2-40B4-BE49-F238E27FC236}">
                  <a16:creationId xmlns:a16="http://schemas.microsoft.com/office/drawing/2014/main" id="{0A26C5FD-3DC1-87AA-D3EA-86778DE8F107}"/>
                </a:ext>
              </a:extLst>
            </p:cNvPr>
            <p:cNvSpPr>
              <a:spLocks/>
            </p:cNvSpPr>
            <p:nvPr/>
          </p:nvSpPr>
          <p:spPr bwMode="auto">
            <a:xfrm>
              <a:off x="1974152" y="2302129"/>
              <a:ext cx="88900" cy="438150"/>
            </a:xfrm>
            <a:custGeom>
              <a:avLst/>
              <a:gdLst>
                <a:gd name="T0" fmla="*/ 14 w 28"/>
                <a:gd name="T1" fmla="*/ 0 h 138"/>
                <a:gd name="T2" fmla="*/ 0 w 28"/>
                <a:gd name="T3" fmla="*/ 13 h 138"/>
                <a:gd name="T4" fmla="*/ 7 w 28"/>
                <a:gd name="T5" fmla="*/ 25 h 138"/>
                <a:gd name="T6" fmla="*/ 7 w 28"/>
                <a:gd name="T7" fmla="*/ 138 h 138"/>
                <a:gd name="T8" fmla="*/ 21 w 28"/>
                <a:gd name="T9" fmla="*/ 138 h 138"/>
                <a:gd name="T10" fmla="*/ 21 w 28"/>
                <a:gd name="T11" fmla="*/ 25 h 138"/>
                <a:gd name="T12" fmla="*/ 28 w 28"/>
                <a:gd name="T13" fmla="*/ 13 h 138"/>
                <a:gd name="T14" fmla="*/ 14 w 28"/>
                <a:gd name="T15" fmla="*/ 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38">
                  <a:moveTo>
                    <a:pt x="14" y="0"/>
                  </a:moveTo>
                  <a:cubicBezTo>
                    <a:pt x="6" y="0"/>
                    <a:pt x="0" y="6"/>
                    <a:pt x="0" y="13"/>
                  </a:cubicBezTo>
                  <a:cubicBezTo>
                    <a:pt x="0" y="19"/>
                    <a:pt x="3" y="23"/>
                    <a:pt x="7" y="25"/>
                  </a:cubicBezTo>
                  <a:cubicBezTo>
                    <a:pt x="7" y="138"/>
                    <a:pt x="7" y="138"/>
                    <a:pt x="7" y="138"/>
                  </a:cubicBezTo>
                  <a:cubicBezTo>
                    <a:pt x="21" y="138"/>
                    <a:pt x="21" y="138"/>
                    <a:pt x="21" y="138"/>
                  </a:cubicBezTo>
                  <a:cubicBezTo>
                    <a:pt x="21" y="25"/>
                    <a:pt x="21" y="25"/>
                    <a:pt x="21" y="25"/>
                  </a:cubicBezTo>
                  <a:cubicBezTo>
                    <a:pt x="25" y="23"/>
                    <a:pt x="28" y="19"/>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27" name="Freeform 42">
              <a:extLst>
                <a:ext uri="{FF2B5EF4-FFF2-40B4-BE49-F238E27FC236}">
                  <a16:creationId xmlns:a16="http://schemas.microsoft.com/office/drawing/2014/main" id="{2FFE89AD-1247-A334-785E-AB475E3C1179}"/>
                </a:ext>
              </a:extLst>
            </p:cNvPr>
            <p:cNvSpPr>
              <a:spLocks/>
            </p:cNvSpPr>
            <p:nvPr/>
          </p:nvSpPr>
          <p:spPr bwMode="auto">
            <a:xfrm>
              <a:off x="1875727" y="2249742"/>
              <a:ext cx="79375" cy="188913"/>
            </a:xfrm>
            <a:custGeom>
              <a:avLst/>
              <a:gdLst>
                <a:gd name="T0" fmla="*/ 16 w 25"/>
                <a:gd name="T1" fmla="*/ 0 h 59"/>
                <a:gd name="T2" fmla="*/ 16 w 25"/>
                <a:gd name="T3" fmla="*/ 59 h 59"/>
                <a:gd name="T4" fmla="*/ 25 w 25"/>
                <a:gd name="T5" fmla="*/ 49 h 59"/>
                <a:gd name="T6" fmla="*/ 25 w 25"/>
                <a:gd name="T7" fmla="*/ 10 h 59"/>
                <a:gd name="T8" fmla="*/ 16 w 25"/>
                <a:gd name="T9" fmla="*/ 0 h 59"/>
              </a:gdLst>
              <a:ahLst/>
              <a:cxnLst>
                <a:cxn ang="0">
                  <a:pos x="T0" y="T1"/>
                </a:cxn>
                <a:cxn ang="0">
                  <a:pos x="T2" y="T3"/>
                </a:cxn>
                <a:cxn ang="0">
                  <a:pos x="T4" y="T5"/>
                </a:cxn>
                <a:cxn ang="0">
                  <a:pos x="T6" y="T7"/>
                </a:cxn>
                <a:cxn ang="0">
                  <a:pos x="T8" y="T9"/>
                </a:cxn>
              </a:cxnLst>
              <a:rect l="0" t="0" r="r" b="b"/>
              <a:pathLst>
                <a:path w="25" h="59">
                  <a:moveTo>
                    <a:pt x="16" y="0"/>
                  </a:moveTo>
                  <a:cubicBezTo>
                    <a:pt x="0" y="16"/>
                    <a:pt x="0" y="43"/>
                    <a:pt x="16" y="59"/>
                  </a:cubicBezTo>
                  <a:cubicBezTo>
                    <a:pt x="25" y="49"/>
                    <a:pt x="25" y="49"/>
                    <a:pt x="25" y="49"/>
                  </a:cubicBezTo>
                  <a:cubicBezTo>
                    <a:pt x="15" y="38"/>
                    <a:pt x="15" y="21"/>
                    <a:pt x="25" y="10"/>
                  </a:cubicBezTo>
                  <a:cubicBezTo>
                    <a:pt x="16" y="0"/>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28" name="Freeform 43">
              <a:extLst>
                <a:ext uri="{FF2B5EF4-FFF2-40B4-BE49-F238E27FC236}">
                  <a16:creationId xmlns:a16="http://schemas.microsoft.com/office/drawing/2014/main" id="{CBDBFEE8-DD73-9364-8127-36F25C0AFA15}"/>
                </a:ext>
              </a:extLst>
            </p:cNvPr>
            <p:cNvSpPr>
              <a:spLocks/>
            </p:cNvSpPr>
            <p:nvPr/>
          </p:nvSpPr>
          <p:spPr bwMode="auto">
            <a:xfrm>
              <a:off x="2082102" y="2249742"/>
              <a:ext cx="79375" cy="188913"/>
            </a:xfrm>
            <a:custGeom>
              <a:avLst/>
              <a:gdLst>
                <a:gd name="T0" fmla="*/ 9 w 25"/>
                <a:gd name="T1" fmla="*/ 0 h 59"/>
                <a:gd name="T2" fmla="*/ 0 w 25"/>
                <a:gd name="T3" fmla="*/ 10 h 59"/>
                <a:gd name="T4" fmla="*/ 0 w 25"/>
                <a:gd name="T5" fmla="*/ 49 h 59"/>
                <a:gd name="T6" fmla="*/ 9 w 25"/>
                <a:gd name="T7" fmla="*/ 59 h 59"/>
                <a:gd name="T8" fmla="*/ 9 w 25"/>
                <a:gd name="T9" fmla="*/ 0 h 59"/>
              </a:gdLst>
              <a:ahLst/>
              <a:cxnLst>
                <a:cxn ang="0">
                  <a:pos x="T0" y="T1"/>
                </a:cxn>
                <a:cxn ang="0">
                  <a:pos x="T2" y="T3"/>
                </a:cxn>
                <a:cxn ang="0">
                  <a:pos x="T4" y="T5"/>
                </a:cxn>
                <a:cxn ang="0">
                  <a:pos x="T6" y="T7"/>
                </a:cxn>
                <a:cxn ang="0">
                  <a:pos x="T8" y="T9"/>
                </a:cxn>
              </a:cxnLst>
              <a:rect l="0" t="0" r="r" b="b"/>
              <a:pathLst>
                <a:path w="25" h="59">
                  <a:moveTo>
                    <a:pt x="9" y="0"/>
                  </a:moveTo>
                  <a:cubicBezTo>
                    <a:pt x="0" y="10"/>
                    <a:pt x="0" y="10"/>
                    <a:pt x="0" y="10"/>
                  </a:cubicBezTo>
                  <a:cubicBezTo>
                    <a:pt x="10" y="21"/>
                    <a:pt x="10" y="38"/>
                    <a:pt x="0" y="49"/>
                  </a:cubicBezTo>
                  <a:cubicBezTo>
                    <a:pt x="9" y="59"/>
                    <a:pt x="9" y="59"/>
                    <a:pt x="9" y="59"/>
                  </a:cubicBezTo>
                  <a:cubicBezTo>
                    <a:pt x="25" y="43"/>
                    <a:pt x="25" y="16"/>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29" name="Freeform 44">
              <a:extLst>
                <a:ext uri="{FF2B5EF4-FFF2-40B4-BE49-F238E27FC236}">
                  <a16:creationId xmlns:a16="http://schemas.microsoft.com/office/drawing/2014/main" id="{6064A795-9618-E3CA-EA2A-5A15B0E66283}"/>
                </a:ext>
              </a:extLst>
            </p:cNvPr>
            <p:cNvSpPr>
              <a:spLocks/>
            </p:cNvSpPr>
            <p:nvPr/>
          </p:nvSpPr>
          <p:spPr bwMode="auto">
            <a:xfrm>
              <a:off x="1777302" y="2189417"/>
              <a:ext cx="117475" cy="309563"/>
            </a:xfrm>
            <a:custGeom>
              <a:avLst/>
              <a:gdLst>
                <a:gd name="T0" fmla="*/ 37 w 37"/>
                <a:gd name="T1" fmla="*/ 9 h 97"/>
                <a:gd name="T2" fmla="*/ 27 w 37"/>
                <a:gd name="T3" fmla="*/ 0 h 97"/>
                <a:gd name="T4" fmla="*/ 27 w 37"/>
                <a:gd name="T5" fmla="*/ 97 h 97"/>
                <a:gd name="T6" fmla="*/ 37 w 37"/>
                <a:gd name="T7" fmla="*/ 88 h 97"/>
                <a:gd name="T8" fmla="*/ 37 w 37"/>
                <a:gd name="T9" fmla="*/ 9 h 97"/>
              </a:gdLst>
              <a:ahLst/>
              <a:cxnLst>
                <a:cxn ang="0">
                  <a:pos x="T0" y="T1"/>
                </a:cxn>
                <a:cxn ang="0">
                  <a:pos x="T2" y="T3"/>
                </a:cxn>
                <a:cxn ang="0">
                  <a:pos x="T4" y="T5"/>
                </a:cxn>
                <a:cxn ang="0">
                  <a:pos x="T6" y="T7"/>
                </a:cxn>
                <a:cxn ang="0">
                  <a:pos x="T8" y="T9"/>
                </a:cxn>
              </a:cxnLst>
              <a:rect l="0" t="0" r="r" b="b"/>
              <a:pathLst>
                <a:path w="37" h="97">
                  <a:moveTo>
                    <a:pt x="37" y="9"/>
                  </a:moveTo>
                  <a:cubicBezTo>
                    <a:pt x="27" y="0"/>
                    <a:pt x="27" y="0"/>
                    <a:pt x="27" y="0"/>
                  </a:cubicBezTo>
                  <a:cubicBezTo>
                    <a:pt x="0" y="27"/>
                    <a:pt x="0" y="70"/>
                    <a:pt x="27" y="97"/>
                  </a:cubicBezTo>
                  <a:cubicBezTo>
                    <a:pt x="37" y="88"/>
                    <a:pt x="37" y="88"/>
                    <a:pt x="37" y="88"/>
                  </a:cubicBezTo>
                  <a:cubicBezTo>
                    <a:pt x="15" y="66"/>
                    <a:pt x="15" y="31"/>
                    <a:pt x="3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30" name="Freeform 45">
              <a:extLst>
                <a:ext uri="{FF2B5EF4-FFF2-40B4-BE49-F238E27FC236}">
                  <a16:creationId xmlns:a16="http://schemas.microsoft.com/office/drawing/2014/main" id="{6A969916-9CB5-411F-C266-F99FCA14C8F7}"/>
                </a:ext>
              </a:extLst>
            </p:cNvPr>
            <p:cNvSpPr>
              <a:spLocks/>
            </p:cNvSpPr>
            <p:nvPr/>
          </p:nvSpPr>
          <p:spPr bwMode="auto">
            <a:xfrm>
              <a:off x="2142427" y="2189417"/>
              <a:ext cx="117475" cy="309563"/>
            </a:xfrm>
            <a:custGeom>
              <a:avLst/>
              <a:gdLst>
                <a:gd name="T0" fmla="*/ 10 w 37"/>
                <a:gd name="T1" fmla="*/ 0 h 97"/>
                <a:gd name="T2" fmla="*/ 0 w 37"/>
                <a:gd name="T3" fmla="*/ 9 h 97"/>
                <a:gd name="T4" fmla="*/ 0 w 37"/>
                <a:gd name="T5" fmla="*/ 88 h 97"/>
                <a:gd name="T6" fmla="*/ 10 w 37"/>
                <a:gd name="T7" fmla="*/ 97 h 97"/>
                <a:gd name="T8" fmla="*/ 10 w 37"/>
                <a:gd name="T9" fmla="*/ 0 h 97"/>
              </a:gdLst>
              <a:ahLst/>
              <a:cxnLst>
                <a:cxn ang="0">
                  <a:pos x="T0" y="T1"/>
                </a:cxn>
                <a:cxn ang="0">
                  <a:pos x="T2" y="T3"/>
                </a:cxn>
                <a:cxn ang="0">
                  <a:pos x="T4" y="T5"/>
                </a:cxn>
                <a:cxn ang="0">
                  <a:pos x="T6" y="T7"/>
                </a:cxn>
                <a:cxn ang="0">
                  <a:pos x="T8" y="T9"/>
                </a:cxn>
              </a:cxnLst>
              <a:rect l="0" t="0" r="r" b="b"/>
              <a:pathLst>
                <a:path w="37" h="97">
                  <a:moveTo>
                    <a:pt x="10" y="0"/>
                  </a:moveTo>
                  <a:cubicBezTo>
                    <a:pt x="0" y="9"/>
                    <a:pt x="0" y="9"/>
                    <a:pt x="0" y="9"/>
                  </a:cubicBezTo>
                  <a:cubicBezTo>
                    <a:pt x="22" y="31"/>
                    <a:pt x="22" y="66"/>
                    <a:pt x="0" y="88"/>
                  </a:cubicBezTo>
                  <a:cubicBezTo>
                    <a:pt x="10" y="97"/>
                    <a:pt x="10" y="97"/>
                    <a:pt x="10" y="97"/>
                  </a:cubicBezTo>
                  <a:cubicBezTo>
                    <a:pt x="37" y="70"/>
                    <a:pt x="37" y="27"/>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31" name="Freeform 46">
              <a:extLst>
                <a:ext uri="{FF2B5EF4-FFF2-40B4-BE49-F238E27FC236}">
                  <a16:creationId xmlns:a16="http://schemas.microsoft.com/office/drawing/2014/main" id="{151D3956-E7C8-1FBD-5355-F16CB92020CB}"/>
                </a:ext>
              </a:extLst>
            </p:cNvPr>
            <p:cNvSpPr>
              <a:spLocks/>
            </p:cNvSpPr>
            <p:nvPr/>
          </p:nvSpPr>
          <p:spPr bwMode="auto">
            <a:xfrm>
              <a:off x="1682052" y="2125917"/>
              <a:ext cx="149225" cy="436563"/>
            </a:xfrm>
            <a:custGeom>
              <a:avLst/>
              <a:gdLst>
                <a:gd name="T0" fmla="*/ 47 w 47"/>
                <a:gd name="T1" fmla="*/ 10 h 137"/>
                <a:gd name="T2" fmla="*/ 38 w 47"/>
                <a:gd name="T3" fmla="*/ 0 h 137"/>
                <a:gd name="T4" fmla="*/ 38 w 47"/>
                <a:gd name="T5" fmla="*/ 137 h 137"/>
                <a:gd name="T6" fmla="*/ 47 w 47"/>
                <a:gd name="T7" fmla="*/ 127 h 137"/>
                <a:gd name="T8" fmla="*/ 47 w 47"/>
                <a:gd name="T9" fmla="*/ 10 h 137"/>
              </a:gdLst>
              <a:ahLst/>
              <a:cxnLst>
                <a:cxn ang="0">
                  <a:pos x="T0" y="T1"/>
                </a:cxn>
                <a:cxn ang="0">
                  <a:pos x="T2" y="T3"/>
                </a:cxn>
                <a:cxn ang="0">
                  <a:pos x="T4" y="T5"/>
                </a:cxn>
                <a:cxn ang="0">
                  <a:pos x="T6" y="T7"/>
                </a:cxn>
                <a:cxn ang="0">
                  <a:pos x="T8" y="T9"/>
                </a:cxn>
              </a:cxnLst>
              <a:rect l="0" t="0" r="r" b="b"/>
              <a:pathLst>
                <a:path w="47" h="137">
                  <a:moveTo>
                    <a:pt x="47" y="10"/>
                  </a:moveTo>
                  <a:cubicBezTo>
                    <a:pt x="38" y="0"/>
                    <a:pt x="38" y="0"/>
                    <a:pt x="38" y="0"/>
                  </a:cubicBezTo>
                  <a:cubicBezTo>
                    <a:pt x="0" y="38"/>
                    <a:pt x="0" y="99"/>
                    <a:pt x="38" y="137"/>
                  </a:cubicBezTo>
                  <a:cubicBezTo>
                    <a:pt x="47" y="127"/>
                    <a:pt x="47" y="127"/>
                    <a:pt x="47" y="127"/>
                  </a:cubicBezTo>
                  <a:cubicBezTo>
                    <a:pt x="15" y="95"/>
                    <a:pt x="15" y="42"/>
                    <a:pt x="4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sp>
          <p:nvSpPr>
            <p:cNvPr id="32" name="Freeform 47">
              <a:extLst>
                <a:ext uri="{FF2B5EF4-FFF2-40B4-BE49-F238E27FC236}">
                  <a16:creationId xmlns:a16="http://schemas.microsoft.com/office/drawing/2014/main" id="{644EC95A-06A7-8179-F68D-2F1BDE25F922}"/>
                </a:ext>
              </a:extLst>
            </p:cNvPr>
            <p:cNvSpPr>
              <a:spLocks/>
            </p:cNvSpPr>
            <p:nvPr/>
          </p:nvSpPr>
          <p:spPr bwMode="auto">
            <a:xfrm>
              <a:off x="2205927" y="2125917"/>
              <a:ext cx="149225" cy="436563"/>
            </a:xfrm>
            <a:custGeom>
              <a:avLst/>
              <a:gdLst>
                <a:gd name="T0" fmla="*/ 9 w 47"/>
                <a:gd name="T1" fmla="*/ 0 h 137"/>
                <a:gd name="T2" fmla="*/ 0 w 47"/>
                <a:gd name="T3" fmla="*/ 10 h 137"/>
                <a:gd name="T4" fmla="*/ 0 w 47"/>
                <a:gd name="T5" fmla="*/ 127 h 137"/>
                <a:gd name="T6" fmla="*/ 9 w 47"/>
                <a:gd name="T7" fmla="*/ 137 h 137"/>
                <a:gd name="T8" fmla="*/ 9 w 47"/>
                <a:gd name="T9" fmla="*/ 0 h 137"/>
              </a:gdLst>
              <a:ahLst/>
              <a:cxnLst>
                <a:cxn ang="0">
                  <a:pos x="T0" y="T1"/>
                </a:cxn>
                <a:cxn ang="0">
                  <a:pos x="T2" y="T3"/>
                </a:cxn>
                <a:cxn ang="0">
                  <a:pos x="T4" y="T5"/>
                </a:cxn>
                <a:cxn ang="0">
                  <a:pos x="T6" y="T7"/>
                </a:cxn>
                <a:cxn ang="0">
                  <a:pos x="T8" y="T9"/>
                </a:cxn>
              </a:cxnLst>
              <a:rect l="0" t="0" r="r" b="b"/>
              <a:pathLst>
                <a:path w="47" h="137">
                  <a:moveTo>
                    <a:pt x="9" y="0"/>
                  </a:moveTo>
                  <a:cubicBezTo>
                    <a:pt x="0" y="10"/>
                    <a:pt x="0" y="10"/>
                    <a:pt x="0" y="10"/>
                  </a:cubicBezTo>
                  <a:cubicBezTo>
                    <a:pt x="32" y="42"/>
                    <a:pt x="32" y="95"/>
                    <a:pt x="0" y="127"/>
                  </a:cubicBezTo>
                  <a:cubicBezTo>
                    <a:pt x="9" y="137"/>
                    <a:pt x="9" y="137"/>
                    <a:pt x="9" y="137"/>
                  </a:cubicBezTo>
                  <a:cubicBezTo>
                    <a:pt x="47" y="99"/>
                    <a:pt x="47" y="38"/>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KoPub돋움체 Medium"/>
                <a:ea typeface="KoPub돋움체 Medium"/>
                <a:cs typeface="+mn-cs"/>
              </a:endParaRPr>
            </a:p>
          </p:txBody>
        </p:sp>
      </p:grpSp>
      <p:sp>
        <p:nvSpPr>
          <p:cNvPr id="19" name="타원 18">
            <a:extLst>
              <a:ext uri="{FF2B5EF4-FFF2-40B4-BE49-F238E27FC236}">
                <a16:creationId xmlns:a16="http://schemas.microsoft.com/office/drawing/2014/main" id="{E388CC2E-2603-39BE-CE3B-23D4BD61616C}"/>
              </a:ext>
            </a:extLst>
          </p:cNvPr>
          <p:cNvSpPr/>
          <p:nvPr/>
        </p:nvSpPr>
        <p:spPr>
          <a:xfrm>
            <a:off x="5884050" y="7951935"/>
            <a:ext cx="612000" cy="611999"/>
          </a:xfrm>
          <a:prstGeom prst="ellipse">
            <a:avLst/>
          </a:prstGeom>
          <a:solidFill>
            <a:srgbClr val="57BFDA"/>
          </a:solidFill>
          <a:ln>
            <a:solidFill>
              <a:srgbClr val="57BFD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lstStyle/>
          <a:p>
            <a:pPr algn="ctr"/>
            <a:r>
              <a:rPr lang="en-US" altLang="ko-KR" sz="11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Astro</a:t>
            </a:r>
            <a:endParaRPr lang="ko-KR" altLang="en-US" sz="1100" b="1" dirty="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p:txBody>
      </p:sp>
      <p:grpSp>
        <p:nvGrpSpPr>
          <p:cNvPr id="20" name="Group 1">
            <a:extLst>
              <a:ext uri="{FF2B5EF4-FFF2-40B4-BE49-F238E27FC236}">
                <a16:creationId xmlns:a16="http://schemas.microsoft.com/office/drawing/2014/main" id="{15164E3A-5898-1985-6FA1-017B54681197}"/>
              </a:ext>
            </a:extLst>
          </p:cNvPr>
          <p:cNvGrpSpPr/>
          <p:nvPr/>
        </p:nvGrpSpPr>
        <p:grpSpPr>
          <a:xfrm>
            <a:off x="6067970" y="8254279"/>
            <a:ext cx="251720" cy="219420"/>
            <a:chOff x="4859338" y="1801812"/>
            <a:chExt cx="592137" cy="533401"/>
          </a:xfrm>
          <a:solidFill>
            <a:schemeClr val="bg1"/>
          </a:solidFill>
        </p:grpSpPr>
        <p:sp>
          <p:nvSpPr>
            <p:cNvPr id="21" name="Freeform 30">
              <a:extLst>
                <a:ext uri="{FF2B5EF4-FFF2-40B4-BE49-F238E27FC236}">
                  <a16:creationId xmlns:a16="http://schemas.microsoft.com/office/drawing/2014/main" id="{72D71A18-D0EA-0E9E-83CE-1216D82F1348}"/>
                </a:ext>
              </a:extLst>
            </p:cNvPr>
            <p:cNvSpPr>
              <a:spLocks/>
            </p:cNvSpPr>
            <p:nvPr/>
          </p:nvSpPr>
          <p:spPr bwMode="auto">
            <a:xfrm>
              <a:off x="4859338" y="1801812"/>
              <a:ext cx="185738" cy="500063"/>
            </a:xfrm>
            <a:custGeom>
              <a:avLst/>
              <a:gdLst>
                <a:gd name="T0" fmla="*/ 117 w 117"/>
                <a:gd name="T1" fmla="*/ 0 h 315"/>
                <a:gd name="T2" fmla="*/ 0 w 117"/>
                <a:gd name="T3" fmla="*/ 40 h 315"/>
                <a:gd name="T4" fmla="*/ 0 w 117"/>
                <a:gd name="T5" fmla="*/ 315 h 315"/>
                <a:gd name="T6" fmla="*/ 117 w 117"/>
                <a:gd name="T7" fmla="*/ 275 h 315"/>
                <a:gd name="T8" fmla="*/ 117 w 117"/>
                <a:gd name="T9" fmla="*/ 0 h 315"/>
              </a:gdLst>
              <a:ahLst/>
              <a:cxnLst>
                <a:cxn ang="0">
                  <a:pos x="T0" y="T1"/>
                </a:cxn>
                <a:cxn ang="0">
                  <a:pos x="T2" y="T3"/>
                </a:cxn>
                <a:cxn ang="0">
                  <a:pos x="T4" y="T5"/>
                </a:cxn>
                <a:cxn ang="0">
                  <a:pos x="T6" y="T7"/>
                </a:cxn>
                <a:cxn ang="0">
                  <a:pos x="T8" y="T9"/>
                </a:cxn>
              </a:cxnLst>
              <a:rect l="0" t="0" r="r" b="b"/>
              <a:pathLst>
                <a:path w="117" h="315">
                  <a:moveTo>
                    <a:pt x="117" y="0"/>
                  </a:moveTo>
                  <a:lnTo>
                    <a:pt x="0" y="40"/>
                  </a:lnTo>
                  <a:lnTo>
                    <a:pt x="0" y="315"/>
                  </a:lnTo>
                  <a:lnTo>
                    <a:pt x="117" y="275"/>
                  </a:lnTo>
                  <a:lnTo>
                    <a:pt x="1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KoPub돋움체 Medium"/>
                <a:ea typeface="KoPub돋움체 Medium"/>
                <a:cs typeface="+mn-cs"/>
              </a:endParaRPr>
            </a:p>
          </p:txBody>
        </p:sp>
        <p:sp>
          <p:nvSpPr>
            <p:cNvPr id="22" name="Freeform 31">
              <a:extLst>
                <a:ext uri="{FF2B5EF4-FFF2-40B4-BE49-F238E27FC236}">
                  <a16:creationId xmlns:a16="http://schemas.microsoft.com/office/drawing/2014/main" id="{4EE39426-7442-727C-05BC-0F76EBBF38F0}"/>
                </a:ext>
              </a:extLst>
            </p:cNvPr>
            <p:cNvSpPr>
              <a:spLocks/>
            </p:cNvSpPr>
            <p:nvPr/>
          </p:nvSpPr>
          <p:spPr bwMode="auto">
            <a:xfrm>
              <a:off x="5087938" y="1801812"/>
              <a:ext cx="127000" cy="533400"/>
            </a:xfrm>
            <a:custGeom>
              <a:avLst/>
              <a:gdLst>
                <a:gd name="T0" fmla="*/ 0 w 80"/>
                <a:gd name="T1" fmla="*/ 0 h 336"/>
                <a:gd name="T2" fmla="*/ 0 w 80"/>
                <a:gd name="T3" fmla="*/ 277 h 336"/>
                <a:gd name="T4" fmla="*/ 80 w 80"/>
                <a:gd name="T5" fmla="*/ 336 h 336"/>
                <a:gd name="T6" fmla="*/ 80 w 80"/>
                <a:gd name="T7" fmla="*/ 53 h 336"/>
                <a:gd name="T8" fmla="*/ 0 w 80"/>
                <a:gd name="T9" fmla="*/ 0 h 336"/>
              </a:gdLst>
              <a:ahLst/>
              <a:cxnLst>
                <a:cxn ang="0">
                  <a:pos x="T0" y="T1"/>
                </a:cxn>
                <a:cxn ang="0">
                  <a:pos x="T2" y="T3"/>
                </a:cxn>
                <a:cxn ang="0">
                  <a:pos x="T4" y="T5"/>
                </a:cxn>
                <a:cxn ang="0">
                  <a:pos x="T6" y="T7"/>
                </a:cxn>
                <a:cxn ang="0">
                  <a:pos x="T8" y="T9"/>
                </a:cxn>
              </a:cxnLst>
              <a:rect l="0" t="0" r="r" b="b"/>
              <a:pathLst>
                <a:path w="80" h="336">
                  <a:moveTo>
                    <a:pt x="0" y="0"/>
                  </a:moveTo>
                  <a:lnTo>
                    <a:pt x="0" y="277"/>
                  </a:lnTo>
                  <a:lnTo>
                    <a:pt x="80" y="336"/>
                  </a:lnTo>
                  <a:lnTo>
                    <a:pt x="80" y="5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KoPub돋움체 Medium"/>
                <a:ea typeface="KoPub돋움체 Medium"/>
                <a:cs typeface="+mn-cs"/>
              </a:endParaRPr>
            </a:p>
          </p:txBody>
        </p:sp>
        <p:sp>
          <p:nvSpPr>
            <p:cNvPr id="23" name="Freeform 32">
              <a:extLst>
                <a:ext uri="{FF2B5EF4-FFF2-40B4-BE49-F238E27FC236}">
                  <a16:creationId xmlns:a16="http://schemas.microsoft.com/office/drawing/2014/main" id="{AC74591D-40B8-B270-E22F-9C15CA5EBE73}"/>
                </a:ext>
              </a:extLst>
            </p:cNvPr>
            <p:cNvSpPr>
              <a:spLocks/>
            </p:cNvSpPr>
            <p:nvPr/>
          </p:nvSpPr>
          <p:spPr bwMode="auto">
            <a:xfrm>
              <a:off x="5257800" y="1828800"/>
              <a:ext cx="193675" cy="506413"/>
            </a:xfrm>
            <a:custGeom>
              <a:avLst/>
              <a:gdLst>
                <a:gd name="T0" fmla="*/ 122 w 122"/>
                <a:gd name="T1" fmla="*/ 0 h 319"/>
                <a:gd name="T2" fmla="*/ 0 w 122"/>
                <a:gd name="T3" fmla="*/ 40 h 319"/>
                <a:gd name="T4" fmla="*/ 0 w 122"/>
                <a:gd name="T5" fmla="*/ 319 h 319"/>
                <a:gd name="T6" fmla="*/ 122 w 122"/>
                <a:gd name="T7" fmla="*/ 279 h 319"/>
                <a:gd name="T8" fmla="*/ 122 w 122"/>
                <a:gd name="T9" fmla="*/ 0 h 319"/>
              </a:gdLst>
              <a:ahLst/>
              <a:cxnLst>
                <a:cxn ang="0">
                  <a:pos x="T0" y="T1"/>
                </a:cxn>
                <a:cxn ang="0">
                  <a:pos x="T2" y="T3"/>
                </a:cxn>
                <a:cxn ang="0">
                  <a:pos x="T4" y="T5"/>
                </a:cxn>
                <a:cxn ang="0">
                  <a:pos x="T6" y="T7"/>
                </a:cxn>
                <a:cxn ang="0">
                  <a:pos x="T8" y="T9"/>
                </a:cxn>
              </a:cxnLst>
              <a:rect l="0" t="0" r="r" b="b"/>
              <a:pathLst>
                <a:path w="122" h="319">
                  <a:moveTo>
                    <a:pt x="122" y="0"/>
                  </a:moveTo>
                  <a:lnTo>
                    <a:pt x="0" y="40"/>
                  </a:lnTo>
                  <a:lnTo>
                    <a:pt x="0" y="319"/>
                  </a:lnTo>
                  <a:lnTo>
                    <a:pt x="122" y="279"/>
                  </a:lnTo>
                  <a:lnTo>
                    <a:pt x="1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KoPub돋움체 Medium"/>
                <a:ea typeface="KoPub돋움체 Medium"/>
                <a:cs typeface="+mn-cs"/>
              </a:endParaRPr>
            </a:p>
          </p:txBody>
        </p:sp>
      </p:grpSp>
      <p:sp>
        <p:nvSpPr>
          <p:cNvPr id="42" name="TextBox 41">
            <a:extLst>
              <a:ext uri="{FF2B5EF4-FFF2-40B4-BE49-F238E27FC236}">
                <a16:creationId xmlns:a16="http://schemas.microsoft.com/office/drawing/2014/main" id="{BF9431F9-C493-75EF-4DCF-DDBA038D7BBA}"/>
              </a:ext>
            </a:extLst>
          </p:cNvPr>
          <p:cNvSpPr txBox="1"/>
          <p:nvPr/>
        </p:nvSpPr>
        <p:spPr>
          <a:xfrm>
            <a:off x="4976499" y="7717882"/>
            <a:ext cx="1169668" cy="430887"/>
          </a:xfrm>
          <a:prstGeom prst="rect">
            <a:avLst/>
          </a:prstGeom>
          <a:noFill/>
        </p:spPr>
        <p:txBody>
          <a:bodyPr wrap="square" anchor="ctr">
            <a:spAutoFit/>
          </a:bodyPr>
          <a:lstStyle/>
          <a:p>
            <a:pPr algn="ctr"/>
            <a:r>
              <a:rPr lang="ko-KR" altLang="en-US" sz="1100" b="1" dirty="0">
                <a:ln>
                  <a:solidFill>
                    <a:srgbClr val="1E49E2">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아마존</a:t>
            </a:r>
            <a:r>
              <a:rPr lang="en-US" altLang="ko-KR" sz="1100" b="1" dirty="0">
                <a:ln>
                  <a:solidFill>
                    <a:srgbClr val="1E49E2">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p>
          <a:p>
            <a:pPr algn="ctr"/>
            <a:r>
              <a:rPr lang="en-US" altLang="ko-KR" sz="1100" b="1" dirty="0">
                <a:ln>
                  <a:solidFill>
                    <a:srgbClr val="1E49E2">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Devices</a:t>
            </a:r>
            <a:endParaRPr lang="ko-KR" altLang="en-US" sz="1100" b="1" dirty="0">
              <a:ln>
                <a:solidFill>
                  <a:srgbClr val="1E49E2">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cxnSp>
        <p:nvCxnSpPr>
          <p:cNvPr id="48" name="직선 연결선 47">
            <a:extLst>
              <a:ext uri="{FF2B5EF4-FFF2-40B4-BE49-F238E27FC236}">
                <a16:creationId xmlns:a16="http://schemas.microsoft.com/office/drawing/2014/main" id="{E46496B6-68F8-7E05-3378-9142FE74AF4B}"/>
              </a:ext>
            </a:extLst>
          </p:cNvPr>
          <p:cNvCxnSpPr>
            <a:cxnSpLocks/>
          </p:cNvCxnSpPr>
          <p:nvPr/>
        </p:nvCxnSpPr>
        <p:spPr>
          <a:xfrm>
            <a:off x="1957388" y="1281113"/>
            <a:ext cx="0" cy="504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50" name="그룹 49">
            <a:extLst>
              <a:ext uri="{FF2B5EF4-FFF2-40B4-BE49-F238E27FC236}">
                <a16:creationId xmlns:a16="http://schemas.microsoft.com/office/drawing/2014/main" id="{69274D73-B2B6-B7ED-42AE-0A57A3D19606}"/>
              </a:ext>
            </a:extLst>
          </p:cNvPr>
          <p:cNvGrpSpPr/>
          <p:nvPr/>
        </p:nvGrpSpPr>
        <p:grpSpPr>
          <a:xfrm>
            <a:off x="4039507" y="495661"/>
            <a:ext cx="2485203" cy="143825"/>
            <a:chOff x="323851" y="481147"/>
            <a:chExt cx="2485203" cy="143825"/>
          </a:xfrm>
        </p:grpSpPr>
        <p:grpSp>
          <p:nvGrpSpPr>
            <p:cNvPr id="51" name="그룹 50">
              <a:extLst>
                <a:ext uri="{FF2B5EF4-FFF2-40B4-BE49-F238E27FC236}">
                  <a16:creationId xmlns:a16="http://schemas.microsoft.com/office/drawing/2014/main" id="{4D36A1E6-26EC-85F0-B489-0C27B367AED8}"/>
                </a:ext>
              </a:extLst>
            </p:cNvPr>
            <p:cNvGrpSpPr/>
            <p:nvPr/>
          </p:nvGrpSpPr>
          <p:grpSpPr>
            <a:xfrm>
              <a:off x="323851" y="481147"/>
              <a:ext cx="622667" cy="141605"/>
              <a:chOff x="1719989" y="635767"/>
              <a:chExt cx="622667" cy="141605"/>
            </a:xfrm>
          </p:grpSpPr>
          <p:sp>
            <p:nvSpPr>
              <p:cNvPr id="59" name="object 25">
                <a:extLst>
                  <a:ext uri="{FF2B5EF4-FFF2-40B4-BE49-F238E27FC236}">
                    <a16:creationId xmlns:a16="http://schemas.microsoft.com/office/drawing/2014/main" id="{006CE9C5-4AB0-6D57-74DE-F23366DD5546}"/>
                  </a:ext>
                </a:extLst>
              </p:cNvPr>
              <p:cNvSpPr/>
              <p:nvPr/>
            </p:nvSpPr>
            <p:spPr>
              <a:xfrm>
                <a:off x="1723372" y="63576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60" name="object 22">
                <a:extLst>
                  <a:ext uri="{FF2B5EF4-FFF2-40B4-BE49-F238E27FC236}">
                    <a16:creationId xmlns:a16="http://schemas.microsoft.com/office/drawing/2014/main" id="{028B33A3-EDB6-113D-D48A-61CF30EA4DE2}"/>
                  </a:ext>
                </a:extLst>
              </p:cNvPr>
              <p:cNvSpPr txBox="1"/>
              <p:nvPr/>
            </p:nvSpPr>
            <p:spPr>
              <a:xfrm>
                <a:off x="1719989" y="64794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nvGrpSpPr>
            <p:cNvPr id="52" name="그룹 51">
              <a:extLst>
                <a:ext uri="{FF2B5EF4-FFF2-40B4-BE49-F238E27FC236}">
                  <a16:creationId xmlns:a16="http://schemas.microsoft.com/office/drawing/2014/main" id="{C178177A-5A13-D27F-4A2F-AA93DE301775}"/>
                </a:ext>
              </a:extLst>
            </p:cNvPr>
            <p:cNvGrpSpPr/>
            <p:nvPr/>
          </p:nvGrpSpPr>
          <p:grpSpPr>
            <a:xfrm>
              <a:off x="952173" y="483367"/>
              <a:ext cx="1856881" cy="141605"/>
              <a:chOff x="1159698" y="939005"/>
              <a:chExt cx="1856881" cy="141605"/>
            </a:xfrm>
          </p:grpSpPr>
          <p:sp>
            <p:nvSpPr>
              <p:cNvPr id="53" name="object 23">
                <a:extLst>
                  <a:ext uri="{FF2B5EF4-FFF2-40B4-BE49-F238E27FC236}">
                    <a16:creationId xmlns:a16="http://schemas.microsoft.com/office/drawing/2014/main" id="{C9FA1903-CD10-8E27-116F-2E4C2DE452CF}"/>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54" name="object 25">
                <a:extLst>
                  <a:ext uri="{FF2B5EF4-FFF2-40B4-BE49-F238E27FC236}">
                    <a16:creationId xmlns:a16="http://schemas.microsoft.com/office/drawing/2014/main" id="{459907E2-4518-E28A-FAD0-1C6346161CFB}"/>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55" name="object 26">
                <a:extLst>
                  <a:ext uri="{FF2B5EF4-FFF2-40B4-BE49-F238E27FC236}">
                    <a16:creationId xmlns:a16="http://schemas.microsoft.com/office/drawing/2014/main" id="{08C27021-5E24-DC50-C2D9-55382525D711}"/>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56" name="object 22">
                <a:extLst>
                  <a:ext uri="{FF2B5EF4-FFF2-40B4-BE49-F238E27FC236}">
                    <a16:creationId xmlns:a16="http://schemas.microsoft.com/office/drawing/2014/main" id="{8FC3FF4D-47B9-8B0C-7444-00BEBBBB8D62}"/>
                  </a:ext>
                </a:extLst>
              </p:cNvPr>
              <p:cNvSpPr txBox="1"/>
              <p:nvPr/>
            </p:nvSpPr>
            <p:spPr>
              <a:xfrm>
                <a:off x="1162154"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57" name="object 22">
                <a:extLst>
                  <a:ext uri="{FF2B5EF4-FFF2-40B4-BE49-F238E27FC236}">
                    <a16:creationId xmlns:a16="http://schemas.microsoft.com/office/drawing/2014/main" id="{84C5AB63-3E3D-E39E-E078-295E3D2816F3}"/>
                  </a:ext>
                </a:extLst>
              </p:cNvPr>
              <p:cNvSpPr txBox="1"/>
              <p:nvPr/>
            </p:nvSpPr>
            <p:spPr>
              <a:xfrm>
                <a:off x="1775114"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58" name="object 22">
                <a:extLst>
                  <a:ext uri="{FF2B5EF4-FFF2-40B4-BE49-F238E27FC236}">
                    <a16:creationId xmlns:a16="http://schemas.microsoft.com/office/drawing/2014/main" id="{3FC13A78-597F-D64C-79A6-20D19C42584C}"/>
                  </a:ext>
                </a:extLst>
              </p:cNvPr>
              <p:cNvSpPr txBox="1"/>
              <p:nvPr/>
            </p:nvSpPr>
            <p:spPr>
              <a:xfrm>
                <a:off x="2388075" y="95118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spTree>
    <p:extLst>
      <p:ext uri="{BB962C8B-B14F-4D97-AF65-F5344CB8AC3E}">
        <p14:creationId xmlns:p14="http://schemas.microsoft.com/office/powerpoint/2010/main" val="4115962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그림 76" descr="직사각형, 스크린샷, 프레임이(가) 표시된 사진&#10;&#10;자동 생성된 설명">
            <a:extLst>
              <a:ext uri="{FF2B5EF4-FFF2-40B4-BE49-F238E27FC236}">
                <a16:creationId xmlns:a16="http://schemas.microsoft.com/office/drawing/2014/main" id="{E239C540-568E-0777-C8E7-614088D152EE}"/>
              </a:ext>
            </a:extLst>
          </p:cNvPr>
          <p:cNvPicPr>
            <a:picLocks noChangeAspect="1"/>
          </p:cNvPicPr>
          <p:nvPr/>
        </p:nvPicPr>
        <p:blipFill rotWithShape="1">
          <a:blip r:embed="rId2"/>
          <a:srcRect r="1762" b="780"/>
          <a:stretch/>
        </p:blipFill>
        <p:spPr>
          <a:xfrm>
            <a:off x="125747" y="637532"/>
            <a:ext cx="6696158" cy="8737971"/>
          </a:xfrm>
          <a:prstGeom prst="rect">
            <a:avLst/>
          </a:prstGeom>
        </p:spPr>
      </p:pic>
      <p:sp>
        <p:nvSpPr>
          <p:cNvPr id="75" name="직사각형 74">
            <a:extLst>
              <a:ext uri="{FF2B5EF4-FFF2-40B4-BE49-F238E27FC236}">
                <a16:creationId xmlns:a16="http://schemas.microsoft.com/office/drawing/2014/main" id="{95D7D859-4D36-7EA1-339A-764AF6085772}"/>
              </a:ext>
            </a:extLst>
          </p:cNvPr>
          <p:cNvSpPr/>
          <p:nvPr/>
        </p:nvSpPr>
        <p:spPr>
          <a:xfrm>
            <a:off x="707640" y="8625970"/>
            <a:ext cx="5423935" cy="355276"/>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 </a:t>
            </a:r>
            <a:endPar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Photograph Source: xBloom,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6" name="Rectangle 5">
            <a:extLst>
              <a:ext uri="{FF2B5EF4-FFF2-40B4-BE49-F238E27FC236}">
                <a16:creationId xmlns:a16="http://schemas.microsoft.com/office/drawing/2014/main" id="{6CDCB298-0E17-74B9-D9D5-91181F1B3A16}"/>
              </a:ext>
            </a:extLst>
          </p:cNvPr>
          <p:cNvSpPr>
            <a:spLocks noChangeArrowheads="1"/>
          </p:cNvSpPr>
          <p:nvPr/>
        </p:nvSpPr>
        <p:spPr bwMode="auto">
          <a:xfrm>
            <a:off x="689542" y="1401581"/>
            <a:ext cx="5423935" cy="1106487"/>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rPr>
              <a:t>  </a:t>
            </a:r>
            <a:endParaRPr kumimoji="0" lang="en-US" altLang="ko-KR" sz="1200" b="1" i="0" u="none" strike="noStrik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세계 최대 종합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ICT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전시회로 꼽히는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CES</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에서도 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소비재산업의 기술 진보가 빠르게 진전되고 있음을 확인할 수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농업</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식품</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뷰티 등 여러 산업에서 사람의 노동력을 절감하고 소비자의 편의성을 높이는 다양한 기술이 개발되고 있는 모습이다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p>
        </p:txBody>
      </p:sp>
      <p:sp>
        <p:nvSpPr>
          <p:cNvPr id="78" name="TextBox 77">
            <a:extLst>
              <a:ext uri="{FF2B5EF4-FFF2-40B4-BE49-F238E27FC236}">
                <a16:creationId xmlns:a16="http://schemas.microsoft.com/office/drawing/2014/main" id="{B47864CE-1A00-C332-2C2C-8499A07E20EF}"/>
              </a:ext>
            </a:extLst>
          </p:cNvPr>
          <p:cNvSpPr txBox="1"/>
          <p:nvPr/>
        </p:nvSpPr>
        <p:spPr>
          <a:xfrm>
            <a:off x="689541" y="1218493"/>
            <a:ext cx="4292033" cy="521645"/>
          </a:xfrm>
          <a:prstGeom prst="rect">
            <a:avLst/>
          </a:prstGeom>
          <a:noFill/>
        </p:spPr>
        <p:txBody>
          <a:bodyPr wrap="square" lIns="0" tIns="180000" rIns="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rgbClr val="FD349C">
                      <a:alpha val="0"/>
                    </a:srgbClr>
                  </a:solidFill>
                </a:ln>
                <a:solidFill>
                  <a:srgbClr val="000000">
                    <a:lumMod val="65000"/>
                    <a:lumOff val="35000"/>
                  </a:srgbClr>
                </a:solidFill>
                <a:effectLst/>
                <a:uLnTx/>
                <a:uFillTx/>
                <a:latin typeface="KoPub돋움체 Bold" panose="02020603020101020101" pitchFamily="18" charset="-127"/>
                <a:ea typeface="KoPub돋움체 Bold" panose="02020603020101020101" pitchFamily="18" charset="-127"/>
                <a:cs typeface="+mn-cs"/>
              </a:rPr>
              <a:t>[Issue Brief] CES</a:t>
            </a:r>
            <a:r>
              <a:rPr kumimoji="0" lang="ko-KR" altLang="en-US" sz="1500" b="0" i="0" u="none" strike="noStrike" kern="1200" cap="none" spc="0" normalizeH="0" baseline="0" noProof="0" dirty="0">
                <a:ln>
                  <a:solidFill>
                    <a:srgbClr val="FD349C">
                      <a:alpha val="0"/>
                    </a:srgbClr>
                  </a:solidFill>
                </a:ln>
                <a:solidFill>
                  <a:srgbClr val="000000">
                    <a:lumMod val="65000"/>
                    <a:lumOff val="35000"/>
                  </a:srgbClr>
                </a:solidFill>
                <a:effectLst/>
                <a:uLnTx/>
                <a:uFillTx/>
                <a:latin typeface="KoPub돋움체 Bold" panose="02020603020101020101" pitchFamily="18" charset="-127"/>
                <a:ea typeface="KoPub돋움체 Bold" panose="02020603020101020101" pitchFamily="18" charset="-127"/>
                <a:cs typeface="+mn-cs"/>
              </a:rPr>
              <a:t>에 등장한 소비재 테크</a:t>
            </a:r>
          </a:p>
        </p:txBody>
      </p:sp>
      <p:grpSp>
        <p:nvGrpSpPr>
          <p:cNvPr id="3" name="그룹 2">
            <a:extLst>
              <a:ext uri="{FF2B5EF4-FFF2-40B4-BE49-F238E27FC236}">
                <a16:creationId xmlns:a16="http://schemas.microsoft.com/office/drawing/2014/main" id="{D1FD491D-82E4-172C-B0E2-972BACA3F05F}"/>
              </a:ext>
            </a:extLst>
          </p:cNvPr>
          <p:cNvGrpSpPr/>
          <p:nvPr/>
        </p:nvGrpSpPr>
        <p:grpSpPr>
          <a:xfrm>
            <a:off x="707640" y="2547696"/>
            <a:ext cx="5423935" cy="6018786"/>
            <a:chOff x="707640" y="2547696"/>
            <a:chExt cx="5423935" cy="6018786"/>
          </a:xfrm>
        </p:grpSpPr>
        <p:grpSp>
          <p:nvGrpSpPr>
            <p:cNvPr id="28" name="그룹 27">
              <a:extLst>
                <a:ext uri="{FF2B5EF4-FFF2-40B4-BE49-F238E27FC236}">
                  <a16:creationId xmlns:a16="http://schemas.microsoft.com/office/drawing/2014/main" id="{698E1225-C374-C02A-4F31-8E30C6F5C872}"/>
                </a:ext>
              </a:extLst>
            </p:cNvPr>
            <p:cNvGrpSpPr/>
            <p:nvPr/>
          </p:nvGrpSpPr>
          <p:grpSpPr>
            <a:xfrm>
              <a:off x="707640" y="2547696"/>
              <a:ext cx="2650914" cy="2782295"/>
              <a:chOff x="629162" y="2705110"/>
              <a:chExt cx="2650914" cy="2782295"/>
            </a:xfrm>
          </p:grpSpPr>
          <p:sp>
            <p:nvSpPr>
              <p:cNvPr id="29" name="직사각형 28">
                <a:extLst>
                  <a:ext uri="{FF2B5EF4-FFF2-40B4-BE49-F238E27FC236}">
                    <a16:creationId xmlns:a16="http://schemas.microsoft.com/office/drawing/2014/main" id="{05AC610D-2552-F4DC-A6CD-CCCC836ED88C}"/>
                  </a:ext>
                </a:extLst>
              </p:cNvPr>
              <p:cNvSpPr/>
              <p:nvPr/>
            </p:nvSpPr>
            <p:spPr>
              <a:xfrm>
                <a:off x="629162" y="2971799"/>
                <a:ext cx="2650914" cy="2515606"/>
              </a:xfrm>
              <a:prstGeom prst="rect">
                <a:avLst/>
              </a:prstGeom>
              <a:solidFill>
                <a:srgbClr val="F7F7F7"/>
              </a:solidFill>
              <a:ln w="127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30" name="Picture 2">
                <a:extLst>
                  <a:ext uri="{FF2B5EF4-FFF2-40B4-BE49-F238E27FC236}">
                    <a16:creationId xmlns:a16="http://schemas.microsoft.com/office/drawing/2014/main" id="{109F090C-2518-D228-9435-13C8AF110F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97"/>
              <a:stretch/>
            </p:blipFill>
            <p:spPr bwMode="auto">
              <a:xfrm>
                <a:off x="693679" y="3047999"/>
                <a:ext cx="2521880" cy="164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654F5599-5E34-F8BE-38BD-D63D8404E68A}"/>
                  </a:ext>
                </a:extLst>
              </p:cNvPr>
              <p:cNvSpPr txBox="1"/>
              <p:nvPr/>
            </p:nvSpPr>
            <p:spPr>
              <a:xfrm>
                <a:off x="715234" y="4831550"/>
                <a:ext cx="2512358" cy="507831"/>
              </a:xfrm>
              <a:prstGeom prst="rect">
                <a:avLst/>
              </a:prstGeom>
              <a:noFill/>
            </p:spPr>
            <p:txBody>
              <a:bodyPr wrap="square" lIns="0" tIns="0" rIns="36000" bIns="0" rtlCol="0" anchor="ctr">
                <a:spAutoFit/>
              </a:bodyPr>
              <a:lstStyle/>
              <a:p>
                <a:pPr marL="0" marR="0" lvl="0" indent="0" algn="just" defTabSz="914400" rtl="0" eaLnBrk="1" fontAlgn="auto" latinLnBrk="0" hangingPunct="1">
                  <a:lnSpc>
                    <a:spcPct val="110000"/>
                  </a:lnSpc>
                  <a:spcBef>
                    <a:spcPts val="0"/>
                  </a:spcBef>
                  <a:spcAft>
                    <a:spcPts val="600"/>
                  </a:spcAft>
                  <a:buClrTx/>
                  <a:buSzTx/>
                  <a:buFontTx/>
                  <a:buNone/>
                  <a:tabLst/>
                  <a:defRPr/>
                </a:pPr>
                <a:r>
                  <a:rPr kumimoji="0" lang="ko-KR" altLang="en-US" sz="1000" b="1" i="0" u="none" strike="noStrike" kern="1200" cap="none" spc="0" normalizeH="0" baseline="0" noProof="0" dirty="0">
                    <a:ln>
                      <a:solidFill>
                        <a:srgbClr val="FD349C">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존디어</a:t>
                </a:r>
                <a:r>
                  <a:rPr kumimoji="0" lang="en-US" altLang="ko-KR" sz="1000" b="1" i="0" u="none" strike="noStrike" kern="1200" cap="none" spc="0" normalizeH="0" baseline="0" noProof="0" dirty="0">
                    <a:ln>
                      <a:solidFill>
                        <a:srgbClr val="FD349C">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(John Deere)</a:t>
                </a:r>
                <a:r>
                  <a:rPr kumimoji="0" lang="ko-KR" altLang="en-US" sz="1000" b="1" i="0" u="none" strike="noStrike" kern="1200" cap="none" spc="0" normalizeH="0" baseline="0" noProof="0" dirty="0">
                    <a:ln>
                      <a:solidFill>
                        <a:srgbClr val="FD349C">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 </a:t>
                </a:r>
                <a:r>
                  <a:rPr lang="en-US" altLang="ko-KR" sz="1000" dirty="0">
                    <a:ln>
                      <a:solidFill>
                        <a:srgbClr val="FD349C">
                          <a:alpha val="0"/>
                        </a:srgbClr>
                      </a:solidFill>
                    </a:ln>
                    <a:solidFill>
                      <a:srgbClr val="0179BC"/>
                    </a:solidFill>
                    <a:latin typeface="KoPub돋움체 Medium" panose="02020603020101020101" pitchFamily="18" charset="-127"/>
                    <a:ea typeface="KoPub돋움체 Medium" panose="02020603020101020101" pitchFamily="18" charset="-127"/>
                  </a:rPr>
                  <a:t>(</a:t>
                </a:r>
                <a:r>
                  <a:rPr lang="ko-KR" altLang="en-US" sz="1000" dirty="0">
                    <a:ln>
                      <a:solidFill>
                        <a:srgbClr val="FD349C">
                          <a:alpha val="0"/>
                        </a:srgbClr>
                      </a:solidFill>
                    </a:ln>
                    <a:solidFill>
                      <a:srgbClr val="0179BC"/>
                    </a:solidFill>
                    <a:latin typeface="KoPub돋움체 Medium" panose="02020603020101020101" pitchFamily="18" charset="-127"/>
                    <a:ea typeface="KoPub돋움체 Medium" panose="02020603020101020101" pitchFamily="18" charset="-127"/>
                  </a:rPr>
                  <a:t>미국</a:t>
                </a:r>
                <a:r>
                  <a:rPr lang="en-US" altLang="ko-KR" sz="1000" dirty="0">
                    <a:ln>
                      <a:solidFill>
                        <a:srgbClr val="FD349C">
                          <a:alpha val="0"/>
                        </a:srgbClr>
                      </a:solidFill>
                    </a:ln>
                    <a:solidFill>
                      <a:srgbClr val="0179BC"/>
                    </a:solidFill>
                    <a:latin typeface="KoPub돋움체 Medium" panose="02020603020101020101" pitchFamily="18" charset="-127"/>
                    <a:ea typeface="KoPub돋움체 Medium" panose="02020603020101020101" pitchFamily="18" charset="-127"/>
                  </a:rPr>
                  <a:t>)</a:t>
                </a:r>
              </a:p>
              <a:p>
                <a:pPr marL="182563" marR="0" lvl="0" indent="-90488" algn="just"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GPS, AI </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등을 활용한 자율주행 트랙터 공개</a:t>
                </a: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농촌 노동력 부족 문제 해결에 기여할 목적 강조</a:t>
                </a:r>
              </a:p>
            </p:txBody>
          </p:sp>
          <p:sp>
            <p:nvSpPr>
              <p:cNvPr id="32" name="TextBox 31">
                <a:extLst>
                  <a:ext uri="{FF2B5EF4-FFF2-40B4-BE49-F238E27FC236}">
                    <a16:creationId xmlns:a16="http://schemas.microsoft.com/office/drawing/2014/main" id="{EFEE87AE-89C0-2B2D-C85B-B1DBDF94F9C9}"/>
                  </a:ext>
                </a:extLst>
              </p:cNvPr>
              <p:cNvSpPr txBox="1"/>
              <p:nvPr/>
            </p:nvSpPr>
            <p:spPr>
              <a:xfrm>
                <a:off x="629162" y="2705110"/>
                <a:ext cx="2521857" cy="178126"/>
              </a:xfrm>
              <a:prstGeom prst="rect">
                <a:avLst/>
              </a:prstGeom>
              <a:noFill/>
            </p:spPr>
            <p:txBody>
              <a:bodyPr wrap="square" lIns="0" tIns="0" rIns="0" bIns="0" rtlCol="0" anchor="ctr">
                <a:spAutoFit/>
              </a:bodyPr>
              <a:lstStyle/>
              <a:p>
                <a:pPr marL="0" marR="0" lvl="0" indent="0" algn="just" defTabSz="914400" rtl="0" eaLnBrk="1" fontAlgn="auto" latinLnBrk="0" hangingPunct="1">
                  <a:lnSpc>
                    <a:spcPct val="110000"/>
                  </a:lnSpc>
                  <a:spcBef>
                    <a:spcPts val="0"/>
                  </a:spcBef>
                  <a:spcAft>
                    <a:spcPts val="600"/>
                  </a:spcAft>
                  <a:buClrTx/>
                  <a:buSzTx/>
                  <a:buFontTx/>
                  <a:buNone/>
                  <a:tabLst/>
                  <a:defRPr/>
                </a:pPr>
                <a:r>
                  <a:rPr kumimoji="0" lang="ko-KR" altLang="en-US" sz="1100" b="1"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자율주행 농기계</a:t>
                </a:r>
              </a:p>
            </p:txBody>
          </p:sp>
        </p:grpSp>
        <p:grpSp>
          <p:nvGrpSpPr>
            <p:cNvPr id="71" name="그룹 70">
              <a:extLst>
                <a:ext uri="{FF2B5EF4-FFF2-40B4-BE49-F238E27FC236}">
                  <a16:creationId xmlns:a16="http://schemas.microsoft.com/office/drawing/2014/main" id="{2F536B00-1443-D73A-48DF-95767733067B}"/>
                </a:ext>
              </a:extLst>
            </p:cNvPr>
            <p:cNvGrpSpPr/>
            <p:nvPr/>
          </p:nvGrpSpPr>
          <p:grpSpPr>
            <a:xfrm>
              <a:off x="707640" y="5543758"/>
              <a:ext cx="2650914" cy="3022724"/>
              <a:chOff x="781562" y="5898492"/>
              <a:chExt cx="2650914" cy="3022724"/>
            </a:xfrm>
          </p:grpSpPr>
          <p:grpSp>
            <p:nvGrpSpPr>
              <p:cNvPr id="38" name="그룹 37">
                <a:extLst>
                  <a:ext uri="{FF2B5EF4-FFF2-40B4-BE49-F238E27FC236}">
                    <a16:creationId xmlns:a16="http://schemas.microsoft.com/office/drawing/2014/main" id="{566ADE99-58AC-6BDE-F6FD-8301030B800D}"/>
                  </a:ext>
                </a:extLst>
              </p:cNvPr>
              <p:cNvGrpSpPr/>
              <p:nvPr/>
            </p:nvGrpSpPr>
            <p:grpSpPr>
              <a:xfrm>
                <a:off x="781562" y="5898492"/>
                <a:ext cx="2650914" cy="3022724"/>
                <a:chOff x="629162" y="2717142"/>
                <a:chExt cx="2650914" cy="3022724"/>
              </a:xfrm>
            </p:grpSpPr>
            <p:sp>
              <p:nvSpPr>
                <p:cNvPr id="39" name="직사각형 38">
                  <a:extLst>
                    <a:ext uri="{FF2B5EF4-FFF2-40B4-BE49-F238E27FC236}">
                      <a16:creationId xmlns:a16="http://schemas.microsoft.com/office/drawing/2014/main" id="{263FF861-AD98-0E1A-6066-EF059F55455E}"/>
                    </a:ext>
                  </a:extLst>
                </p:cNvPr>
                <p:cNvSpPr/>
                <p:nvPr/>
              </p:nvSpPr>
              <p:spPr>
                <a:xfrm>
                  <a:off x="629162" y="2971797"/>
                  <a:ext cx="2650914" cy="2768069"/>
                </a:xfrm>
                <a:prstGeom prst="rect">
                  <a:avLst/>
                </a:prstGeom>
                <a:solidFill>
                  <a:srgbClr val="F7F7F7"/>
                </a:solidFill>
                <a:ln w="127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1" name="TextBox 40">
                  <a:extLst>
                    <a:ext uri="{FF2B5EF4-FFF2-40B4-BE49-F238E27FC236}">
                      <a16:creationId xmlns:a16="http://schemas.microsoft.com/office/drawing/2014/main" id="{7FBB5028-55FD-45C4-C72A-2F88E4BCF74C}"/>
                    </a:ext>
                  </a:extLst>
                </p:cNvPr>
                <p:cNvSpPr txBox="1"/>
                <p:nvPr/>
              </p:nvSpPr>
              <p:spPr>
                <a:xfrm>
                  <a:off x="703202" y="4821353"/>
                  <a:ext cx="2512358" cy="815544"/>
                </a:xfrm>
                <a:prstGeom prst="rect">
                  <a:avLst/>
                </a:prstGeom>
                <a:noFill/>
              </p:spPr>
              <p:txBody>
                <a:bodyPr wrap="square" lIns="0" tIns="0" rIns="36000" bIns="0" rtlCol="0" anchor="ctr">
                  <a:spAutoFit/>
                </a:bodyPr>
                <a:lstStyle/>
                <a:p>
                  <a:pPr marL="0" marR="0" lvl="0" indent="0" algn="just" defTabSz="914400" rtl="0" eaLnBrk="1" fontAlgn="auto" latinLnBrk="0" hangingPunct="1">
                    <a:lnSpc>
                      <a:spcPct val="110000"/>
                    </a:lnSpc>
                    <a:spcBef>
                      <a:spcPts val="0"/>
                    </a:spcBef>
                    <a:spcAft>
                      <a:spcPts val="600"/>
                    </a:spcAft>
                    <a:buClrTx/>
                    <a:buSzTx/>
                    <a:buFontTx/>
                    <a:buNone/>
                    <a:tabLst/>
                    <a:defRPr/>
                  </a:pPr>
                  <a:r>
                    <a:rPr kumimoji="0" lang="en-US" altLang="ko-KR" sz="1000" b="1" i="0" u="none" strike="noStrike" kern="1200" cap="none" spc="0" normalizeH="0" baseline="0" noProof="0" dirty="0">
                      <a:ln>
                        <a:solidFill>
                          <a:srgbClr val="FD349C">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TBDx </a:t>
                  </a:r>
                  <a:r>
                    <a:rPr kumimoji="0" lang="en-US" altLang="ko-KR" sz="1000" i="0" u="none" strike="noStrike" kern="1200" cap="none" spc="0" normalizeH="0" baseline="0" noProof="0" dirty="0">
                      <a:ln>
                        <a:solidFill>
                          <a:srgbClr val="FD349C">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i="0" u="none" strike="noStrike" kern="1200" cap="none" spc="0" normalizeH="0" baseline="0" noProof="0" dirty="0">
                      <a:ln>
                        <a:solidFill>
                          <a:srgbClr val="FD349C">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미국</a:t>
                  </a:r>
                  <a:r>
                    <a:rPr kumimoji="0" lang="en-US" altLang="ko-KR" sz="1000" i="0" u="none" strike="noStrike" kern="1200" cap="none" spc="0" normalizeH="0" baseline="0" noProof="0" dirty="0">
                      <a:ln>
                        <a:solidFill>
                          <a:srgbClr val="FD349C">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a:t>
                  </a:r>
                </a:p>
                <a:p>
                  <a:pPr marL="182563" marR="0" lvl="0" indent="-90488"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지능형 </a:t>
                  </a: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RFID</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칩 및 콩 인식 기술로 커피콩 종류와 무게를 인식</a:t>
                  </a: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자동으로 분쇄도</a:t>
                  </a: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물 온도 등을 조절해 커피를 제조하는 </a:t>
                  </a: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IoT </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기반 커피머신 ‘</a:t>
                  </a: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xBloom’</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으로 최고혁신상 수상 </a:t>
                  </a:r>
                </a:p>
              </p:txBody>
            </p:sp>
            <p:sp>
              <p:nvSpPr>
                <p:cNvPr id="42" name="TextBox 41">
                  <a:extLst>
                    <a:ext uri="{FF2B5EF4-FFF2-40B4-BE49-F238E27FC236}">
                      <a16:creationId xmlns:a16="http://schemas.microsoft.com/office/drawing/2014/main" id="{023AE39C-BF69-DB06-A387-7F04292879FE}"/>
                    </a:ext>
                  </a:extLst>
                </p:cNvPr>
                <p:cNvSpPr txBox="1"/>
                <p:nvPr/>
              </p:nvSpPr>
              <p:spPr>
                <a:xfrm>
                  <a:off x="629162" y="2717142"/>
                  <a:ext cx="2521857" cy="178126"/>
                </a:xfrm>
                <a:prstGeom prst="rect">
                  <a:avLst/>
                </a:prstGeom>
                <a:noFill/>
              </p:spPr>
              <p:txBody>
                <a:bodyPr wrap="square" lIns="0" tIns="0" rIns="0" bIns="0" rtlCol="0" anchor="ctr">
                  <a:spAutoFit/>
                </a:bodyPr>
                <a:lstStyle/>
                <a:p>
                  <a:pPr marL="0" marR="0" lvl="0" indent="0" algn="just" defTabSz="914400" rtl="0" eaLnBrk="1" fontAlgn="auto" latinLnBrk="0" hangingPunct="1">
                    <a:lnSpc>
                      <a:spcPct val="110000"/>
                    </a:lnSpc>
                    <a:spcBef>
                      <a:spcPts val="0"/>
                    </a:spcBef>
                    <a:spcAft>
                      <a:spcPts val="600"/>
                    </a:spcAft>
                    <a:buClrTx/>
                    <a:buSzTx/>
                    <a:buFontTx/>
                    <a:buNone/>
                    <a:tabLst/>
                    <a:defRPr/>
                  </a:pPr>
                  <a:r>
                    <a:rPr kumimoji="0" lang="ko-KR" altLang="en-US" sz="1100" b="1"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로봇 바리스타</a:t>
                  </a:r>
                </a:p>
              </p:txBody>
            </p:sp>
          </p:grpSp>
          <p:grpSp>
            <p:nvGrpSpPr>
              <p:cNvPr id="49" name="그룹 48">
                <a:extLst>
                  <a:ext uri="{FF2B5EF4-FFF2-40B4-BE49-F238E27FC236}">
                    <a16:creationId xmlns:a16="http://schemas.microsoft.com/office/drawing/2014/main" id="{2510003C-D1C2-4640-C9E5-CA4C6EE94F8B}"/>
                  </a:ext>
                </a:extLst>
              </p:cNvPr>
              <p:cNvGrpSpPr/>
              <p:nvPr/>
            </p:nvGrpSpPr>
            <p:grpSpPr>
              <a:xfrm>
                <a:off x="848240" y="6228936"/>
                <a:ext cx="2519719" cy="1639825"/>
                <a:chOff x="493535" y="2560451"/>
                <a:chExt cx="5347502" cy="3351996"/>
              </a:xfrm>
            </p:grpSpPr>
            <p:pic>
              <p:nvPicPr>
                <p:cNvPr id="50" name="Picture 2">
                  <a:extLst>
                    <a:ext uri="{FF2B5EF4-FFF2-40B4-BE49-F238E27FC236}">
                      <a16:creationId xmlns:a16="http://schemas.microsoft.com/office/drawing/2014/main" id="{1BCE81E3-7ACA-D8C0-9391-45527656D2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449" y="2869286"/>
                  <a:ext cx="3203342" cy="2734327"/>
                </a:xfrm>
                <a:prstGeom prst="rect">
                  <a:avLst/>
                </a:prstGeom>
                <a:noFill/>
                <a:extLst>
                  <a:ext uri="{909E8E84-426E-40DD-AFC4-6F175D3DCCD1}">
                    <a14:hiddenFill xmlns:a14="http://schemas.microsoft.com/office/drawing/2010/main">
                      <a:solidFill>
                        <a:srgbClr val="FFFFFF"/>
                      </a:solidFill>
                    </a14:hiddenFill>
                  </a:ext>
                </a:extLst>
              </p:spPr>
            </p:pic>
            <p:pic>
              <p:nvPicPr>
                <p:cNvPr id="51" name="그림 50">
                  <a:extLst>
                    <a:ext uri="{FF2B5EF4-FFF2-40B4-BE49-F238E27FC236}">
                      <a16:creationId xmlns:a16="http://schemas.microsoft.com/office/drawing/2014/main" id="{BB23AB88-E72D-6E8F-2C92-7106E5C6FF73}"/>
                    </a:ext>
                  </a:extLst>
                </p:cNvPr>
                <p:cNvPicPr>
                  <a:picLocks/>
                </p:cNvPicPr>
                <p:nvPr/>
              </p:nvPicPr>
              <p:blipFill rotWithShape="1">
                <a:blip r:embed="rId5"/>
                <a:srcRect r="7314"/>
                <a:stretch/>
              </p:blipFill>
              <p:spPr>
                <a:xfrm>
                  <a:off x="493535" y="2560451"/>
                  <a:ext cx="2002012" cy="1625100"/>
                </a:xfrm>
                <a:prstGeom prst="rect">
                  <a:avLst/>
                </a:prstGeom>
              </p:spPr>
            </p:pic>
            <p:pic>
              <p:nvPicPr>
                <p:cNvPr id="52" name="그림 51">
                  <a:extLst>
                    <a:ext uri="{FF2B5EF4-FFF2-40B4-BE49-F238E27FC236}">
                      <a16:creationId xmlns:a16="http://schemas.microsoft.com/office/drawing/2014/main" id="{1EC1D578-3BB3-BB7B-68A3-858F8D000946}"/>
                    </a:ext>
                  </a:extLst>
                </p:cNvPr>
                <p:cNvPicPr>
                  <a:picLocks noChangeAspect="1"/>
                </p:cNvPicPr>
                <p:nvPr/>
              </p:nvPicPr>
              <p:blipFill rotWithShape="1">
                <a:blip r:embed="rId6"/>
                <a:srcRect r="7314"/>
                <a:stretch/>
              </p:blipFill>
              <p:spPr>
                <a:xfrm>
                  <a:off x="493535" y="4263328"/>
                  <a:ext cx="2002012" cy="1649119"/>
                </a:xfrm>
                <a:prstGeom prst="rect">
                  <a:avLst/>
                </a:prstGeom>
              </p:spPr>
            </p:pic>
            <p:pic>
              <p:nvPicPr>
                <p:cNvPr id="53" name="그림 52">
                  <a:extLst>
                    <a:ext uri="{FF2B5EF4-FFF2-40B4-BE49-F238E27FC236}">
                      <a16:creationId xmlns:a16="http://schemas.microsoft.com/office/drawing/2014/main" id="{EFE23987-E0BD-777A-54AA-944DAA47306A}"/>
                    </a:ext>
                  </a:extLst>
                </p:cNvPr>
                <p:cNvPicPr>
                  <a:picLocks/>
                </p:cNvPicPr>
                <p:nvPr/>
              </p:nvPicPr>
              <p:blipFill rotWithShape="1">
                <a:blip r:embed="rId7"/>
                <a:srcRect r="7983"/>
                <a:stretch/>
              </p:blipFill>
              <p:spPr>
                <a:xfrm>
                  <a:off x="3840302" y="2560453"/>
                  <a:ext cx="2000735" cy="1620000"/>
                </a:xfrm>
                <a:prstGeom prst="rect">
                  <a:avLst/>
                </a:prstGeom>
              </p:spPr>
            </p:pic>
            <p:pic>
              <p:nvPicPr>
                <p:cNvPr id="54" name="Picture 4">
                  <a:extLst>
                    <a:ext uri="{FF2B5EF4-FFF2-40B4-BE49-F238E27FC236}">
                      <a16:creationId xmlns:a16="http://schemas.microsoft.com/office/drawing/2014/main" id="{7F0CA33F-22A1-C81E-8D44-EBE115EC3F2A}"/>
                    </a:ext>
                  </a:extLst>
                </p:cNvPr>
                <p:cNvPicPr>
                  <a:picLocks noChangeArrowheads="1"/>
                </p:cNvPicPr>
                <p:nvPr/>
              </p:nvPicPr>
              <p:blipFill rotWithShape="1">
                <a:blip r:embed="rId8">
                  <a:extLst>
                    <a:ext uri="{28A0092B-C50C-407E-A947-70E740481C1C}">
                      <a14:useLocalDpi xmlns:a14="http://schemas.microsoft.com/office/drawing/2010/main" val="0"/>
                    </a:ext>
                  </a:extLst>
                </a:blip>
                <a:srcRect r="7314"/>
                <a:stretch/>
              </p:blipFill>
              <p:spPr bwMode="auto">
                <a:xfrm>
                  <a:off x="3839023" y="4259017"/>
                  <a:ext cx="2002014" cy="164896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2" name="그룹 71">
              <a:extLst>
                <a:ext uri="{FF2B5EF4-FFF2-40B4-BE49-F238E27FC236}">
                  <a16:creationId xmlns:a16="http://schemas.microsoft.com/office/drawing/2014/main" id="{EE4E9319-98CD-D58C-F759-ABFCD6DADE0F}"/>
                </a:ext>
              </a:extLst>
            </p:cNvPr>
            <p:cNvGrpSpPr/>
            <p:nvPr/>
          </p:nvGrpSpPr>
          <p:grpSpPr>
            <a:xfrm>
              <a:off x="3480661" y="5543758"/>
              <a:ext cx="2650914" cy="3022724"/>
              <a:chOff x="3554583" y="5898492"/>
              <a:chExt cx="2650914" cy="3022724"/>
            </a:xfrm>
          </p:grpSpPr>
          <p:grpSp>
            <p:nvGrpSpPr>
              <p:cNvPr id="33" name="그룹 32">
                <a:extLst>
                  <a:ext uri="{FF2B5EF4-FFF2-40B4-BE49-F238E27FC236}">
                    <a16:creationId xmlns:a16="http://schemas.microsoft.com/office/drawing/2014/main" id="{4360C0A4-5AB3-1F98-A147-603FD6AE6264}"/>
                  </a:ext>
                </a:extLst>
              </p:cNvPr>
              <p:cNvGrpSpPr/>
              <p:nvPr/>
            </p:nvGrpSpPr>
            <p:grpSpPr>
              <a:xfrm>
                <a:off x="3554583" y="5898492"/>
                <a:ext cx="2650914" cy="3022724"/>
                <a:chOff x="629162" y="2717142"/>
                <a:chExt cx="2650914" cy="3022724"/>
              </a:xfrm>
            </p:grpSpPr>
            <p:sp>
              <p:nvSpPr>
                <p:cNvPr id="34" name="직사각형 33">
                  <a:extLst>
                    <a:ext uri="{FF2B5EF4-FFF2-40B4-BE49-F238E27FC236}">
                      <a16:creationId xmlns:a16="http://schemas.microsoft.com/office/drawing/2014/main" id="{DEA1DD59-4429-60CF-2CB1-AA0510E1BB11}"/>
                    </a:ext>
                  </a:extLst>
                </p:cNvPr>
                <p:cNvSpPr/>
                <p:nvPr/>
              </p:nvSpPr>
              <p:spPr>
                <a:xfrm>
                  <a:off x="629162" y="2971797"/>
                  <a:ext cx="2650914" cy="2768069"/>
                </a:xfrm>
                <a:prstGeom prst="rect">
                  <a:avLst/>
                </a:prstGeom>
                <a:solidFill>
                  <a:srgbClr val="F7F7F7"/>
                </a:solidFill>
                <a:ln w="127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6" name="TextBox 35">
                  <a:extLst>
                    <a:ext uri="{FF2B5EF4-FFF2-40B4-BE49-F238E27FC236}">
                      <a16:creationId xmlns:a16="http://schemas.microsoft.com/office/drawing/2014/main" id="{635D8F22-EEE8-FA8B-F72B-6D2F7FF89344}"/>
                    </a:ext>
                  </a:extLst>
                </p:cNvPr>
                <p:cNvSpPr txBox="1"/>
                <p:nvPr/>
              </p:nvSpPr>
              <p:spPr>
                <a:xfrm>
                  <a:off x="715234" y="4821353"/>
                  <a:ext cx="2512358" cy="671659"/>
                </a:xfrm>
                <a:prstGeom prst="rect">
                  <a:avLst/>
                </a:prstGeom>
                <a:noFill/>
              </p:spPr>
              <p:txBody>
                <a:bodyPr wrap="square" lIns="0" tIns="0" rIns="36000" bIns="0" rtlCol="0" anchor="ctr">
                  <a:spAutoFit/>
                </a:bodyPr>
                <a:lstStyle/>
                <a:p>
                  <a:pPr marL="0" marR="0" lvl="0" indent="0" algn="just" defTabSz="914400" rtl="0" eaLnBrk="1" fontAlgn="auto" latinLnBrk="0" hangingPunct="1">
                    <a:lnSpc>
                      <a:spcPct val="110000"/>
                    </a:lnSpc>
                    <a:spcBef>
                      <a:spcPts val="0"/>
                    </a:spcBef>
                    <a:spcAft>
                      <a:spcPts val="600"/>
                    </a:spcAft>
                    <a:buClrTx/>
                    <a:buSzTx/>
                    <a:buFontTx/>
                    <a:buNone/>
                    <a:tabLst/>
                    <a:defRPr/>
                  </a:pPr>
                  <a:r>
                    <a:rPr kumimoji="0" lang="ko-KR" altLang="en-US" sz="1000" b="1" i="0" u="none" strike="noStrike" kern="1200" cap="none" spc="0" normalizeH="0" baseline="0" noProof="0" dirty="0">
                      <a:ln>
                        <a:solidFill>
                          <a:srgbClr val="FD349C">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로레알 </a:t>
                  </a:r>
                  <a:r>
                    <a:rPr lang="en-US" altLang="ko-KR" sz="1000" dirty="0">
                      <a:ln>
                        <a:solidFill>
                          <a:srgbClr val="FD349C">
                            <a:alpha val="0"/>
                          </a:srgbClr>
                        </a:solidFill>
                      </a:ln>
                      <a:solidFill>
                        <a:srgbClr val="0179BC"/>
                      </a:solidFill>
                      <a:latin typeface="KoPub돋움체 Medium" panose="02020603020101020101" pitchFamily="18" charset="-127"/>
                      <a:ea typeface="KoPub돋움체 Medium" panose="02020603020101020101" pitchFamily="18" charset="-127"/>
                    </a:rPr>
                    <a:t>(</a:t>
                  </a:r>
                  <a:r>
                    <a:rPr lang="ko-KR" altLang="en-US" sz="1000" dirty="0">
                      <a:ln>
                        <a:solidFill>
                          <a:srgbClr val="FD349C">
                            <a:alpha val="0"/>
                          </a:srgbClr>
                        </a:solidFill>
                      </a:ln>
                      <a:solidFill>
                        <a:srgbClr val="0179BC"/>
                      </a:solidFill>
                      <a:latin typeface="KoPub돋움체 Medium" panose="02020603020101020101" pitchFamily="18" charset="-127"/>
                      <a:ea typeface="KoPub돋움체 Medium" panose="02020603020101020101" pitchFamily="18" charset="-127"/>
                    </a:rPr>
                    <a:t>프랑스</a:t>
                  </a:r>
                  <a:r>
                    <a:rPr lang="en-US" altLang="ko-KR" sz="1000" dirty="0">
                      <a:ln>
                        <a:solidFill>
                          <a:srgbClr val="FD349C">
                            <a:alpha val="0"/>
                          </a:srgbClr>
                        </a:solidFill>
                      </a:ln>
                      <a:solidFill>
                        <a:srgbClr val="0179BC"/>
                      </a:solidFill>
                      <a:latin typeface="KoPub돋움체 Medium" panose="02020603020101020101" pitchFamily="18" charset="-127"/>
                      <a:ea typeface="KoPub돋움체 Medium" panose="02020603020101020101" pitchFamily="18" charset="-127"/>
                    </a:rPr>
                    <a:t>)</a:t>
                  </a:r>
                </a:p>
                <a:p>
                  <a:pPr marL="182563" marR="0" lvl="0" indent="-90488"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메이크업 로봇 ‘합타</a:t>
                  </a: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(HAPTA)’</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와 증강현실 기술을 활용한 디지털 눈썹 프린팅 디바이스 ‘로레알 브로우 매직’을 선보이며 </a:t>
                  </a: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CES 2023</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에서 혁신상 수상 </a:t>
                  </a:r>
                </a:p>
              </p:txBody>
            </p:sp>
            <p:sp>
              <p:nvSpPr>
                <p:cNvPr id="37" name="TextBox 36">
                  <a:extLst>
                    <a:ext uri="{FF2B5EF4-FFF2-40B4-BE49-F238E27FC236}">
                      <a16:creationId xmlns:a16="http://schemas.microsoft.com/office/drawing/2014/main" id="{D2154DDC-0308-2B92-705E-695BDD70F4EE}"/>
                    </a:ext>
                  </a:extLst>
                </p:cNvPr>
                <p:cNvSpPr txBox="1"/>
                <p:nvPr/>
              </p:nvSpPr>
              <p:spPr>
                <a:xfrm>
                  <a:off x="629162" y="2717142"/>
                  <a:ext cx="2521857" cy="178126"/>
                </a:xfrm>
                <a:prstGeom prst="rect">
                  <a:avLst/>
                </a:prstGeom>
                <a:noFill/>
              </p:spPr>
              <p:txBody>
                <a:bodyPr wrap="square" lIns="0" tIns="0" rIns="0" bIns="0" rtlCol="0" anchor="ctr">
                  <a:spAutoFit/>
                </a:bodyPr>
                <a:lstStyle/>
                <a:p>
                  <a:pPr marL="0" marR="0" lvl="0" indent="0" algn="just" defTabSz="914400" rtl="0" eaLnBrk="1" fontAlgn="auto" latinLnBrk="0" hangingPunct="1">
                    <a:lnSpc>
                      <a:spcPct val="110000"/>
                    </a:lnSpc>
                    <a:spcBef>
                      <a:spcPts val="0"/>
                    </a:spcBef>
                    <a:spcAft>
                      <a:spcPts val="600"/>
                    </a:spcAft>
                    <a:buClrTx/>
                    <a:buSzTx/>
                    <a:buFontTx/>
                    <a:buNone/>
                    <a:tabLst/>
                    <a:defRPr/>
                  </a:pPr>
                  <a:r>
                    <a:rPr kumimoji="0" lang="ko-KR" altLang="en-US" sz="1100" b="1"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메이크업 로봇</a:t>
                  </a:r>
                </a:p>
              </p:txBody>
            </p:sp>
          </p:grpSp>
          <p:grpSp>
            <p:nvGrpSpPr>
              <p:cNvPr id="58" name="그룹 57">
                <a:extLst>
                  <a:ext uri="{FF2B5EF4-FFF2-40B4-BE49-F238E27FC236}">
                    <a16:creationId xmlns:a16="http://schemas.microsoft.com/office/drawing/2014/main" id="{70400D8A-B4C8-EA17-7C61-AC6A917BA541}"/>
                  </a:ext>
                </a:extLst>
              </p:cNvPr>
              <p:cNvGrpSpPr/>
              <p:nvPr/>
            </p:nvGrpSpPr>
            <p:grpSpPr>
              <a:xfrm>
                <a:off x="3619100" y="6228936"/>
                <a:ext cx="2521880" cy="1647167"/>
                <a:chOff x="3584158" y="6260096"/>
                <a:chExt cx="2861922" cy="1723661"/>
              </a:xfrm>
            </p:grpSpPr>
            <p:pic>
              <p:nvPicPr>
                <p:cNvPr id="59" name="그림 58" descr="실내, 사람이(가) 표시된 사진&#10;&#10;자동 생성된 설명">
                  <a:extLst>
                    <a:ext uri="{FF2B5EF4-FFF2-40B4-BE49-F238E27FC236}">
                      <a16:creationId xmlns:a16="http://schemas.microsoft.com/office/drawing/2014/main" id="{8CE1374F-8591-4D77-664E-5D645B480B43}"/>
                    </a:ext>
                  </a:extLst>
                </p:cNvPr>
                <p:cNvPicPr>
                  <a:picLocks noChangeAspect="1"/>
                </p:cNvPicPr>
                <p:nvPr/>
              </p:nvPicPr>
              <p:blipFill>
                <a:blip r:embed="rId9"/>
                <a:stretch>
                  <a:fillRect/>
                </a:stretch>
              </p:blipFill>
              <p:spPr>
                <a:xfrm rot="5400000">
                  <a:off x="3468848" y="6375406"/>
                  <a:ext cx="1722108" cy="1491487"/>
                </a:xfrm>
                <a:prstGeom prst="rect">
                  <a:avLst/>
                </a:prstGeom>
              </p:spPr>
            </p:pic>
            <p:pic>
              <p:nvPicPr>
                <p:cNvPr id="60" name="그림 59" descr="텍스트이(가) 표시된 사진&#10;&#10;자동 생성된 설명">
                  <a:extLst>
                    <a:ext uri="{FF2B5EF4-FFF2-40B4-BE49-F238E27FC236}">
                      <a16:creationId xmlns:a16="http://schemas.microsoft.com/office/drawing/2014/main" id="{250EFE78-03DF-0064-0D85-B2600FC3F377}"/>
                    </a:ext>
                  </a:extLst>
                </p:cNvPr>
                <p:cNvPicPr>
                  <a:picLocks noChangeAspect="1"/>
                </p:cNvPicPr>
                <p:nvPr/>
              </p:nvPicPr>
              <p:blipFill rotWithShape="1">
                <a:blip r:embed="rId10"/>
                <a:srcRect b="6680"/>
                <a:stretch/>
              </p:blipFill>
              <p:spPr>
                <a:xfrm rot="5400000">
                  <a:off x="4889101" y="6426778"/>
                  <a:ext cx="1722110" cy="1391848"/>
                </a:xfrm>
                <a:prstGeom prst="rect">
                  <a:avLst/>
                </a:prstGeom>
              </p:spPr>
            </p:pic>
          </p:grpSp>
        </p:grpSp>
        <p:grpSp>
          <p:nvGrpSpPr>
            <p:cNvPr id="70" name="그룹 69">
              <a:extLst>
                <a:ext uri="{FF2B5EF4-FFF2-40B4-BE49-F238E27FC236}">
                  <a16:creationId xmlns:a16="http://schemas.microsoft.com/office/drawing/2014/main" id="{33E5B135-B402-4615-B038-5372D324FAD9}"/>
                </a:ext>
              </a:extLst>
            </p:cNvPr>
            <p:cNvGrpSpPr/>
            <p:nvPr/>
          </p:nvGrpSpPr>
          <p:grpSpPr>
            <a:xfrm>
              <a:off x="3480661" y="2547696"/>
              <a:ext cx="2650914" cy="2782295"/>
              <a:chOff x="3554583" y="2857510"/>
              <a:chExt cx="2650914" cy="2782295"/>
            </a:xfrm>
          </p:grpSpPr>
          <p:grpSp>
            <p:nvGrpSpPr>
              <p:cNvPr id="12" name="그룹 11">
                <a:extLst>
                  <a:ext uri="{FF2B5EF4-FFF2-40B4-BE49-F238E27FC236}">
                    <a16:creationId xmlns:a16="http://schemas.microsoft.com/office/drawing/2014/main" id="{74C13C73-FB9D-4068-9072-7B2033740435}"/>
                  </a:ext>
                </a:extLst>
              </p:cNvPr>
              <p:cNvGrpSpPr/>
              <p:nvPr/>
            </p:nvGrpSpPr>
            <p:grpSpPr>
              <a:xfrm>
                <a:off x="3554583" y="2857510"/>
                <a:ext cx="2650914" cy="2782295"/>
                <a:chOff x="629162" y="2705110"/>
                <a:chExt cx="2650914" cy="2782295"/>
              </a:xfrm>
            </p:grpSpPr>
            <p:sp>
              <p:nvSpPr>
                <p:cNvPr id="4" name="직사각형 3">
                  <a:extLst>
                    <a:ext uri="{FF2B5EF4-FFF2-40B4-BE49-F238E27FC236}">
                      <a16:creationId xmlns:a16="http://schemas.microsoft.com/office/drawing/2014/main" id="{44D0F0C8-C0D5-B92E-E489-E60461E0C9C5}"/>
                    </a:ext>
                  </a:extLst>
                </p:cNvPr>
                <p:cNvSpPr/>
                <p:nvPr/>
              </p:nvSpPr>
              <p:spPr>
                <a:xfrm>
                  <a:off x="629162" y="2971799"/>
                  <a:ext cx="2650914" cy="2515606"/>
                </a:xfrm>
                <a:prstGeom prst="rect">
                  <a:avLst/>
                </a:prstGeom>
                <a:solidFill>
                  <a:srgbClr val="F7F7F7"/>
                </a:solidFill>
                <a:ln w="127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 name="TextBox 9">
                  <a:extLst>
                    <a:ext uri="{FF2B5EF4-FFF2-40B4-BE49-F238E27FC236}">
                      <a16:creationId xmlns:a16="http://schemas.microsoft.com/office/drawing/2014/main" id="{0CA52ABA-7AEB-75B7-1D4A-57997BA35DD6}"/>
                    </a:ext>
                  </a:extLst>
                </p:cNvPr>
                <p:cNvSpPr txBox="1"/>
                <p:nvPr/>
              </p:nvSpPr>
              <p:spPr>
                <a:xfrm>
                  <a:off x="715234" y="4831550"/>
                  <a:ext cx="2512358" cy="527773"/>
                </a:xfrm>
                <a:prstGeom prst="rect">
                  <a:avLst/>
                </a:prstGeom>
                <a:noFill/>
              </p:spPr>
              <p:txBody>
                <a:bodyPr wrap="square" lIns="0" tIns="0" rIns="36000" bIns="0" rtlCol="0" anchor="ctr">
                  <a:spAutoFit/>
                </a:bodyPr>
                <a:lstStyle/>
                <a:p>
                  <a:pPr marL="0" marR="0" lvl="0" indent="0" algn="just" defTabSz="914400" rtl="0" eaLnBrk="1" fontAlgn="auto" latinLnBrk="0" hangingPunct="1">
                    <a:lnSpc>
                      <a:spcPct val="110000"/>
                    </a:lnSpc>
                    <a:spcBef>
                      <a:spcPts val="0"/>
                    </a:spcBef>
                    <a:spcAft>
                      <a:spcPts val="600"/>
                    </a:spcAft>
                    <a:buClrTx/>
                    <a:buSzTx/>
                    <a:buFontTx/>
                    <a:buNone/>
                    <a:tabLst/>
                    <a:defRPr/>
                  </a:pPr>
                  <a:r>
                    <a:rPr kumimoji="0" lang="ko-KR" altLang="en-US" sz="1000" b="1" i="0" u="none" strike="noStrike" kern="1200" cap="none" spc="0" normalizeH="0" baseline="0" noProof="0" dirty="0">
                      <a:ln>
                        <a:solidFill>
                          <a:srgbClr val="FD349C">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요카이 익스프레스</a:t>
                  </a:r>
                  <a:r>
                    <a:rPr kumimoji="0" lang="en-US" altLang="ko-KR" sz="1000" b="1" i="0" u="none" strike="noStrike" kern="1200" cap="none" spc="0" normalizeH="0" baseline="0" noProof="0" dirty="0">
                      <a:ln>
                        <a:solidFill>
                          <a:srgbClr val="FD349C">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(Yo-Kai Express) </a:t>
                  </a:r>
                  <a:r>
                    <a:rPr lang="en-US" altLang="ko-KR" sz="1000" dirty="0">
                      <a:ln>
                        <a:solidFill>
                          <a:srgbClr val="FD349C">
                            <a:alpha val="0"/>
                          </a:srgbClr>
                        </a:solidFill>
                      </a:ln>
                      <a:solidFill>
                        <a:srgbClr val="0179BC"/>
                      </a:solidFill>
                      <a:latin typeface="KoPub돋움체 Medium" panose="02020603020101020101" pitchFamily="18" charset="-127"/>
                      <a:ea typeface="KoPub돋움체 Medium" panose="02020603020101020101" pitchFamily="18" charset="-127"/>
                    </a:rPr>
                    <a:t>(</a:t>
                  </a:r>
                  <a:r>
                    <a:rPr lang="ko-KR" altLang="en-US" sz="1000" dirty="0">
                      <a:ln>
                        <a:solidFill>
                          <a:srgbClr val="FD349C">
                            <a:alpha val="0"/>
                          </a:srgbClr>
                        </a:solidFill>
                      </a:ln>
                      <a:solidFill>
                        <a:srgbClr val="0179BC"/>
                      </a:solidFill>
                      <a:latin typeface="KoPub돋움체 Medium" panose="02020603020101020101" pitchFamily="18" charset="-127"/>
                      <a:ea typeface="KoPub돋움체 Medium" panose="02020603020101020101" pitchFamily="18" charset="-127"/>
                    </a:rPr>
                    <a:t>미국</a:t>
                  </a:r>
                  <a:r>
                    <a:rPr lang="en-US" altLang="ko-KR" sz="1000" dirty="0">
                      <a:ln>
                        <a:solidFill>
                          <a:srgbClr val="FD349C">
                            <a:alpha val="0"/>
                          </a:srgbClr>
                        </a:solidFill>
                      </a:ln>
                      <a:solidFill>
                        <a:srgbClr val="0179BC"/>
                      </a:solidFill>
                      <a:latin typeface="KoPub돋움체 Medium" panose="02020603020101020101" pitchFamily="18" charset="-127"/>
                      <a:ea typeface="KoPub돋움체 Medium" panose="02020603020101020101" pitchFamily="18" charset="-127"/>
                    </a:rPr>
                    <a:t>)</a:t>
                  </a:r>
                </a:p>
                <a:p>
                  <a:pPr marL="182563" marR="0" lvl="0" indent="-90488"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AI</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와 로봇기술을 결합하여 라면</a:t>
                  </a: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우동</a:t>
                  </a:r>
                  <a:r>
                    <a:rPr kumimoji="0" lang="en-US" altLang="ko-KR"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50" b="0" i="0" u="none" strike="noStrike" kern="1200" cap="none" spc="0" normalizeH="0" baseline="0" noProof="0" dirty="0">
                      <a:ln>
                        <a:solidFill>
                          <a:srgbClr val="FD349C">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덮밥 등을 빠른 시간 내에 조리해주는 조리 로봇 자판기 공개 </a:t>
                  </a:r>
                </a:p>
              </p:txBody>
            </p:sp>
            <p:sp>
              <p:nvSpPr>
                <p:cNvPr id="11" name="TextBox 10">
                  <a:extLst>
                    <a:ext uri="{FF2B5EF4-FFF2-40B4-BE49-F238E27FC236}">
                      <a16:creationId xmlns:a16="http://schemas.microsoft.com/office/drawing/2014/main" id="{59F3C22C-EE6F-B1FB-C185-369455471522}"/>
                    </a:ext>
                  </a:extLst>
                </p:cNvPr>
                <p:cNvSpPr txBox="1"/>
                <p:nvPr/>
              </p:nvSpPr>
              <p:spPr>
                <a:xfrm>
                  <a:off x="629162" y="2705110"/>
                  <a:ext cx="2521857" cy="178126"/>
                </a:xfrm>
                <a:prstGeom prst="rect">
                  <a:avLst/>
                </a:prstGeom>
                <a:noFill/>
              </p:spPr>
              <p:txBody>
                <a:bodyPr wrap="square" lIns="0" tIns="0" rIns="0" bIns="0" rtlCol="0" anchor="ctr">
                  <a:spAutoFit/>
                </a:bodyPr>
                <a:lstStyle/>
                <a:p>
                  <a:pPr marL="0" marR="0" lvl="0" indent="0" algn="just" defTabSz="914400" rtl="0" eaLnBrk="1" fontAlgn="auto" latinLnBrk="0" hangingPunct="1">
                    <a:lnSpc>
                      <a:spcPct val="110000"/>
                    </a:lnSpc>
                    <a:spcBef>
                      <a:spcPts val="0"/>
                    </a:spcBef>
                    <a:spcAft>
                      <a:spcPts val="600"/>
                    </a:spcAft>
                    <a:buClrTx/>
                    <a:buSzTx/>
                    <a:buFontTx/>
                    <a:buNone/>
                    <a:tabLst/>
                    <a:defRPr/>
                  </a:pPr>
                  <a:r>
                    <a:rPr kumimoji="0" lang="ko-KR" altLang="en-US" sz="1100" b="1" i="0" u="none" strike="noStrike" kern="1200" cap="none" spc="0" normalizeH="0" baseline="0" noProof="0" dirty="0">
                      <a:ln>
                        <a:solidFill>
                          <a:srgbClr val="FD349C">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로봇 셰프</a:t>
                  </a:r>
                </a:p>
              </p:txBody>
            </p:sp>
          </p:grpSp>
          <p:grpSp>
            <p:nvGrpSpPr>
              <p:cNvPr id="67" name="그룹 66">
                <a:extLst>
                  <a:ext uri="{FF2B5EF4-FFF2-40B4-BE49-F238E27FC236}">
                    <a16:creationId xmlns:a16="http://schemas.microsoft.com/office/drawing/2014/main" id="{AA5DF14B-7D32-6BDD-4F6D-C97AA6CBE317}"/>
                  </a:ext>
                </a:extLst>
              </p:cNvPr>
              <p:cNvGrpSpPr/>
              <p:nvPr/>
            </p:nvGrpSpPr>
            <p:grpSpPr>
              <a:xfrm>
                <a:off x="3628597" y="3200849"/>
                <a:ext cx="2521881" cy="1641344"/>
                <a:chOff x="504190" y="2883398"/>
                <a:chExt cx="2857077" cy="1793368"/>
              </a:xfrm>
            </p:grpSpPr>
            <p:pic>
              <p:nvPicPr>
                <p:cNvPr id="68" name="그림 67">
                  <a:extLst>
                    <a:ext uri="{FF2B5EF4-FFF2-40B4-BE49-F238E27FC236}">
                      <a16:creationId xmlns:a16="http://schemas.microsoft.com/office/drawing/2014/main" id="{F9361B69-9487-2635-8DE1-D90AB7A23CEF}"/>
                    </a:ext>
                  </a:extLst>
                </p:cNvPr>
                <p:cNvPicPr>
                  <a:picLocks noChangeAspect="1"/>
                </p:cNvPicPr>
                <p:nvPr/>
              </p:nvPicPr>
              <p:blipFill rotWithShape="1">
                <a:blip r:embed="rId11"/>
                <a:srcRect b="10916"/>
                <a:stretch/>
              </p:blipFill>
              <p:spPr>
                <a:xfrm>
                  <a:off x="2023797" y="2883399"/>
                  <a:ext cx="1337470" cy="1793367"/>
                </a:xfrm>
                <a:prstGeom prst="rect">
                  <a:avLst/>
                </a:prstGeom>
                <a:ln>
                  <a:noFill/>
                </a:ln>
              </p:spPr>
            </p:pic>
            <p:pic>
              <p:nvPicPr>
                <p:cNvPr id="69" name="그림 68">
                  <a:extLst>
                    <a:ext uri="{FF2B5EF4-FFF2-40B4-BE49-F238E27FC236}">
                      <a16:creationId xmlns:a16="http://schemas.microsoft.com/office/drawing/2014/main" id="{3A904A7D-647E-8C75-3A6C-E69885697538}"/>
                    </a:ext>
                  </a:extLst>
                </p:cNvPr>
                <p:cNvPicPr>
                  <a:picLocks noChangeAspect="1"/>
                </p:cNvPicPr>
                <p:nvPr/>
              </p:nvPicPr>
              <p:blipFill>
                <a:blip r:embed="rId12"/>
                <a:stretch>
                  <a:fillRect/>
                </a:stretch>
              </p:blipFill>
              <p:spPr>
                <a:xfrm>
                  <a:off x="504190" y="2883398"/>
                  <a:ext cx="1519607" cy="1793368"/>
                </a:xfrm>
                <a:prstGeom prst="rect">
                  <a:avLst/>
                </a:prstGeom>
                <a:ln>
                  <a:noFill/>
                </a:ln>
              </p:spPr>
            </p:pic>
          </p:grpSp>
        </p:grpSp>
      </p:grpSp>
    </p:spTree>
    <p:extLst>
      <p:ext uri="{BB962C8B-B14F-4D97-AF65-F5344CB8AC3E}">
        <p14:creationId xmlns:p14="http://schemas.microsoft.com/office/powerpoint/2010/main" val="4075075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09F58492-E0D3-F822-935D-83B9B5FF81B3}"/>
              </a:ext>
            </a:extLst>
          </p:cNvPr>
          <p:cNvSpPr/>
          <p:nvPr/>
        </p:nvSpPr>
        <p:spPr>
          <a:xfrm>
            <a:off x="333374" y="4199154"/>
            <a:ext cx="6191247" cy="479235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36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4" name="사각형: 둥근 모서리 33">
            <a:extLst>
              <a:ext uri="{FF2B5EF4-FFF2-40B4-BE49-F238E27FC236}">
                <a16:creationId xmlns:a16="http://schemas.microsoft.com/office/drawing/2014/main" id="{E6C517B1-2512-F134-42DF-27F02791CF87}"/>
              </a:ext>
            </a:extLst>
          </p:cNvPr>
          <p:cNvSpPr/>
          <p:nvPr/>
        </p:nvSpPr>
        <p:spPr>
          <a:xfrm>
            <a:off x="1537668" y="8119265"/>
            <a:ext cx="982747" cy="719215"/>
          </a:xfrm>
          <a:prstGeom prst="roundRect">
            <a:avLst>
              <a:gd name="adj" fmla="val 0"/>
            </a:avLst>
          </a:prstGeom>
          <a:solidFill>
            <a:srgbClr val="BDEFFF"/>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r>
              <a:rPr lang="ko-KR" altLang="en-US" sz="900" b="1" dirty="0">
                <a:ln>
                  <a:solidFill>
                    <a:schemeClr val="accent1">
                      <a:alpha val="0"/>
                    </a:schemeClr>
                  </a:solidFill>
                </a:ln>
                <a:gradFill>
                  <a:gsLst>
                    <a:gs pos="0">
                      <a:schemeClr val="tx1">
                        <a:lumMod val="85000"/>
                        <a:lumOff val="15000"/>
                      </a:schemeClr>
                    </a:gs>
                    <a:gs pos="100000">
                      <a:schemeClr val="tx1">
                        <a:lumMod val="85000"/>
                        <a:lumOff val="15000"/>
                      </a:schemeClr>
                    </a:gs>
                  </a:gsLst>
                  <a:lin ang="0" scaled="0"/>
                </a:gradFill>
                <a:latin typeface="KoPub돋움체 Medium" panose="00000600000000000000" pitchFamily="2" charset="-127"/>
                <a:ea typeface="KoPub돋움체 Medium" panose="00000600000000000000" pitchFamily="2" charset="-127"/>
              </a:rPr>
              <a:t>디지털 공급망 확대 </a:t>
            </a:r>
          </a:p>
        </p:txBody>
      </p:sp>
      <p:sp>
        <p:nvSpPr>
          <p:cNvPr id="33" name="사각형: 둥근 모서리 32">
            <a:extLst>
              <a:ext uri="{FF2B5EF4-FFF2-40B4-BE49-F238E27FC236}">
                <a16:creationId xmlns:a16="http://schemas.microsoft.com/office/drawing/2014/main" id="{C0C14F41-7660-B2F3-6122-35E5154214F2}"/>
              </a:ext>
            </a:extLst>
          </p:cNvPr>
          <p:cNvSpPr/>
          <p:nvPr/>
        </p:nvSpPr>
        <p:spPr>
          <a:xfrm>
            <a:off x="1537668" y="7274979"/>
            <a:ext cx="982747" cy="719215"/>
          </a:xfrm>
          <a:prstGeom prst="roundRect">
            <a:avLst>
              <a:gd name="adj" fmla="val 0"/>
            </a:avLst>
          </a:prstGeom>
          <a:solidFill>
            <a:srgbClr val="DAE2FA"/>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r>
              <a:rPr lang="ko-KR" altLang="en-US" sz="900" b="1" dirty="0">
                <a:ln>
                  <a:solidFill>
                    <a:schemeClr val="accent1">
                      <a:alpha val="0"/>
                    </a:schemeClr>
                  </a:solidFill>
                </a:ln>
                <a:gradFill>
                  <a:gsLst>
                    <a:gs pos="0">
                      <a:schemeClr val="tx1">
                        <a:lumMod val="85000"/>
                        <a:lumOff val="15000"/>
                      </a:schemeClr>
                    </a:gs>
                    <a:gs pos="100000">
                      <a:schemeClr val="tx1">
                        <a:lumMod val="85000"/>
                        <a:lumOff val="15000"/>
                      </a:schemeClr>
                    </a:gs>
                  </a:gsLst>
                  <a:lin ang="0" scaled="0"/>
                </a:gradFill>
                <a:latin typeface="KoPub돋움체 Medium" panose="00000600000000000000" pitchFamily="2" charset="-127"/>
                <a:ea typeface="KoPub돋움체 Medium" panose="00000600000000000000" pitchFamily="2" charset="-127"/>
              </a:rPr>
              <a:t>이상적 가상 세계 구축 및 고객과의 상호 연결 강화</a:t>
            </a:r>
          </a:p>
        </p:txBody>
      </p:sp>
      <p:sp>
        <p:nvSpPr>
          <p:cNvPr id="31" name="사각형: 둥근 모서리 30">
            <a:extLst>
              <a:ext uri="{FF2B5EF4-FFF2-40B4-BE49-F238E27FC236}">
                <a16:creationId xmlns:a16="http://schemas.microsoft.com/office/drawing/2014/main" id="{F1F76128-14E8-227A-2464-BC7894AEC697}"/>
              </a:ext>
            </a:extLst>
          </p:cNvPr>
          <p:cNvSpPr/>
          <p:nvPr/>
        </p:nvSpPr>
        <p:spPr>
          <a:xfrm>
            <a:off x="1537668" y="6419223"/>
            <a:ext cx="982747" cy="719215"/>
          </a:xfrm>
          <a:prstGeom prst="roundRect">
            <a:avLst>
              <a:gd name="adj" fmla="val 0"/>
            </a:avLst>
          </a:prstGeom>
          <a:solidFill>
            <a:srgbClr val="C7D8DF"/>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r>
              <a:rPr lang="ko-KR" altLang="en-US" sz="900" b="1" dirty="0">
                <a:ln>
                  <a:solidFill>
                    <a:schemeClr val="accent1">
                      <a:alpha val="0"/>
                    </a:schemeClr>
                  </a:solidFill>
                </a:ln>
                <a:gradFill>
                  <a:gsLst>
                    <a:gs pos="0">
                      <a:schemeClr val="tx1">
                        <a:lumMod val="85000"/>
                        <a:lumOff val="15000"/>
                      </a:schemeClr>
                    </a:gs>
                    <a:gs pos="100000">
                      <a:schemeClr val="tx1">
                        <a:lumMod val="85000"/>
                        <a:lumOff val="15000"/>
                      </a:schemeClr>
                    </a:gs>
                  </a:gsLst>
                  <a:lin ang="0" scaled="0"/>
                </a:gradFill>
                <a:latin typeface="KoPub돋움체 Medium" panose="00000600000000000000" pitchFamily="2" charset="-127"/>
                <a:ea typeface="KoPub돋움체 Medium" panose="00000600000000000000" pitchFamily="2" charset="-127"/>
              </a:rPr>
              <a:t>디지털 기술을 통한 초개인화 서비스 제공</a:t>
            </a:r>
          </a:p>
        </p:txBody>
      </p:sp>
      <p:sp>
        <p:nvSpPr>
          <p:cNvPr id="30" name="사각형: 둥근 모서리 29">
            <a:extLst>
              <a:ext uri="{FF2B5EF4-FFF2-40B4-BE49-F238E27FC236}">
                <a16:creationId xmlns:a16="http://schemas.microsoft.com/office/drawing/2014/main" id="{5864B83C-825C-A604-7D6E-81BEC713FAD6}"/>
              </a:ext>
            </a:extLst>
          </p:cNvPr>
          <p:cNvSpPr/>
          <p:nvPr/>
        </p:nvSpPr>
        <p:spPr>
          <a:xfrm>
            <a:off x="1537668" y="5563817"/>
            <a:ext cx="986476" cy="719215"/>
          </a:xfrm>
          <a:prstGeom prst="roundRect">
            <a:avLst>
              <a:gd name="adj" fmla="val 0"/>
            </a:avLst>
          </a:prstGeom>
          <a:solidFill>
            <a:srgbClr val="F1D3EB"/>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r>
              <a:rPr lang="ko-KR" altLang="en-US" sz="900" b="1" dirty="0">
                <a:ln>
                  <a:solidFill>
                    <a:schemeClr val="accent1">
                      <a:alpha val="0"/>
                    </a:schemeClr>
                  </a:solidFill>
                </a:ln>
                <a:gradFill>
                  <a:gsLst>
                    <a:gs pos="0">
                      <a:schemeClr val="tx1">
                        <a:lumMod val="85000"/>
                        <a:lumOff val="15000"/>
                      </a:schemeClr>
                    </a:gs>
                    <a:gs pos="100000">
                      <a:schemeClr val="tx1">
                        <a:lumMod val="85000"/>
                        <a:lumOff val="15000"/>
                      </a:schemeClr>
                    </a:gs>
                  </a:gsLst>
                  <a:lin ang="0" scaled="0"/>
                </a:gradFill>
                <a:latin typeface="KoPub돋움체 Medium" panose="00000600000000000000" pitchFamily="2" charset="-127"/>
                <a:ea typeface="KoPub돋움체 Medium" panose="00000600000000000000" pitchFamily="2" charset="-127"/>
              </a:rPr>
              <a:t>생산</a:t>
            </a:r>
            <a:r>
              <a:rPr lang="en-US" altLang="ko-KR" sz="900" b="1" dirty="0">
                <a:ln>
                  <a:solidFill>
                    <a:schemeClr val="accent1">
                      <a:alpha val="0"/>
                    </a:schemeClr>
                  </a:solidFill>
                </a:ln>
                <a:gradFill>
                  <a:gsLst>
                    <a:gs pos="0">
                      <a:schemeClr val="tx1">
                        <a:lumMod val="85000"/>
                        <a:lumOff val="15000"/>
                      </a:schemeClr>
                    </a:gs>
                    <a:gs pos="100000">
                      <a:schemeClr val="tx1">
                        <a:lumMod val="85000"/>
                        <a:lumOff val="15000"/>
                      </a:schemeClr>
                    </a:gs>
                  </a:gsLst>
                  <a:lin ang="0" scaled="0"/>
                </a:gradFill>
                <a:latin typeface="KoPub돋움체 Medium" panose="00000600000000000000" pitchFamily="2" charset="-127"/>
                <a:ea typeface="KoPub돋움체 Medium" panose="00000600000000000000" pitchFamily="2" charset="-127"/>
              </a:rPr>
              <a:t>·</a:t>
            </a:r>
            <a:r>
              <a:rPr lang="ko-KR" altLang="en-US" sz="900" b="1" dirty="0">
                <a:ln>
                  <a:solidFill>
                    <a:schemeClr val="accent1">
                      <a:alpha val="0"/>
                    </a:schemeClr>
                  </a:solidFill>
                </a:ln>
                <a:gradFill>
                  <a:gsLst>
                    <a:gs pos="0">
                      <a:schemeClr val="tx1">
                        <a:lumMod val="85000"/>
                        <a:lumOff val="15000"/>
                      </a:schemeClr>
                    </a:gs>
                    <a:gs pos="100000">
                      <a:schemeClr val="tx1">
                        <a:lumMod val="85000"/>
                        <a:lumOff val="15000"/>
                      </a:schemeClr>
                    </a:gs>
                  </a:gsLst>
                  <a:lin ang="0" scaled="0"/>
                </a:gradFill>
                <a:latin typeface="KoPub돋움체 Medium" panose="00000600000000000000" pitchFamily="2" charset="-127"/>
                <a:ea typeface="KoPub돋움체 Medium" panose="00000600000000000000" pitchFamily="2" charset="-127"/>
              </a:rPr>
              <a:t>제조 공정의 자동화</a:t>
            </a:r>
          </a:p>
        </p:txBody>
      </p:sp>
      <p:sp>
        <p:nvSpPr>
          <p:cNvPr id="28" name="사각형: 둥근 모서리 27">
            <a:extLst>
              <a:ext uri="{FF2B5EF4-FFF2-40B4-BE49-F238E27FC236}">
                <a16:creationId xmlns:a16="http://schemas.microsoft.com/office/drawing/2014/main" id="{EB65941C-9D81-9807-7EB4-2EBFD9CDB757}"/>
              </a:ext>
            </a:extLst>
          </p:cNvPr>
          <p:cNvSpPr/>
          <p:nvPr/>
        </p:nvSpPr>
        <p:spPr>
          <a:xfrm>
            <a:off x="1537668" y="4708410"/>
            <a:ext cx="982747" cy="719215"/>
          </a:xfrm>
          <a:prstGeom prst="roundRect">
            <a:avLst>
              <a:gd name="adj" fmla="val 0"/>
            </a:avLst>
          </a:prstGeom>
          <a:solidFill>
            <a:srgbClr val="B2E9F0"/>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r>
              <a:rPr lang="ko-KR" altLang="en-US" sz="900" b="1" dirty="0">
                <a:ln>
                  <a:solidFill>
                    <a:schemeClr val="accent1">
                      <a:alpha val="0"/>
                    </a:schemeClr>
                  </a:solidFill>
                </a:ln>
                <a:gradFill>
                  <a:gsLst>
                    <a:gs pos="0">
                      <a:schemeClr val="tx1">
                        <a:lumMod val="85000"/>
                        <a:lumOff val="15000"/>
                      </a:schemeClr>
                    </a:gs>
                    <a:gs pos="100000">
                      <a:schemeClr val="tx1">
                        <a:lumMod val="85000"/>
                        <a:lumOff val="15000"/>
                      </a:schemeClr>
                    </a:gs>
                  </a:gsLst>
                  <a:lin ang="0" scaled="0"/>
                </a:gradFill>
                <a:latin typeface="KoPub돋움체 Medium" panose="00000600000000000000" pitchFamily="2" charset="-127"/>
                <a:ea typeface="KoPub돋움체 Medium" panose="00000600000000000000" pitchFamily="2" charset="-127"/>
              </a:rPr>
              <a:t>무인 자동화</a:t>
            </a:r>
            <a:endParaRPr lang="en-US" altLang="ko-KR" sz="900" b="1" dirty="0">
              <a:ln>
                <a:solidFill>
                  <a:schemeClr val="accent1">
                    <a:alpha val="0"/>
                  </a:schemeClr>
                </a:solidFill>
              </a:ln>
              <a:gradFill>
                <a:gsLst>
                  <a:gs pos="0">
                    <a:schemeClr val="tx1">
                      <a:lumMod val="85000"/>
                      <a:lumOff val="15000"/>
                    </a:schemeClr>
                  </a:gs>
                  <a:gs pos="100000">
                    <a:schemeClr val="tx1">
                      <a:lumMod val="85000"/>
                      <a:lumOff val="15000"/>
                    </a:schemeClr>
                  </a:gs>
                </a:gsLst>
                <a:lin ang="0" scaled="0"/>
              </a:gradFill>
              <a:latin typeface="KoPub돋움체 Medium" panose="00000600000000000000" pitchFamily="2" charset="-127"/>
              <a:ea typeface="KoPub돋움체 Medium" panose="00000600000000000000" pitchFamily="2" charset="-127"/>
            </a:endParaRPr>
          </a:p>
          <a:p>
            <a:pPr algn="ctr">
              <a:lnSpc>
                <a:spcPct val="110000"/>
              </a:lnSpc>
            </a:pPr>
            <a:r>
              <a:rPr lang="ko-KR" altLang="en-US" sz="900" b="1" dirty="0">
                <a:ln>
                  <a:solidFill>
                    <a:schemeClr val="accent1">
                      <a:alpha val="0"/>
                    </a:schemeClr>
                  </a:solidFill>
                </a:ln>
                <a:gradFill>
                  <a:gsLst>
                    <a:gs pos="0">
                      <a:schemeClr val="tx1">
                        <a:lumMod val="85000"/>
                        <a:lumOff val="15000"/>
                      </a:schemeClr>
                    </a:gs>
                    <a:gs pos="100000">
                      <a:schemeClr val="tx1">
                        <a:lumMod val="85000"/>
                        <a:lumOff val="15000"/>
                      </a:schemeClr>
                    </a:gs>
                  </a:gsLst>
                  <a:lin ang="0" scaled="0"/>
                </a:gradFill>
                <a:latin typeface="KoPub돋움체 Medium" panose="00000600000000000000" pitchFamily="2" charset="-127"/>
                <a:ea typeface="KoPub돋움체 Medium" panose="00000600000000000000" pitchFamily="2" charset="-127"/>
              </a:rPr>
              <a:t>시스템의 확산</a:t>
            </a:r>
            <a:endParaRPr lang="en-US" altLang="ko-KR" sz="900" b="1" dirty="0">
              <a:ln>
                <a:solidFill>
                  <a:schemeClr val="accent1">
                    <a:alpha val="0"/>
                  </a:schemeClr>
                </a:solidFill>
              </a:ln>
              <a:gradFill>
                <a:gsLst>
                  <a:gs pos="0">
                    <a:schemeClr val="tx1">
                      <a:lumMod val="85000"/>
                      <a:lumOff val="15000"/>
                    </a:schemeClr>
                  </a:gs>
                  <a:gs pos="100000">
                    <a:schemeClr val="tx1">
                      <a:lumMod val="85000"/>
                      <a:lumOff val="15000"/>
                    </a:schemeClr>
                  </a:gs>
                </a:gsLst>
                <a:lin ang="0" scaled="0"/>
              </a:gradFill>
              <a:latin typeface="KoPub돋움체 Medium" panose="00000600000000000000" pitchFamily="2" charset="-127"/>
              <a:ea typeface="KoPub돋움체 Medium" panose="00000600000000000000" pitchFamily="2" charset="-127"/>
            </a:endParaRPr>
          </a:p>
        </p:txBody>
      </p:sp>
      <p:sp>
        <p:nvSpPr>
          <p:cNvPr id="9" name="Rectangle 5">
            <a:extLst>
              <a:ext uri="{FF2B5EF4-FFF2-40B4-BE49-F238E27FC236}">
                <a16:creationId xmlns:a16="http://schemas.microsoft.com/office/drawing/2014/main" id="{043ECB91-B076-F455-E383-CEAB1EB4A26D}"/>
              </a:ext>
            </a:extLst>
          </p:cNvPr>
          <p:cNvSpPr>
            <a:spLocks noChangeArrowheads="1"/>
          </p:cNvSpPr>
          <p:nvPr/>
        </p:nvSpPr>
        <p:spPr bwMode="auto">
          <a:xfrm>
            <a:off x="2097088" y="1243535"/>
            <a:ext cx="4427537" cy="7994128"/>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가속화되는 유통</a:t>
            </a:r>
            <a:r>
              <a:rPr lang="en-US" altLang="ko-KR" sz="1200" b="1"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a:t>
            </a:r>
            <a:r>
              <a:rPr lang="ko-KR" altLang="en-US" sz="1200" b="1"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소비재산업의 디지털 흐름</a:t>
            </a:r>
            <a:r>
              <a:rPr kumimoji="0" lang="en-US" altLang="ko-KR" sz="1200" b="1" i="0" u="non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1" i="0" u="non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기업은 무엇을 준비해야 할까</a:t>
            </a:r>
            <a:endParaRPr kumimoji="0" lang="en-US" altLang="ko-KR" sz="1200" b="1" i="0" u="none" kern="1200" cap="none" spc="0" normalizeH="0" baseline="0" noProof="0" dirty="0">
              <a:ln>
                <a:solidFill>
                  <a:srgbClr val="1E49E2">
                    <a:alpha val="0"/>
                  </a:srgbClr>
                </a:solidFill>
              </a:ln>
              <a:solidFill>
                <a:srgbClr val="1E49E2"/>
              </a:solidFill>
              <a:effectLst/>
              <a:uLnTx/>
              <a:uFillTx/>
              <a:latin typeface="KoPub돋움체 Medium" panose="02020603020101020101" pitchFamily="18" charset="-127"/>
              <a:ea typeface="KoPub돋움체 Medium" panose="02020603020101020101" pitchFamily="18" charset="-127"/>
              <a:cs typeface="+mn-cs"/>
            </a:endParaRP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코로나</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19</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를 지나면서 급속도로 진전된 디지털화는 거스를 수 없는 시대적 트렌드로 자리잡고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디지털 기술과 비즈니스의 융합을 통해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기업들은 한층 빨라진 디지털 전환에 대응 중이다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새로운 디지털 기술은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소비재산업 밸류체인에 침투해 단계별로 영향을 미치고 있는 동시에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농식품</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식음료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외식</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패션</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화장품 등 하위 섹터 곳곳에 긍정적 변화와 혁신을 일으키고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algn="di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가속화되는 디지털 전환으로 인해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소비재산업에 새로운 성장 기회가 예고되고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 같은 상황에서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 유통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4.0</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을 넘어 유통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5.0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시대 진입에 대비한 전략 수립으로 시장 주도권 확보 가능성을 높여야 할 시점이다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기업들은 기술에 대한 단편적 투자를 넘어 디지털 기술을 사업과 유기적으로 연계하며 사업</a:t>
            </a: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p:txBody>
      </p:sp>
      <p:sp>
        <p:nvSpPr>
          <p:cNvPr id="2" name="Rectangle 8">
            <a:extLst>
              <a:ext uri="{FF2B5EF4-FFF2-40B4-BE49-F238E27FC236}">
                <a16:creationId xmlns:a16="http://schemas.microsoft.com/office/drawing/2014/main" id="{E4CACB29-D5FB-D79C-B60F-F2A1428E57F3}"/>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50" normalizeH="0" baseline="0" noProof="0" dirty="0">
                <a:ln>
                  <a:solidFill>
                    <a:srgbClr val="1E49E2">
                      <a:alpha val="0"/>
                    </a:srgbClr>
                  </a:solidFill>
                </a:ln>
                <a:solidFill>
                  <a:schemeClr val="tx2"/>
                </a:solidFill>
                <a:effectLst/>
                <a:uLnTx/>
                <a:uFillTx/>
                <a:latin typeface="KoPub돋움체 Bold" panose="02020603020101020101" pitchFamily="18" charset="-127"/>
                <a:ea typeface="KoPub돋움체 Bold" panose="02020603020101020101" pitchFamily="18" charset="-127"/>
                <a:cs typeface="+mn-cs"/>
              </a:rPr>
              <a:t>결론 및 시사점</a:t>
            </a:r>
          </a:p>
        </p:txBody>
      </p:sp>
      <p:cxnSp>
        <p:nvCxnSpPr>
          <p:cNvPr id="7" name="직선 연결선 6">
            <a:extLst>
              <a:ext uri="{FF2B5EF4-FFF2-40B4-BE49-F238E27FC236}">
                <a16:creationId xmlns:a16="http://schemas.microsoft.com/office/drawing/2014/main" id="{4E8F4DC3-64D0-1F07-B261-E9FBFAD57563}"/>
              </a:ext>
            </a:extLst>
          </p:cNvPr>
          <p:cNvCxnSpPr>
            <a:cxnSpLocks/>
          </p:cNvCxnSpPr>
          <p:nvPr/>
        </p:nvCxnSpPr>
        <p:spPr>
          <a:xfrm>
            <a:off x="1957388" y="1281113"/>
            <a:ext cx="0" cy="2304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285703D-6E1E-36DD-A6A2-6AB62D8A98E8}"/>
              </a:ext>
            </a:extLst>
          </p:cNvPr>
          <p:cNvSpPr txBox="1"/>
          <p:nvPr/>
        </p:nvSpPr>
        <p:spPr>
          <a:xfrm>
            <a:off x="339723" y="3670611"/>
            <a:ext cx="4841877" cy="507115"/>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dirty="0">
                <a:solidFill>
                  <a:srgbClr val="000000">
                    <a:lumMod val="85000"/>
                    <a:lumOff val="15000"/>
                  </a:srgbClr>
                </a:solidFill>
              </a:rPr>
              <a:t>유통</a:t>
            </a:r>
            <a:r>
              <a:rPr lang="en-US" altLang="ko-KR" dirty="0">
                <a:solidFill>
                  <a:srgbClr val="000000">
                    <a:lumMod val="85000"/>
                    <a:lumOff val="15000"/>
                  </a:srgbClr>
                </a:solidFill>
              </a:rPr>
              <a:t>·</a:t>
            </a:r>
            <a:r>
              <a:rPr lang="ko-KR" altLang="en-US" dirty="0">
                <a:solidFill>
                  <a:srgbClr val="000000">
                    <a:lumMod val="85000"/>
                    <a:lumOff val="15000"/>
                  </a:srgbClr>
                </a:solidFill>
              </a:rPr>
              <a:t>소비재 하위 섹터별 디지털 기술에 따른 영향 </a:t>
            </a:r>
            <a:r>
              <a:rPr lang="en-US" altLang="ko-KR" dirty="0">
                <a:solidFill>
                  <a:srgbClr val="000000">
                    <a:lumMod val="85000"/>
                    <a:lumOff val="15000"/>
                  </a:srgbClr>
                </a:solidFill>
              </a:rPr>
              <a:t>]</a:t>
            </a:r>
            <a:endPar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1" name="직사각형 10">
            <a:extLst>
              <a:ext uri="{FF2B5EF4-FFF2-40B4-BE49-F238E27FC236}">
                <a16:creationId xmlns:a16="http://schemas.microsoft.com/office/drawing/2014/main" id="{0FB97E21-5273-DF7B-E16D-7F5C5F995207}"/>
              </a:ext>
            </a:extLst>
          </p:cNvPr>
          <p:cNvSpPr/>
          <p:nvPr/>
        </p:nvSpPr>
        <p:spPr>
          <a:xfrm>
            <a:off x="339724" y="9005499"/>
            <a:ext cx="1885950"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a:t>
            </a:r>
          </a:p>
        </p:txBody>
      </p:sp>
      <p:grpSp>
        <p:nvGrpSpPr>
          <p:cNvPr id="37" name="그룹 36">
            <a:extLst>
              <a:ext uri="{FF2B5EF4-FFF2-40B4-BE49-F238E27FC236}">
                <a16:creationId xmlns:a16="http://schemas.microsoft.com/office/drawing/2014/main" id="{8AABA70C-190F-BC56-1211-64535A02C96D}"/>
              </a:ext>
            </a:extLst>
          </p:cNvPr>
          <p:cNvGrpSpPr/>
          <p:nvPr/>
        </p:nvGrpSpPr>
        <p:grpSpPr>
          <a:xfrm>
            <a:off x="1541278" y="4309966"/>
            <a:ext cx="985344" cy="290854"/>
            <a:chOff x="1755346" y="4458931"/>
            <a:chExt cx="985344" cy="290117"/>
          </a:xfrm>
        </p:grpSpPr>
        <p:sp>
          <p:nvSpPr>
            <p:cNvPr id="17" name="직사각형 16">
              <a:extLst>
                <a:ext uri="{FF2B5EF4-FFF2-40B4-BE49-F238E27FC236}">
                  <a16:creationId xmlns:a16="http://schemas.microsoft.com/office/drawing/2014/main" id="{399B95BD-1DE2-FF74-A2BF-87380780C12F}"/>
                </a:ext>
              </a:extLst>
            </p:cNvPr>
            <p:cNvSpPr/>
            <p:nvPr/>
          </p:nvSpPr>
          <p:spPr>
            <a:xfrm>
              <a:off x="1794924" y="4458931"/>
              <a:ext cx="918594" cy="2657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b"/>
            <a:lstStyle/>
            <a:p>
              <a:pPr algn="ctr">
                <a:lnSpc>
                  <a:spcPct val="105000"/>
                </a:lnSpc>
              </a:pPr>
              <a:r>
                <a:rPr lang="ko-KR" altLang="en-US" sz="1000" b="1" dirty="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시장 환경 변화</a:t>
              </a:r>
            </a:p>
          </p:txBody>
        </p:sp>
        <p:cxnSp>
          <p:nvCxnSpPr>
            <p:cNvPr id="210" name="직선 연결선 209">
              <a:extLst>
                <a:ext uri="{FF2B5EF4-FFF2-40B4-BE49-F238E27FC236}">
                  <a16:creationId xmlns:a16="http://schemas.microsoft.com/office/drawing/2014/main" id="{561631C5-480A-C28C-69B4-B96AA27B6C68}"/>
                </a:ext>
              </a:extLst>
            </p:cNvPr>
            <p:cNvCxnSpPr>
              <a:cxnSpLocks/>
            </p:cNvCxnSpPr>
            <p:nvPr/>
          </p:nvCxnSpPr>
          <p:spPr>
            <a:xfrm>
              <a:off x="1755346" y="4749048"/>
              <a:ext cx="985344" cy="0"/>
            </a:xfrm>
            <a:prstGeom prst="line">
              <a:avLst/>
            </a:prstGeom>
            <a:ln w="6350">
              <a:solidFill>
                <a:schemeClr val="tx1">
                  <a:lumMod val="65000"/>
                  <a:lumOff val="35000"/>
                </a:schemeClr>
              </a:solidFill>
            </a:ln>
            <a:effectLst/>
          </p:spPr>
          <p:style>
            <a:lnRef idx="2">
              <a:schemeClr val="accent3"/>
            </a:lnRef>
            <a:fillRef idx="0">
              <a:schemeClr val="accent3"/>
            </a:fillRef>
            <a:effectRef idx="1">
              <a:schemeClr val="accent3"/>
            </a:effectRef>
            <a:fontRef idx="minor">
              <a:schemeClr val="tx1"/>
            </a:fontRef>
          </p:style>
        </p:cxnSp>
      </p:grpSp>
      <p:grpSp>
        <p:nvGrpSpPr>
          <p:cNvPr id="50" name="그룹 49">
            <a:extLst>
              <a:ext uri="{FF2B5EF4-FFF2-40B4-BE49-F238E27FC236}">
                <a16:creationId xmlns:a16="http://schemas.microsoft.com/office/drawing/2014/main" id="{7625AB9C-B624-9F91-3063-45D6017F6365}"/>
              </a:ext>
            </a:extLst>
          </p:cNvPr>
          <p:cNvGrpSpPr/>
          <p:nvPr/>
        </p:nvGrpSpPr>
        <p:grpSpPr>
          <a:xfrm>
            <a:off x="2969623" y="4309867"/>
            <a:ext cx="3387329" cy="4527182"/>
            <a:chOff x="2852461" y="4314151"/>
            <a:chExt cx="3504491" cy="4515716"/>
          </a:xfrm>
        </p:grpSpPr>
        <p:grpSp>
          <p:nvGrpSpPr>
            <p:cNvPr id="119" name="그룹 118">
              <a:extLst>
                <a:ext uri="{FF2B5EF4-FFF2-40B4-BE49-F238E27FC236}">
                  <a16:creationId xmlns:a16="http://schemas.microsoft.com/office/drawing/2014/main" id="{85D28DD3-9D2B-13E8-EFD9-69F807EDF83D}"/>
                </a:ext>
              </a:extLst>
            </p:cNvPr>
            <p:cNvGrpSpPr/>
            <p:nvPr/>
          </p:nvGrpSpPr>
          <p:grpSpPr>
            <a:xfrm>
              <a:off x="2852461" y="4725867"/>
              <a:ext cx="3504491" cy="522000"/>
              <a:chOff x="3511654" y="5717901"/>
              <a:chExt cx="3504491" cy="656977"/>
            </a:xfrm>
          </p:grpSpPr>
          <p:sp>
            <p:nvSpPr>
              <p:cNvPr id="120" name="사각형: 위쪽 모서리의 한쪽은 둥글고 다른 한쪽은 잘림 119">
                <a:extLst>
                  <a:ext uri="{FF2B5EF4-FFF2-40B4-BE49-F238E27FC236}">
                    <a16:creationId xmlns:a16="http://schemas.microsoft.com/office/drawing/2014/main" id="{302C00FB-B5B3-88C0-0C36-5690128E026D}"/>
                  </a:ext>
                </a:extLst>
              </p:cNvPr>
              <p:cNvSpPr/>
              <p:nvPr/>
            </p:nvSpPr>
            <p:spPr>
              <a:xfrm>
                <a:off x="3511654" y="5717901"/>
                <a:ext cx="560236" cy="656977"/>
              </a:xfrm>
              <a:prstGeom prst="snipRoundRect">
                <a:avLst>
                  <a:gd name="adj1" fmla="val 0"/>
                  <a:gd name="adj2" fmla="val 0"/>
                </a:avLst>
              </a:prstGeom>
              <a:solidFill>
                <a:srgbClr val="3D4F63"/>
              </a:solidFill>
              <a:ln w="6350">
                <a:solidFill>
                  <a:srgbClr val="3D4F63"/>
                </a:solid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ko-KR" altLang="en-US"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농식품</a:t>
                </a:r>
                <a:endParaRPr lang="en-US" altLang="ko-KR"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grpSp>
            <p:nvGrpSpPr>
              <p:cNvPr id="121" name="그룹 120">
                <a:extLst>
                  <a:ext uri="{FF2B5EF4-FFF2-40B4-BE49-F238E27FC236}">
                    <a16:creationId xmlns:a16="http://schemas.microsoft.com/office/drawing/2014/main" id="{7118B27A-7184-2F92-5D37-D64B02A6BB1D}"/>
                  </a:ext>
                </a:extLst>
              </p:cNvPr>
              <p:cNvGrpSpPr/>
              <p:nvPr/>
            </p:nvGrpSpPr>
            <p:grpSpPr>
              <a:xfrm>
                <a:off x="4071890" y="5717901"/>
                <a:ext cx="2944255" cy="656977"/>
                <a:chOff x="4777351" y="5717901"/>
                <a:chExt cx="2262764" cy="656977"/>
              </a:xfrm>
            </p:grpSpPr>
            <p:sp>
              <p:nvSpPr>
                <p:cNvPr id="122" name="사각형: 잘린 한쪽 모서리 121">
                  <a:extLst>
                    <a:ext uri="{FF2B5EF4-FFF2-40B4-BE49-F238E27FC236}">
                      <a16:creationId xmlns:a16="http://schemas.microsoft.com/office/drawing/2014/main" id="{8A8A3243-33E1-1045-445C-165F101825A0}"/>
                    </a:ext>
                  </a:extLst>
                </p:cNvPr>
                <p:cNvSpPr/>
                <p:nvPr/>
              </p:nvSpPr>
              <p:spPr>
                <a:xfrm flipV="1">
                  <a:off x="4777354" y="5717901"/>
                  <a:ext cx="2262761" cy="656977"/>
                </a:xfrm>
                <a:prstGeom prst="snip1Rect">
                  <a:avLst>
                    <a:gd name="adj" fmla="val 0"/>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nchorCtr="0"/>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23" name="TextBox 122">
                  <a:extLst>
                    <a:ext uri="{FF2B5EF4-FFF2-40B4-BE49-F238E27FC236}">
                      <a16:creationId xmlns:a16="http://schemas.microsoft.com/office/drawing/2014/main" id="{BEF47391-86FC-A6E0-A8A8-B37AD113633D}"/>
                    </a:ext>
                  </a:extLst>
                </p:cNvPr>
                <p:cNvSpPr txBox="1"/>
                <p:nvPr/>
              </p:nvSpPr>
              <p:spPr>
                <a:xfrm>
                  <a:off x="4777351" y="5819514"/>
                  <a:ext cx="2239338" cy="455044"/>
                </a:xfrm>
                <a:prstGeom prst="rect">
                  <a:avLst/>
                </a:prstGeom>
                <a:noFill/>
              </p:spPr>
              <p:txBody>
                <a:bodyPr wrap="square" anchor="ctr">
                  <a:spAutoFit/>
                </a:bodyPr>
                <a:lstStyle/>
                <a:p>
                  <a:pPr marL="92075" marR="0" lvl="0" indent="-92075" algn="l" defTabSz="914400" rtl="0" eaLnBrk="1" fontAlgn="auto" latinLnBrk="0" hangingPunct="1">
                    <a:lnSpc>
                      <a:spcPct val="105000"/>
                    </a:lnSpc>
                    <a:spcBef>
                      <a:spcPts val="0"/>
                    </a:spcBef>
                    <a:spcAft>
                      <a:spcPts val="100"/>
                    </a:spcAft>
                    <a:buClrTx/>
                    <a:buSzTx/>
                    <a:buFont typeface="Arial" panose="020B0604020202020204" pitchFamily="34" charset="0"/>
                    <a:buChar char="•"/>
                    <a:tabLst/>
                    <a:defRPr/>
                  </a:pPr>
                  <a:r>
                    <a:rPr kumimoji="0" lang="ko-KR" altLang="en-US" sz="850" b="0" i="0" u="none" strike="noStrike" kern="1200" cap="none" spc="0" normalizeH="0" baseline="0" noProof="0" dirty="0">
                      <a:ln w="0">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첨단 기술을 기반으로 생산 프로세스의 정밀화</a:t>
                  </a:r>
                  <a:r>
                    <a:rPr kumimoji="0" lang="en-US" altLang="ko-KR" sz="850" b="0" i="0" u="none" strike="noStrike" kern="1200" cap="none" spc="0" normalizeH="0" baseline="0" noProof="0" dirty="0">
                      <a:ln w="0">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a:t>
                  </a:r>
                  <a:r>
                    <a:rPr kumimoji="0" lang="ko-KR" altLang="en-US" sz="850" b="0" i="0" u="none" strike="noStrike" kern="1200" cap="none" spc="0" normalizeH="0" baseline="0" noProof="0" dirty="0">
                      <a:ln w="0">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자동화로 전통적 농축산 과정을 혁신</a:t>
                  </a:r>
                  <a:endParaRPr lang="en-US" altLang="ko-KR" sz="850" dirty="0">
                    <a:ln>
                      <a:solidFill>
                        <a:srgbClr val="FD349C">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p:txBody>
            </p:sp>
          </p:grpSp>
        </p:grpSp>
        <p:grpSp>
          <p:nvGrpSpPr>
            <p:cNvPr id="129" name="그룹 128">
              <a:extLst>
                <a:ext uri="{FF2B5EF4-FFF2-40B4-BE49-F238E27FC236}">
                  <a16:creationId xmlns:a16="http://schemas.microsoft.com/office/drawing/2014/main" id="{943DFA7B-57EF-2709-5D92-7F847954180C}"/>
                </a:ext>
              </a:extLst>
            </p:cNvPr>
            <p:cNvGrpSpPr/>
            <p:nvPr/>
          </p:nvGrpSpPr>
          <p:grpSpPr>
            <a:xfrm>
              <a:off x="2852461" y="5919867"/>
              <a:ext cx="3504488" cy="522000"/>
              <a:chOff x="3511654" y="5717901"/>
              <a:chExt cx="3504488" cy="656977"/>
            </a:xfrm>
          </p:grpSpPr>
          <p:sp>
            <p:nvSpPr>
              <p:cNvPr id="130" name="사각형: 위쪽 모서리의 한쪽은 둥글고 다른 한쪽은 잘림 129">
                <a:extLst>
                  <a:ext uri="{FF2B5EF4-FFF2-40B4-BE49-F238E27FC236}">
                    <a16:creationId xmlns:a16="http://schemas.microsoft.com/office/drawing/2014/main" id="{B02B6650-21AB-BE1F-0315-FC5A017C0FD5}"/>
                  </a:ext>
                </a:extLst>
              </p:cNvPr>
              <p:cNvSpPr/>
              <p:nvPr/>
            </p:nvSpPr>
            <p:spPr>
              <a:xfrm>
                <a:off x="3511654" y="5717901"/>
                <a:ext cx="560236" cy="656977"/>
              </a:xfrm>
              <a:prstGeom prst="snipRoundRect">
                <a:avLst>
                  <a:gd name="adj1" fmla="val 0"/>
                  <a:gd name="adj2" fmla="val 0"/>
                </a:avLst>
              </a:prstGeom>
              <a:solidFill>
                <a:srgbClr val="3D4F63"/>
              </a:solidFill>
              <a:ln w="6350">
                <a:solidFill>
                  <a:srgbClr val="3D4F63"/>
                </a:solid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ko-KR" altLang="en-US"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외식</a:t>
                </a:r>
                <a:endParaRPr lang="en-US" altLang="ko-KR"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grpSp>
            <p:nvGrpSpPr>
              <p:cNvPr id="131" name="그룹 130">
                <a:extLst>
                  <a:ext uri="{FF2B5EF4-FFF2-40B4-BE49-F238E27FC236}">
                    <a16:creationId xmlns:a16="http://schemas.microsoft.com/office/drawing/2014/main" id="{375A3E75-A009-3ECC-8410-AE20AAF761E5}"/>
                  </a:ext>
                </a:extLst>
              </p:cNvPr>
              <p:cNvGrpSpPr/>
              <p:nvPr/>
            </p:nvGrpSpPr>
            <p:grpSpPr>
              <a:xfrm>
                <a:off x="4071884" y="5717901"/>
                <a:ext cx="2944258" cy="656977"/>
                <a:chOff x="4777348" y="5717901"/>
                <a:chExt cx="2262767" cy="656977"/>
              </a:xfrm>
            </p:grpSpPr>
            <p:sp>
              <p:nvSpPr>
                <p:cNvPr id="132" name="사각형: 잘린 한쪽 모서리 131">
                  <a:extLst>
                    <a:ext uri="{FF2B5EF4-FFF2-40B4-BE49-F238E27FC236}">
                      <a16:creationId xmlns:a16="http://schemas.microsoft.com/office/drawing/2014/main" id="{C2283FC2-6EE7-9579-3768-C2BF42294C25}"/>
                    </a:ext>
                  </a:extLst>
                </p:cNvPr>
                <p:cNvSpPr/>
                <p:nvPr/>
              </p:nvSpPr>
              <p:spPr>
                <a:xfrm flipV="1">
                  <a:off x="4777353" y="5717901"/>
                  <a:ext cx="2262762" cy="656977"/>
                </a:xfrm>
                <a:prstGeom prst="snip1Rect">
                  <a:avLst>
                    <a:gd name="adj" fmla="val 0"/>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nchorCtr="0"/>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33" name="TextBox 132">
                  <a:extLst>
                    <a:ext uri="{FF2B5EF4-FFF2-40B4-BE49-F238E27FC236}">
                      <a16:creationId xmlns:a16="http://schemas.microsoft.com/office/drawing/2014/main" id="{4D1CDB1A-D22B-FD50-61BE-4C623CC21E5B}"/>
                    </a:ext>
                  </a:extLst>
                </p:cNvPr>
                <p:cNvSpPr txBox="1"/>
                <p:nvPr/>
              </p:nvSpPr>
              <p:spPr>
                <a:xfrm>
                  <a:off x="4777348" y="5900855"/>
                  <a:ext cx="2239342" cy="292360"/>
                </a:xfrm>
                <a:prstGeom prst="rect">
                  <a:avLst/>
                </a:prstGeom>
                <a:noFill/>
              </p:spPr>
              <p:txBody>
                <a:bodyPr wrap="square" anchor="ctr">
                  <a:spAutoFit/>
                </a:bodyPr>
                <a:lstStyle/>
                <a:p>
                  <a:pPr marL="92075" marR="0" lvl="0" indent="-92075" algn="l" defTabSz="914400" rtl="0" eaLnBrk="1" fontAlgn="auto" latinLnBrk="0" hangingPunct="1">
                    <a:lnSpc>
                      <a:spcPct val="105000"/>
                    </a:lnSpc>
                    <a:spcBef>
                      <a:spcPts val="0"/>
                    </a:spcBef>
                    <a:spcAft>
                      <a:spcPts val="10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무인매장을</a:t>
                  </a:r>
                  <a:r>
                    <a:rPr lang="ko-KR" altLang="en-US" sz="850" dirty="0">
                      <a:ln>
                        <a:solidFill>
                          <a:srgbClr val="FD349C">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통한 운영 및 관리의 효율성</a:t>
                  </a:r>
                  <a:r>
                    <a:rPr lang="en-US" altLang="ko-KR" sz="850" dirty="0">
                      <a:ln>
                        <a:solidFill>
                          <a:srgbClr val="FD349C">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50" dirty="0">
                      <a:ln>
                        <a:solidFill>
                          <a:srgbClr val="FD349C">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생산성 향상</a:t>
                  </a:r>
                  <a:endPar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grpSp>
        </p:grpSp>
        <p:grpSp>
          <p:nvGrpSpPr>
            <p:cNvPr id="134" name="그룹 133">
              <a:extLst>
                <a:ext uri="{FF2B5EF4-FFF2-40B4-BE49-F238E27FC236}">
                  <a16:creationId xmlns:a16="http://schemas.microsoft.com/office/drawing/2014/main" id="{1B9060FC-09B2-A526-F051-E3028AC7CCF4}"/>
                </a:ext>
              </a:extLst>
            </p:cNvPr>
            <p:cNvGrpSpPr/>
            <p:nvPr/>
          </p:nvGrpSpPr>
          <p:grpSpPr>
            <a:xfrm>
              <a:off x="2852461" y="6516313"/>
              <a:ext cx="3504491" cy="524134"/>
              <a:chOff x="3511654" y="5717205"/>
              <a:chExt cx="3504491" cy="659663"/>
            </a:xfrm>
          </p:grpSpPr>
          <p:sp>
            <p:nvSpPr>
              <p:cNvPr id="135" name="사각형: 위쪽 모서리의 한쪽은 둥글고 다른 한쪽은 잘림 134">
                <a:extLst>
                  <a:ext uri="{FF2B5EF4-FFF2-40B4-BE49-F238E27FC236}">
                    <a16:creationId xmlns:a16="http://schemas.microsoft.com/office/drawing/2014/main" id="{BFEAA798-357A-93E0-42CF-FFE34D2BAC2A}"/>
                  </a:ext>
                </a:extLst>
              </p:cNvPr>
              <p:cNvSpPr/>
              <p:nvPr/>
            </p:nvSpPr>
            <p:spPr>
              <a:xfrm>
                <a:off x="3511654" y="5717901"/>
                <a:ext cx="560236" cy="656977"/>
              </a:xfrm>
              <a:prstGeom prst="snipRoundRect">
                <a:avLst>
                  <a:gd name="adj1" fmla="val 0"/>
                  <a:gd name="adj2" fmla="val 0"/>
                </a:avLst>
              </a:prstGeom>
              <a:solidFill>
                <a:srgbClr val="3D4F63"/>
              </a:solidFill>
              <a:ln w="6350">
                <a:solidFill>
                  <a:srgbClr val="3D4F63"/>
                </a:solid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ko-KR" altLang="en-US"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유통</a:t>
                </a:r>
                <a:endParaRPr lang="en-US" altLang="ko-KR"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grpSp>
            <p:nvGrpSpPr>
              <p:cNvPr id="136" name="그룹 135">
                <a:extLst>
                  <a:ext uri="{FF2B5EF4-FFF2-40B4-BE49-F238E27FC236}">
                    <a16:creationId xmlns:a16="http://schemas.microsoft.com/office/drawing/2014/main" id="{7593E91B-7D91-CF7F-0F3D-5ECD1C27E89F}"/>
                  </a:ext>
                </a:extLst>
              </p:cNvPr>
              <p:cNvGrpSpPr/>
              <p:nvPr/>
            </p:nvGrpSpPr>
            <p:grpSpPr>
              <a:xfrm>
                <a:off x="4071885" y="5717205"/>
                <a:ext cx="2944260" cy="659663"/>
                <a:chOff x="4777347" y="5717205"/>
                <a:chExt cx="2262768" cy="659663"/>
              </a:xfrm>
            </p:grpSpPr>
            <p:sp>
              <p:nvSpPr>
                <p:cNvPr id="137" name="사각형: 잘린 한쪽 모서리 136">
                  <a:extLst>
                    <a:ext uri="{FF2B5EF4-FFF2-40B4-BE49-F238E27FC236}">
                      <a16:creationId xmlns:a16="http://schemas.microsoft.com/office/drawing/2014/main" id="{88A91DD8-F528-2313-479A-CCF2F901EF6B}"/>
                    </a:ext>
                  </a:extLst>
                </p:cNvPr>
                <p:cNvSpPr/>
                <p:nvPr/>
              </p:nvSpPr>
              <p:spPr>
                <a:xfrm flipV="1">
                  <a:off x="4777353" y="5717901"/>
                  <a:ext cx="2262762" cy="656977"/>
                </a:xfrm>
                <a:prstGeom prst="snip1Rect">
                  <a:avLst>
                    <a:gd name="adj" fmla="val 0"/>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nchorCtr="0"/>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38" name="TextBox 137">
                  <a:extLst>
                    <a:ext uri="{FF2B5EF4-FFF2-40B4-BE49-F238E27FC236}">
                      <a16:creationId xmlns:a16="http://schemas.microsoft.com/office/drawing/2014/main" id="{43B873A1-23C3-03B3-CA96-0E3137E0DB6B}"/>
                    </a:ext>
                  </a:extLst>
                </p:cNvPr>
                <p:cNvSpPr txBox="1"/>
                <p:nvPr/>
              </p:nvSpPr>
              <p:spPr>
                <a:xfrm>
                  <a:off x="4777347" y="5717205"/>
                  <a:ext cx="2239344" cy="659663"/>
                </a:xfrm>
                <a:prstGeom prst="rect">
                  <a:avLst/>
                </a:prstGeom>
                <a:noFill/>
                <a:ln>
                  <a:noFill/>
                </a:ln>
              </p:spPr>
              <p:txBody>
                <a:bodyPr wrap="square" anchor="ctr">
                  <a:spAutoFit/>
                </a:bodyPr>
                <a:lstStyle/>
                <a:p>
                  <a:pPr marL="92075" marR="0" lvl="0" indent="-92075" algn="l" defTabSz="914400" rtl="0" eaLnBrk="1" fontAlgn="auto" latinLnBrk="0" hangingPunct="1">
                    <a:lnSpc>
                      <a:spcPct val="105000"/>
                    </a:lnSpc>
                    <a:spcBef>
                      <a:spcPts val="0"/>
                    </a:spcBef>
                    <a:spcAft>
                      <a:spcPts val="10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물류 및 배송 체계 디지털화</a:t>
                  </a:r>
                  <a:r>
                    <a:rPr kumimoji="0" lang="en-US" altLang="ko-KR"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자동화</a:t>
                  </a:r>
                  <a:endParaRPr kumimoji="0" lang="en-US" altLang="ko-KR"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92075" indent="-92075">
                    <a:lnSpc>
                      <a:spcPct val="105000"/>
                    </a:lnSpc>
                    <a:spcAft>
                      <a:spcPts val="100"/>
                    </a:spcAft>
                    <a:buFont typeface="Arial" panose="020B0604020202020204" pitchFamily="34" charset="0"/>
                    <a:buChar char="•"/>
                    <a:defRPr/>
                  </a:pPr>
                  <a:r>
                    <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온</a:t>
                  </a:r>
                  <a:r>
                    <a:rPr kumimoji="0" lang="en-US" altLang="ko-KR"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오프라인상에서의 구매 경험 제공 방식의 변화</a:t>
                  </a:r>
                  <a:endParaRPr kumimoji="0" lang="en-US" altLang="ko-KR"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92075" indent="-92075">
                    <a:lnSpc>
                      <a:spcPct val="105000"/>
                    </a:lnSpc>
                    <a:spcAft>
                      <a:spcPts val="100"/>
                    </a:spcAft>
                    <a:buFont typeface="Arial" panose="020B0604020202020204" pitchFamily="34" charset="0"/>
                    <a:buChar char="•"/>
                    <a:defRPr/>
                  </a:pPr>
                  <a:r>
                    <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무인매장을</a:t>
                  </a:r>
                  <a:r>
                    <a:rPr lang="ko-KR" altLang="en-US" sz="850" dirty="0">
                      <a:ln>
                        <a:solidFill>
                          <a:srgbClr val="FD349C">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통한 운영 및 관리의 효율성</a:t>
                  </a:r>
                  <a:r>
                    <a:rPr lang="en-US" altLang="ko-KR" sz="850" dirty="0">
                      <a:ln>
                        <a:solidFill>
                          <a:srgbClr val="FD349C">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50" dirty="0">
                      <a:ln>
                        <a:solidFill>
                          <a:srgbClr val="FD349C">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생산성 향상</a:t>
                  </a:r>
                  <a:endPar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grpSp>
        </p:grpSp>
        <p:grpSp>
          <p:nvGrpSpPr>
            <p:cNvPr id="139" name="그룹 138">
              <a:extLst>
                <a:ext uri="{FF2B5EF4-FFF2-40B4-BE49-F238E27FC236}">
                  <a16:creationId xmlns:a16="http://schemas.microsoft.com/office/drawing/2014/main" id="{6B6EFCC8-1649-E4B2-D3FE-6AE3B58104FD}"/>
                </a:ext>
              </a:extLst>
            </p:cNvPr>
            <p:cNvGrpSpPr/>
            <p:nvPr/>
          </p:nvGrpSpPr>
          <p:grpSpPr>
            <a:xfrm>
              <a:off x="2852461" y="7118127"/>
              <a:ext cx="3504490" cy="512470"/>
              <a:chOff x="3511654" y="5717901"/>
              <a:chExt cx="3504490" cy="656978"/>
            </a:xfrm>
          </p:grpSpPr>
          <p:grpSp>
            <p:nvGrpSpPr>
              <p:cNvPr id="141" name="그룹 140">
                <a:extLst>
                  <a:ext uri="{FF2B5EF4-FFF2-40B4-BE49-F238E27FC236}">
                    <a16:creationId xmlns:a16="http://schemas.microsoft.com/office/drawing/2014/main" id="{F3E8CBF8-F317-CD49-6792-616A7F8EA971}"/>
                  </a:ext>
                </a:extLst>
              </p:cNvPr>
              <p:cNvGrpSpPr/>
              <p:nvPr/>
            </p:nvGrpSpPr>
            <p:grpSpPr>
              <a:xfrm>
                <a:off x="4052526" y="5717902"/>
                <a:ext cx="2963618" cy="656977"/>
                <a:chOff x="4762468" y="5717902"/>
                <a:chExt cx="2277645" cy="656977"/>
              </a:xfrm>
            </p:grpSpPr>
            <p:sp>
              <p:nvSpPr>
                <p:cNvPr id="142" name="사각형: 잘린 한쪽 모서리 141">
                  <a:extLst>
                    <a:ext uri="{FF2B5EF4-FFF2-40B4-BE49-F238E27FC236}">
                      <a16:creationId xmlns:a16="http://schemas.microsoft.com/office/drawing/2014/main" id="{AAE5A376-CDA0-D590-82EB-CE72531D19F8}"/>
                    </a:ext>
                  </a:extLst>
                </p:cNvPr>
                <p:cNvSpPr/>
                <p:nvPr/>
              </p:nvSpPr>
              <p:spPr>
                <a:xfrm flipV="1">
                  <a:off x="4776005" y="5717902"/>
                  <a:ext cx="2264108" cy="656977"/>
                </a:xfrm>
                <a:prstGeom prst="snip1Rect">
                  <a:avLst>
                    <a:gd name="adj" fmla="val 0"/>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nchorCtr="0"/>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43" name="TextBox 142">
                  <a:extLst>
                    <a:ext uri="{FF2B5EF4-FFF2-40B4-BE49-F238E27FC236}">
                      <a16:creationId xmlns:a16="http://schemas.microsoft.com/office/drawing/2014/main" id="{AF9657B3-3693-181E-AF6D-820AE7174EAB}"/>
                    </a:ext>
                  </a:extLst>
                </p:cNvPr>
                <p:cNvSpPr txBox="1"/>
                <p:nvPr/>
              </p:nvSpPr>
              <p:spPr>
                <a:xfrm>
                  <a:off x="4762468" y="5782935"/>
                  <a:ext cx="2254223" cy="528198"/>
                </a:xfrm>
                <a:prstGeom prst="rect">
                  <a:avLst/>
                </a:prstGeom>
                <a:solidFill>
                  <a:schemeClr val="bg1"/>
                </a:solidFill>
                <a:ln>
                  <a:noFill/>
                </a:ln>
              </p:spPr>
              <p:txBody>
                <a:bodyPr wrap="square" tIns="0" rIns="54000" bIns="0" anchor="ctr">
                  <a:spAutoFit/>
                </a:bodyPr>
                <a:lstStyle/>
                <a:p>
                  <a:pPr marL="92075" marR="0" lvl="0" indent="-92075" algn="l" defTabSz="914400" rtl="0" eaLnBrk="1" fontAlgn="auto" latinLnBrk="0" hangingPunct="1">
                    <a:lnSpc>
                      <a:spcPct val="103000"/>
                    </a:lnSpc>
                    <a:spcBef>
                      <a:spcPts val="0"/>
                    </a:spcBef>
                    <a:spcAft>
                      <a:spcPts val="100"/>
                    </a:spcAft>
                    <a:buClrTx/>
                    <a:buSzTx/>
                    <a:buFont typeface="Arial" panose="020B0604020202020204" pitchFamily="34" charset="0"/>
                    <a:buChar char="•"/>
                    <a:tabLst/>
                    <a:defRPr/>
                  </a:pPr>
                  <a:r>
                    <a:rPr lang="ko-KR" altLang="en-US" sz="850" dirty="0">
                      <a:ln>
                        <a:solidFill>
                          <a:srgbClr val="FD349C">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제품 가공 공정 추적</a:t>
                  </a:r>
                  <a:r>
                    <a:rPr lang="en-US" altLang="ko-KR" sz="850" dirty="0">
                      <a:ln>
                        <a:solidFill>
                          <a:srgbClr val="FD349C">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850" dirty="0">
                      <a:ln>
                        <a:solidFill>
                          <a:srgbClr val="FD349C">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정품 인증 과정의 투명성</a:t>
                  </a:r>
                  <a:r>
                    <a:rPr lang="en-US" altLang="ko-KR" sz="850" dirty="0">
                      <a:ln>
                        <a:solidFill>
                          <a:srgbClr val="FD349C">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50" dirty="0">
                      <a:ln>
                        <a:solidFill>
                          <a:srgbClr val="FD349C">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가시성</a:t>
                  </a:r>
                  <a:r>
                    <a:rPr lang="en-US" altLang="ko-KR" sz="850" dirty="0">
                      <a:ln>
                        <a:solidFill>
                          <a:srgbClr val="FD349C">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(Visibility)</a:t>
                  </a:r>
                  <a:r>
                    <a:rPr lang="ko-KR" altLang="en-US" sz="850" dirty="0">
                      <a:ln>
                        <a:solidFill>
                          <a:srgbClr val="FD349C">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향상</a:t>
                  </a:r>
                  <a:endParaRPr lang="en-US" altLang="ko-KR" sz="850" dirty="0">
                    <a:ln>
                      <a:solidFill>
                        <a:srgbClr val="FD349C">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92075" marR="0" lvl="0" indent="-92075" algn="l" defTabSz="914400" rtl="0" eaLnBrk="1" fontAlgn="auto" latinLnBrk="0" hangingPunct="1">
                    <a:lnSpc>
                      <a:spcPct val="103000"/>
                    </a:lnSpc>
                    <a:spcBef>
                      <a:spcPts val="0"/>
                    </a:spcBef>
                    <a:spcAft>
                      <a:spcPts val="10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가상 세계로 고객 점점 확대하며 연결성</a:t>
                  </a:r>
                  <a:r>
                    <a:rPr kumimoji="0" lang="en-US" altLang="ko-KR"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(Connectivity) </a:t>
                  </a:r>
                  <a:r>
                    <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강화 </a:t>
                  </a:r>
                  <a:endParaRPr kumimoji="0" lang="en-US" altLang="ko-KR"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140" name="사각형: 위쪽 모서리의 한쪽은 둥글고 다른 한쪽은 잘림 139">
                <a:extLst>
                  <a:ext uri="{FF2B5EF4-FFF2-40B4-BE49-F238E27FC236}">
                    <a16:creationId xmlns:a16="http://schemas.microsoft.com/office/drawing/2014/main" id="{DF61EEC7-A018-15D9-50B8-604D460FAE0B}"/>
                  </a:ext>
                </a:extLst>
              </p:cNvPr>
              <p:cNvSpPr/>
              <p:nvPr/>
            </p:nvSpPr>
            <p:spPr>
              <a:xfrm>
                <a:off x="3511654" y="5717901"/>
                <a:ext cx="560236" cy="656977"/>
              </a:xfrm>
              <a:prstGeom prst="snipRoundRect">
                <a:avLst>
                  <a:gd name="adj1" fmla="val 0"/>
                  <a:gd name="adj2" fmla="val 0"/>
                </a:avLst>
              </a:prstGeom>
              <a:solidFill>
                <a:srgbClr val="3D4F63"/>
              </a:solidFill>
              <a:ln w="6350">
                <a:solidFill>
                  <a:srgbClr val="3D4F63"/>
                </a:solid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ko-KR" altLang="en-US"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패션</a:t>
                </a:r>
                <a:endParaRPr lang="en-US" altLang="ko-KR"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grpSp>
        <p:grpSp>
          <p:nvGrpSpPr>
            <p:cNvPr id="144" name="그룹 143">
              <a:extLst>
                <a:ext uri="{FF2B5EF4-FFF2-40B4-BE49-F238E27FC236}">
                  <a16:creationId xmlns:a16="http://schemas.microsoft.com/office/drawing/2014/main" id="{6E9DD748-D619-10AD-F582-4DC8A787B027}"/>
                </a:ext>
              </a:extLst>
            </p:cNvPr>
            <p:cNvGrpSpPr/>
            <p:nvPr/>
          </p:nvGrpSpPr>
          <p:grpSpPr>
            <a:xfrm>
              <a:off x="2852461" y="7710867"/>
              <a:ext cx="3504491" cy="522000"/>
              <a:chOff x="3511654" y="5717901"/>
              <a:chExt cx="3504491" cy="656977"/>
            </a:xfrm>
          </p:grpSpPr>
          <p:sp>
            <p:nvSpPr>
              <p:cNvPr id="145" name="사각형: 위쪽 모서리의 한쪽은 둥글고 다른 한쪽은 잘림 144">
                <a:extLst>
                  <a:ext uri="{FF2B5EF4-FFF2-40B4-BE49-F238E27FC236}">
                    <a16:creationId xmlns:a16="http://schemas.microsoft.com/office/drawing/2014/main" id="{50F466D9-E146-2CAD-A49B-E829C44B0956}"/>
                  </a:ext>
                </a:extLst>
              </p:cNvPr>
              <p:cNvSpPr/>
              <p:nvPr/>
            </p:nvSpPr>
            <p:spPr>
              <a:xfrm>
                <a:off x="3511654" y="5717901"/>
                <a:ext cx="560236" cy="656977"/>
              </a:xfrm>
              <a:prstGeom prst="snipRoundRect">
                <a:avLst>
                  <a:gd name="adj1" fmla="val 0"/>
                  <a:gd name="adj2" fmla="val 0"/>
                </a:avLst>
              </a:prstGeom>
              <a:solidFill>
                <a:srgbClr val="3D4F63"/>
              </a:solidFill>
              <a:ln w="6350">
                <a:solidFill>
                  <a:srgbClr val="3D4F63"/>
                </a:solid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ko-KR" altLang="en-US"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화장품</a:t>
                </a:r>
                <a:endParaRPr lang="en-US" altLang="ko-KR"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grpSp>
            <p:nvGrpSpPr>
              <p:cNvPr id="146" name="그룹 145">
                <a:extLst>
                  <a:ext uri="{FF2B5EF4-FFF2-40B4-BE49-F238E27FC236}">
                    <a16:creationId xmlns:a16="http://schemas.microsoft.com/office/drawing/2014/main" id="{042193EF-26F4-64BB-68C2-7AF90E908BB0}"/>
                  </a:ext>
                </a:extLst>
              </p:cNvPr>
              <p:cNvGrpSpPr/>
              <p:nvPr/>
            </p:nvGrpSpPr>
            <p:grpSpPr>
              <a:xfrm>
                <a:off x="4071885" y="5717901"/>
                <a:ext cx="2944260" cy="656977"/>
                <a:chOff x="4777347" y="5717901"/>
                <a:chExt cx="2262768" cy="656977"/>
              </a:xfrm>
            </p:grpSpPr>
            <p:sp>
              <p:nvSpPr>
                <p:cNvPr id="147" name="사각형: 잘린 한쪽 모서리 146">
                  <a:extLst>
                    <a:ext uri="{FF2B5EF4-FFF2-40B4-BE49-F238E27FC236}">
                      <a16:creationId xmlns:a16="http://schemas.microsoft.com/office/drawing/2014/main" id="{C19BA34C-A2B5-CF06-32A8-C4A4898E9F12}"/>
                    </a:ext>
                  </a:extLst>
                </p:cNvPr>
                <p:cNvSpPr/>
                <p:nvPr/>
              </p:nvSpPr>
              <p:spPr>
                <a:xfrm flipV="1">
                  <a:off x="4777353" y="5717901"/>
                  <a:ext cx="2262762" cy="656977"/>
                </a:xfrm>
                <a:prstGeom prst="snip1Rect">
                  <a:avLst>
                    <a:gd name="adj" fmla="val 0"/>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nchorCtr="0"/>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48" name="TextBox 147">
                  <a:extLst>
                    <a:ext uri="{FF2B5EF4-FFF2-40B4-BE49-F238E27FC236}">
                      <a16:creationId xmlns:a16="http://schemas.microsoft.com/office/drawing/2014/main" id="{712A2676-DAE3-A536-554B-59AAC14FE9B8}"/>
                    </a:ext>
                  </a:extLst>
                </p:cNvPr>
                <p:cNvSpPr txBox="1"/>
                <p:nvPr/>
              </p:nvSpPr>
              <p:spPr>
                <a:xfrm>
                  <a:off x="4777347" y="5819512"/>
                  <a:ext cx="2239344" cy="455044"/>
                </a:xfrm>
                <a:prstGeom prst="rect">
                  <a:avLst/>
                </a:prstGeom>
                <a:noFill/>
              </p:spPr>
              <p:txBody>
                <a:bodyPr wrap="square" anchor="ctr">
                  <a:spAutoFit/>
                </a:bodyPr>
                <a:lstStyle/>
                <a:p>
                  <a:pPr marL="92075" marR="0" lvl="0" indent="-92075" algn="l" defTabSz="914400" rtl="0" eaLnBrk="1" fontAlgn="auto" latinLnBrk="0" hangingPunct="1">
                    <a:lnSpc>
                      <a:spcPct val="105000"/>
                    </a:lnSpc>
                    <a:spcBef>
                      <a:spcPts val="0"/>
                    </a:spcBef>
                    <a:spcAft>
                      <a:spcPts val="100"/>
                    </a:spcAft>
                    <a:buClrTx/>
                    <a:buSzTx/>
                    <a:buFont typeface="Arial" panose="020B0604020202020204" pitchFamily="34" charset="0"/>
                    <a:buChar char="•"/>
                    <a:tabLst/>
                    <a:defRPr/>
                  </a:pPr>
                  <a:r>
                    <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뷰티테크의 고도화가 이어지며 초개인화</a:t>
                  </a:r>
                  <a:r>
                    <a:rPr lang="en-US" altLang="ko-KR" sz="850" dirty="0">
                      <a:ln>
                        <a:solidFill>
                          <a:srgbClr val="FD349C">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850" dirty="0">
                      <a:ln>
                        <a:solidFill>
                          <a:srgbClr val="FD349C">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초연결에 중점을 둔 소비자 맞춤형 상품 개발 통한 가치 창출 필요성이 증대</a:t>
                  </a:r>
                  <a:endParaRPr kumimoji="0" lang="ko-KR" altLang="en-US"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grpSp>
        </p:grpSp>
        <p:grpSp>
          <p:nvGrpSpPr>
            <p:cNvPr id="151" name="그룹 150">
              <a:extLst>
                <a:ext uri="{FF2B5EF4-FFF2-40B4-BE49-F238E27FC236}">
                  <a16:creationId xmlns:a16="http://schemas.microsoft.com/office/drawing/2014/main" id="{21929A74-C9C3-B8FB-C80F-E0134133BBBE}"/>
                </a:ext>
              </a:extLst>
            </p:cNvPr>
            <p:cNvGrpSpPr/>
            <p:nvPr/>
          </p:nvGrpSpPr>
          <p:grpSpPr>
            <a:xfrm>
              <a:off x="2852461" y="8307867"/>
              <a:ext cx="3504490" cy="522000"/>
              <a:chOff x="3511654" y="5717901"/>
              <a:chExt cx="3504490" cy="656977"/>
            </a:xfrm>
          </p:grpSpPr>
          <p:sp>
            <p:nvSpPr>
              <p:cNvPr id="152" name="사각형: 위쪽 모서리의 한쪽은 둥글고 다른 한쪽은 잘림 151">
                <a:extLst>
                  <a:ext uri="{FF2B5EF4-FFF2-40B4-BE49-F238E27FC236}">
                    <a16:creationId xmlns:a16="http://schemas.microsoft.com/office/drawing/2014/main" id="{5CCD31B7-B8DC-9FAD-3697-07BC158D3F3B}"/>
                  </a:ext>
                </a:extLst>
              </p:cNvPr>
              <p:cNvSpPr/>
              <p:nvPr/>
            </p:nvSpPr>
            <p:spPr>
              <a:xfrm>
                <a:off x="3511654" y="5717901"/>
                <a:ext cx="560236" cy="656977"/>
              </a:xfrm>
              <a:prstGeom prst="snipRoundRect">
                <a:avLst>
                  <a:gd name="adj1" fmla="val 0"/>
                  <a:gd name="adj2" fmla="val 0"/>
                </a:avLst>
              </a:prstGeom>
              <a:solidFill>
                <a:srgbClr val="3D4F63"/>
              </a:solidFill>
              <a:ln w="6350">
                <a:solidFill>
                  <a:srgbClr val="3D4F63"/>
                </a:solid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ko-KR" altLang="en-US"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기타 소비재</a:t>
                </a:r>
              </a:p>
            </p:txBody>
          </p:sp>
          <p:grpSp>
            <p:nvGrpSpPr>
              <p:cNvPr id="153" name="그룹 152">
                <a:extLst>
                  <a:ext uri="{FF2B5EF4-FFF2-40B4-BE49-F238E27FC236}">
                    <a16:creationId xmlns:a16="http://schemas.microsoft.com/office/drawing/2014/main" id="{27C0A505-01D2-A293-18EA-DD53D39F1D84}"/>
                  </a:ext>
                </a:extLst>
              </p:cNvPr>
              <p:cNvGrpSpPr/>
              <p:nvPr/>
            </p:nvGrpSpPr>
            <p:grpSpPr>
              <a:xfrm>
                <a:off x="4071892" y="5717901"/>
                <a:ext cx="2944252" cy="656977"/>
                <a:chOff x="4777353" y="5717901"/>
                <a:chExt cx="2262762" cy="656977"/>
              </a:xfrm>
            </p:grpSpPr>
            <p:sp>
              <p:nvSpPr>
                <p:cNvPr id="154" name="사각형: 잘린 한쪽 모서리 153">
                  <a:extLst>
                    <a:ext uri="{FF2B5EF4-FFF2-40B4-BE49-F238E27FC236}">
                      <a16:creationId xmlns:a16="http://schemas.microsoft.com/office/drawing/2014/main" id="{36530049-F5A7-A72E-5D3B-415F9602F839}"/>
                    </a:ext>
                  </a:extLst>
                </p:cNvPr>
                <p:cNvSpPr/>
                <p:nvPr/>
              </p:nvSpPr>
              <p:spPr>
                <a:xfrm flipV="1">
                  <a:off x="4777353" y="5717901"/>
                  <a:ext cx="2262762" cy="656977"/>
                </a:xfrm>
                <a:prstGeom prst="snip1Rect">
                  <a:avLst>
                    <a:gd name="adj" fmla="val 0"/>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nchorCtr="0"/>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55" name="TextBox 154">
                  <a:extLst>
                    <a:ext uri="{FF2B5EF4-FFF2-40B4-BE49-F238E27FC236}">
                      <a16:creationId xmlns:a16="http://schemas.microsoft.com/office/drawing/2014/main" id="{DDF7D2A3-FCA1-2F70-3BC4-A6E8DEE7CF35}"/>
                    </a:ext>
                  </a:extLst>
                </p:cNvPr>
                <p:cNvSpPr txBox="1"/>
                <p:nvPr/>
              </p:nvSpPr>
              <p:spPr>
                <a:xfrm>
                  <a:off x="4785891" y="5819515"/>
                  <a:ext cx="2230799" cy="455043"/>
                </a:xfrm>
                <a:prstGeom prst="rect">
                  <a:avLst/>
                </a:prstGeom>
                <a:noFill/>
              </p:spPr>
              <p:txBody>
                <a:bodyPr wrap="square" anchor="ctr">
                  <a:spAutoFit/>
                </a:bodyPr>
                <a:lstStyle/>
                <a:p>
                  <a:pPr marL="92075" marR="0" lvl="0" indent="-92075" algn="l" defTabSz="914400" rtl="0" eaLnBrk="1" fontAlgn="auto" latinLnBrk="0" hangingPunct="1">
                    <a:lnSpc>
                      <a:spcPct val="105000"/>
                    </a:lnSpc>
                    <a:spcBef>
                      <a:spcPts val="0"/>
                    </a:spcBef>
                    <a:spcAft>
                      <a:spcPts val="100"/>
                    </a:spcAft>
                    <a:buClrTx/>
                    <a:buSzTx/>
                    <a:buFont typeface="Arial" panose="020B0604020202020204" pitchFamily="34" charset="0"/>
                    <a:buChar char="•"/>
                    <a:tabLst/>
                    <a:defRPr/>
                  </a:pPr>
                  <a:r>
                    <a:rPr lang="ko-KR" altLang="en-US" sz="850" dirty="0">
                      <a:ln>
                        <a:solidFill>
                          <a:srgbClr val="FD349C">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라이프케어·웰니스케어 등으로 비즈니스 생태계가 점진적 확장되며 개인 맞춤형 제품</a:t>
                  </a:r>
                  <a:r>
                    <a:rPr lang="en-US" altLang="ko-KR" sz="850" dirty="0">
                      <a:ln>
                        <a:solidFill>
                          <a:srgbClr val="FD349C">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50" dirty="0">
                      <a:ln>
                        <a:solidFill>
                          <a:srgbClr val="FD349C">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서비스 제공 중심으로 환경 변화</a:t>
                  </a:r>
                  <a:endParaRPr kumimoji="0" lang="en-US" altLang="ko-KR" sz="85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grpSp>
        </p:grpSp>
        <p:grpSp>
          <p:nvGrpSpPr>
            <p:cNvPr id="49" name="그룹 48">
              <a:extLst>
                <a:ext uri="{FF2B5EF4-FFF2-40B4-BE49-F238E27FC236}">
                  <a16:creationId xmlns:a16="http://schemas.microsoft.com/office/drawing/2014/main" id="{F3BAF696-8ED6-6F88-9848-5F13618A1344}"/>
                </a:ext>
              </a:extLst>
            </p:cNvPr>
            <p:cNvGrpSpPr/>
            <p:nvPr/>
          </p:nvGrpSpPr>
          <p:grpSpPr>
            <a:xfrm>
              <a:off x="2852461" y="5322871"/>
              <a:ext cx="3504487" cy="521998"/>
              <a:chOff x="2852461" y="5310086"/>
              <a:chExt cx="3504487" cy="490693"/>
            </a:xfrm>
          </p:grpSpPr>
          <p:grpSp>
            <p:nvGrpSpPr>
              <p:cNvPr id="124" name="그룹 123">
                <a:extLst>
                  <a:ext uri="{FF2B5EF4-FFF2-40B4-BE49-F238E27FC236}">
                    <a16:creationId xmlns:a16="http://schemas.microsoft.com/office/drawing/2014/main" id="{81655AC4-63B7-38DA-72AD-40F543FA8A09}"/>
                  </a:ext>
                </a:extLst>
              </p:cNvPr>
              <p:cNvGrpSpPr/>
              <p:nvPr/>
            </p:nvGrpSpPr>
            <p:grpSpPr>
              <a:xfrm>
                <a:off x="2852461" y="5310086"/>
                <a:ext cx="3504487" cy="490693"/>
                <a:chOff x="3511654" y="5717901"/>
                <a:chExt cx="3504487" cy="656978"/>
              </a:xfrm>
            </p:grpSpPr>
            <p:sp>
              <p:nvSpPr>
                <p:cNvPr id="125" name="사각형: 위쪽 모서리의 한쪽은 둥글고 다른 한쪽은 잘림 124">
                  <a:extLst>
                    <a:ext uri="{FF2B5EF4-FFF2-40B4-BE49-F238E27FC236}">
                      <a16:creationId xmlns:a16="http://schemas.microsoft.com/office/drawing/2014/main" id="{9E8AD463-9B3B-30E0-3F49-297DD9907FD1}"/>
                    </a:ext>
                  </a:extLst>
                </p:cNvPr>
                <p:cNvSpPr/>
                <p:nvPr/>
              </p:nvSpPr>
              <p:spPr>
                <a:xfrm>
                  <a:off x="3511654" y="5717901"/>
                  <a:ext cx="560236" cy="656977"/>
                </a:xfrm>
                <a:prstGeom prst="snipRoundRect">
                  <a:avLst>
                    <a:gd name="adj1" fmla="val 0"/>
                    <a:gd name="adj2" fmla="val 0"/>
                  </a:avLst>
                </a:prstGeom>
                <a:solidFill>
                  <a:srgbClr val="3D4F63"/>
                </a:solidFill>
                <a:ln w="6350">
                  <a:solidFill>
                    <a:srgbClr val="3D4F63"/>
                  </a:solid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ko-KR" altLang="en-US"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rPr>
                    <a:t>식음료</a:t>
                  </a:r>
                  <a:endParaRPr lang="en-US" altLang="ko-KR" sz="1000" b="1"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endParaRPr>
                </a:p>
              </p:txBody>
            </p:sp>
            <p:sp>
              <p:nvSpPr>
                <p:cNvPr id="127" name="사각형: 잘린 한쪽 모서리 126">
                  <a:extLst>
                    <a:ext uri="{FF2B5EF4-FFF2-40B4-BE49-F238E27FC236}">
                      <a16:creationId xmlns:a16="http://schemas.microsoft.com/office/drawing/2014/main" id="{689B12B6-5013-E19D-C49D-AA10C051ED6D}"/>
                    </a:ext>
                  </a:extLst>
                </p:cNvPr>
                <p:cNvSpPr/>
                <p:nvPr/>
              </p:nvSpPr>
              <p:spPr>
                <a:xfrm flipV="1">
                  <a:off x="4071890" y="5717901"/>
                  <a:ext cx="2944251" cy="656978"/>
                </a:xfrm>
                <a:prstGeom prst="snip1Rect">
                  <a:avLst>
                    <a:gd name="adj" fmla="val 0"/>
                  </a:avLst>
                </a:prstGeom>
                <a:solidFill>
                  <a:schemeClr val="bg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nchorCtr="0"/>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grpSp>
          <p:sp>
            <p:nvSpPr>
              <p:cNvPr id="40" name="TextBox 39">
                <a:extLst>
                  <a:ext uri="{FF2B5EF4-FFF2-40B4-BE49-F238E27FC236}">
                    <a16:creationId xmlns:a16="http://schemas.microsoft.com/office/drawing/2014/main" id="{1AB54851-9F35-CBFD-35E4-0EB1CAD599CA}"/>
                  </a:ext>
                </a:extLst>
              </p:cNvPr>
              <p:cNvSpPr txBox="1"/>
              <p:nvPr/>
            </p:nvSpPr>
            <p:spPr>
              <a:xfrm>
                <a:off x="3412693" y="5385495"/>
                <a:ext cx="2913775" cy="339871"/>
              </a:xfrm>
              <a:prstGeom prst="rect">
                <a:avLst/>
              </a:prstGeom>
              <a:noFill/>
            </p:spPr>
            <p:txBody>
              <a:bodyPr wrap="square" anchor="ctr">
                <a:spAutoFit/>
              </a:bodyPr>
              <a:lstStyle/>
              <a:p>
                <a:pPr marL="92075" marR="0" lvl="0" indent="-92075" algn="l" defTabSz="914400" rtl="0" eaLnBrk="1" fontAlgn="auto" latinLnBrk="0" hangingPunct="1">
                  <a:lnSpc>
                    <a:spcPct val="105000"/>
                  </a:lnSpc>
                  <a:spcBef>
                    <a:spcPts val="0"/>
                  </a:spcBef>
                  <a:spcAft>
                    <a:spcPts val="100"/>
                  </a:spcAft>
                  <a:buClrTx/>
                  <a:buSzTx/>
                  <a:buFont typeface="Arial" panose="020B0604020202020204" pitchFamily="34" charset="0"/>
                  <a:buChar char="•"/>
                  <a:tabLst/>
                  <a:defRPr/>
                </a:pPr>
                <a:r>
                  <a:rPr lang="ko-KR" altLang="en-US" sz="850" dirty="0">
                    <a:ln>
                      <a:solidFill>
                        <a:srgbClr val="FD349C">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식음료 소싱 공정의 자동화로 투명성을 강화함으로써 신선도를 제고하고 식품 안전성을 확보</a:t>
                </a:r>
                <a:endParaRPr lang="en-US" altLang="ko-KR" sz="850" dirty="0">
                  <a:ln>
                    <a:solidFill>
                      <a:srgbClr val="FD349C">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p:txBody>
          </p:sp>
        </p:grpSp>
        <p:grpSp>
          <p:nvGrpSpPr>
            <p:cNvPr id="36" name="그룹 35">
              <a:extLst>
                <a:ext uri="{FF2B5EF4-FFF2-40B4-BE49-F238E27FC236}">
                  <a16:creationId xmlns:a16="http://schemas.microsoft.com/office/drawing/2014/main" id="{8939FDF1-A858-1F5D-CC54-AAF4EF3AEED1}"/>
                </a:ext>
              </a:extLst>
            </p:cNvPr>
            <p:cNvGrpSpPr/>
            <p:nvPr/>
          </p:nvGrpSpPr>
          <p:grpSpPr>
            <a:xfrm>
              <a:off x="3332972" y="4314151"/>
              <a:ext cx="2615658" cy="290117"/>
              <a:chOff x="3480618" y="4458931"/>
              <a:chExt cx="2615658" cy="290117"/>
            </a:xfrm>
          </p:grpSpPr>
          <p:sp>
            <p:nvSpPr>
              <p:cNvPr id="29" name="직사각형 28">
                <a:extLst>
                  <a:ext uri="{FF2B5EF4-FFF2-40B4-BE49-F238E27FC236}">
                    <a16:creationId xmlns:a16="http://schemas.microsoft.com/office/drawing/2014/main" id="{B2555560-13FC-FFF9-57D2-E8F589EE6465}"/>
                  </a:ext>
                </a:extLst>
              </p:cNvPr>
              <p:cNvSpPr/>
              <p:nvPr/>
            </p:nvSpPr>
            <p:spPr>
              <a:xfrm>
                <a:off x="3480618" y="4458931"/>
                <a:ext cx="2615658" cy="2657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b"/>
              <a:lstStyle/>
              <a:p>
                <a:pPr algn="ctr"/>
                <a:r>
                  <a:rPr lang="ko-KR" altLang="en-US" sz="1000" b="1" dirty="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비즈니스 관점에서의 유통</a:t>
                </a:r>
                <a:r>
                  <a:rPr lang="en-US" altLang="ko-KR" sz="1000" b="1" dirty="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000" b="1" dirty="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소비재산업으로의 영향</a:t>
                </a:r>
              </a:p>
            </p:txBody>
          </p:sp>
          <p:cxnSp>
            <p:nvCxnSpPr>
              <p:cNvPr id="211" name="직선 연결선 210">
                <a:extLst>
                  <a:ext uri="{FF2B5EF4-FFF2-40B4-BE49-F238E27FC236}">
                    <a16:creationId xmlns:a16="http://schemas.microsoft.com/office/drawing/2014/main" id="{46F91B83-8130-F7DD-DF49-5817285B35D7}"/>
                  </a:ext>
                </a:extLst>
              </p:cNvPr>
              <p:cNvCxnSpPr>
                <a:cxnSpLocks/>
              </p:cNvCxnSpPr>
              <p:nvPr/>
            </p:nvCxnSpPr>
            <p:spPr>
              <a:xfrm>
                <a:off x="3480618" y="4749048"/>
                <a:ext cx="2615658" cy="0"/>
              </a:xfrm>
              <a:prstGeom prst="line">
                <a:avLst/>
              </a:prstGeom>
              <a:ln w="6350">
                <a:solidFill>
                  <a:schemeClr val="tx1">
                    <a:lumMod val="65000"/>
                    <a:lumOff val="35000"/>
                  </a:schemeClr>
                </a:solidFill>
              </a:ln>
              <a:effectLst/>
            </p:spPr>
            <p:style>
              <a:lnRef idx="2">
                <a:schemeClr val="accent3"/>
              </a:lnRef>
              <a:fillRef idx="0">
                <a:schemeClr val="accent3"/>
              </a:fillRef>
              <a:effectRef idx="1">
                <a:schemeClr val="accent3"/>
              </a:effectRef>
              <a:fontRef idx="minor">
                <a:schemeClr val="tx1"/>
              </a:fontRef>
            </p:style>
          </p:cxnSp>
        </p:grpSp>
      </p:grpSp>
      <p:grpSp>
        <p:nvGrpSpPr>
          <p:cNvPr id="52" name="그룹 51">
            <a:extLst>
              <a:ext uri="{FF2B5EF4-FFF2-40B4-BE49-F238E27FC236}">
                <a16:creationId xmlns:a16="http://schemas.microsoft.com/office/drawing/2014/main" id="{9F4B0879-574D-A9E7-442B-C6C8F09BBE2C}"/>
              </a:ext>
            </a:extLst>
          </p:cNvPr>
          <p:cNvGrpSpPr/>
          <p:nvPr/>
        </p:nvGrpSpPr>
        <p:grpSpPr>
          <a:xfrm>
            <a:off x="506826" y="4310337"/>
            <a:ext cx="900000" cy="4521988"/>
            <a:chOff x="506826" y="4314151"/>
            <a:chExt cx="872394" cy="4510535"/>
          </a:xfrm>
        </p:grpSpPr>
        <p:grpSp>
          <p:nvGrpSpPr>
            <p:cNvPr id="38" name="그룹 37">
              <a:extLst>
                <a:ext uri="{FF2B5EF4-FFF2-40B4-BE49-F238E27FC236}">
                  <a16:creationId xmlns:a16="http://schemas.microsoft.com/office/drawing/2014/main" id="{E9ABF47F-96E5-2ED5-4327-52D592FE3AAF}"/>
                </a:ext>
              </a:extLst>
            </p:cNvPr>
            <p:cNvGrpSpPr/>
            <p:nvPr/>
          </p:nvGrpSpPr>
          <p:grpSpPr>
            <a:xfrm>
              <a:off x="506826" y="4314151"/>
              <a:ext cx="872394" cy="290117"/>
              <a:chOff x="461106" y="4458931"/>
              <a:chExt cx="915332" cy="290117"/>
            </a:xfrm>
          </p:grpSpPr>
          <p:sp>
            <p:nvSpPr>
              <p:cNvPr id="20" name="직사각형 19">
                <a:extLst>
                  <a:ext uri="{FF2B5EF4-FFF2-40B4-BE49-F238E27FC236}">
                    <a16:creationId xmlns:a16="http://schemas.microsoft.com/office/drawing/2014/main" id="{5E521FC1-1D96-AA88-73A4-FC12F76FCE31}"/>
                  </a:ext>
                </a:extLst>
              </p:cNvPr>
              <p:cNvSpPr/>
              <p:nvPr/>
            </p:nvSpPr>
            <p:spPr>
              <a:xfrm>
                <a:off x="546093" y="4458931"/>
                <a:ext cx="745358" cy="2657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b"/>
              <a:lstStyle/>
              <a:p>
                <a:pPr algn="ctr">
                  <a:defRPr/>
                </a:pPr>
                <a:r>
                  <a:rPr lang="ko-KR" altLang="en-US" sz="1000" b="1" dirty="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디지털 기술</a:t>
                </a:r>
              </a:p>
            </p:txBody>
          </p:sp>
          <p:cxnSp>
            <p:nvCxnSpPr>
              <p:cNvPr id="209" name="직선 연결선 208">
                <a:extLst>
                  <a:ext uri="{FF2B5EF4-FFF2-40B4-BE49-F238E27FC236}">
                    <a16:creationId xmlns:a16="http://schemas.microsoft.com/office/drawing/2014/main" id="{EB9669C8-5808-F7E5-0D92-3F982D7B2E75}"/>
                  </a:ext>
                </a:extLst>
              </p:cNvPr>
              <p:cNvCxnSpPr>
                <a:cxnSpLocks/>
              </p:cNvCxnSpPr>
              <p:nvPr/>
            </p:nvCxnSpPr>
            <p:spPr>
              <a:xfrm>
                <a:off x="461106" y="4749048"/>
                <a:ext cx="915332" cy="0"/>
              </a:xfrm>
              <a:prstGeom prst="line">
                <a:avLst/>
              </a:prstGeom>
              <a:ln w="6350">
                <a:solidFill>
                  <a:schemeClr val="tx1">
                    <a:lumMod val="65000"/>
                    <a:lumOff val="35000"/>
                  </a:schemeClr>
                </a:solidFill>
              </a:ln>
              <a:effectLst/>
            </p:spPr>
            <p:style>
              <a:lnRef idx="2">
                <a:schemeClr val="accent3"/>
              </a:lnRef>
              <a:fillRef idx="0">
                <a:schemeClr val="accent3"/>
              </a:fillRef>
              <a:effectRef idx="1">
                <a:schemeClr val="accent3"/>
              </a:effectRef>
              <a:fontRef idx="minor">
                <a:schemeClr val="tx1"/>
              </a:fontRef>
            </p:style>
          </p:cxnSp>
        </p:grpSp>
        <p:grpSp>
          <p:nvGrpSpPr>
            <p:cNvPr id="45" name="그룹 44">
              <a:extLst>
                <a:ext uri="{FF2B5EF4-FFF2-40B4-BE49-F238E27FC236}">
                  <a16:creationId xmlns:a16="http://schemas.microsoft.com/office/drawing/2014/main" id="{3C3BBCFE-6CE3-CB65-87DD-DFA58EED35F1}"/>
                </a:ext>
              </a:extLst>
            </p:cNvPr>
            <p:cNvGrpSpPr/>
            <p:nvPr/>
          </p:nvGrpSpPr>
          <p:grpSpPr>
            <a:xfrm>
              <a:off x="506826" y="4720686"/>
              <a:ext cx="872394" cy="4104000"/>
              <a:chOff x="461106" y="4888327"/>
              <a:chExt cx="872394" cy="3911261"/>
            </a:xfrm>
          </p:grpSpPr>
          <p:sp>
            <p:nvSpPr>
              <p:cNvPr id="71" name="사각형: 위쪽 모서리의 한쪽은 둥글고 다른 한쪽은 잘림 70">
                <a:extLst>
                  <a:ext uri="{FF2B5EF4-FFF2-40B4-BE49-F238E27FC236}">
                    <a16:creationId xmlns:a16="http://schemas.microsoft.com/office/drawing/2014/main" id="{C74BD8C9-3012-7A8D-1C9F-3EE290872D9D}"/>
                  </a:ext>
                </a:extLst>
              </p:cNvPr>
              <p:cNvSpPr/>
              <p:nvPr/>
            </p:nvSpPr>
            <p:spPr>
              <a:xfrm>
                <a:off x="461106" y="4888327"/>
                <a:ext cx="872394" cy="418678"/>
              </a:xfrm>
              <a:prstGeom prst="snipRoundRect">
                <a:avLst>
                  <a:gd name="adj1" fmla="val 0"/>
                  <a:gd name="adj2" fmla="val 0"/>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120000"/>
                  </a:lnSpc>
                </a:pPr>
                <a:r>
                  <a:rPr lang="en-US" altLang="ko-KR"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t>AI</a:t>
                </a:r>
                <a:br>
                  <a:rPr lang="en-US" altLang="ko-KR"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br>
                <a:r>
                  <a:rPr lang="en-US" altLang="ko-KR"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인공지능</a:t>
                </a:r>
                <a:r>
                  <a:rPr lang="en-US" altLang="ko-KR"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a:t>
                </a:r>
                <a:endParaRPr lang="en-US" altLang="ko-KR" sz="9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endParaRPr>
              </a:p>
            </p:txBody>
          </p:sp>
          <p:sp>
            <p:nvSpPr>
              <p:cNvPr id="72" name="사각형: 위쪽 모서리의 한쪽은 둥글고 다른 한쪽은 잘림 71">
                <a:extLst>
                  <a:ext uri="{FF2B5EF4-FFF2-40B4-BE49-F238E27FC236}">
                    <a16:creationId xmlns:a16="http://schemas.microsoft.com/office/drawing/2014/main" id="{A7EDDFE1-4958-3F45-7EEC-30F6B944EBE7}"/>
                  </a:ext>
                </a:extLst>
              </p:cNvPr>
              <p:cNvSpPr/>
              <p:nvPr/>
            </p:nvSpPr>
            <p:spPr>
              <a:xfrm>
                <a:off x="461106" y="5387267"/>
                <a:ext cx="872394" cy="418678"/>
              </a:xfrm>
              <a:prstGeom prst="snipRoundRect">
                <a:avLst>
                  <a:gd name="adj1" fmla="val 0"/>
                  <a:gd name="adj2" fmla="val 0"/>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120000"/>
                  </a:lnSpc>
                </a:pPr>
                <a:r>
                  <a:rPr lang="en-US" altLang="ko-KR"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t>IoT</a:t>
                </a:r>
                <a:br>
                  <a:rPr lang="en-US" altLang="ko-KR"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br>
                <a:r>
                  <a:rPr lang="en-US" altLang="ko-KR"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사물인터넷</a:t>
                </a:r>
                <a:r>
                  <a:rPr lang="en-US" altLang="ko-KR"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a:t>
                </a:r>
                <a:endParaRPr lang="ko-KR" altLang="en-US" sz="9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endParaRPr>
              </a:p>
            </p:txBody>
          </p:sp>
          <p:sp>
            <p:nvSpPr>
              <p:cNvPr id="73" name="사각형: 위쪽 모서리의 한쪽은 둥글고 다른 한쪽은 잘림 72">
                <a:extLst>
                  <a:ext uri="{FF2B5EF4-FFF2-40B4-BE49-F238E27FC236}">
                    <a16:creationId xmlns:a16="http://schemas.microsoft.com/office/drawing/2014/main" id="{12B68E34-FEE0-DD3D-8DC7-D3874E1DADB6}"/>
                  </a:ext>
                </a:extLst>
              </p:cNvPr>
              <p:cNvSpPr/>
              <p:nvPr/>
            </p:nvSpPr>
            <p:spPr>
              <a:xfrm>
                <a:off x="461106" y="5886208"/>
                <a:ext cx="872394" cy="418678"/>
              </a:xfrm>
              <a:prstGeom prst="snipRoundRect">
                <a:avLst>
                  <a:gd name="adj1" fmla="val 0"/>
                  <a:gd name="adj2" fmla="val 0"/>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120000"/>
                  </a:lnSpc>
                </a:pPr>
                <a:r>
                  <a:rPr lang="en-US" altLang="ko-KR"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t>AR</a:t>
                </a:r>
                <a:br>
                  <a:rPr lang="en-US" altLang="ko-KR"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br>
                <a:r>
                  <a:rPr lang="en-US" altLang="ko-KR"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증강현실</a:t>
                </a:r>
                <a:r>
                  <a:rPr lang="en-US" altLang="ko-KR"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a:t>
                </a:r>
                <a:endParaRPr lang="ko-KR" altLang="en-US" sz="9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endParaRPr>
              </a:p>
            </p:txBody>
          </p:sp>
          <p:sp>
            <p:nvSpPr>
              <p:cNvPr id="74" name="사각형: 위쪽 모서리의 한쪽은 둥글고 다른 한쪽은 잘림 73">
                <a:extLst>
                  <a:ext uri="{FF2B5EF4-FFF2-40B4-BE49-F238E27FC236}">
                    <a16:creationId xmlns:a16="http://schemas.microsoft.com/office/drawing/2014/main" id="{D70D05F6-5B40-9085-43CD-27AD8C272BDE}"/>
                  </a:ext>
                </a:extLst>
              </p:cNvPr>
              <p:cNvSpPr/>
              <p:nvPr/>
            </p:nvSpPr>
            <p:spPr>
              <a:xfrm>
                <a:off x="461106" y="6385147"/>
                <a:ext cx="872394" cy="418678"/>
              </a:xfrm>
              <a:prstGeom prst="snipRoundRect">
                <a:avLst>
                  <a:gd name="adj1" fmla="val 0"/>
                  <a:gd name="adj2" fmla="val 0"/>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120000"/>
                  </a:lnSpc>
                </a:pPr>
                <a:r>
                  <a:rPr lang="en-US" altLang="ko-KR"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t>VR</a:t>
                </a:r>
                <a:br>
                  <a:rPr lang="en-US" altLang="ko-KR"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br>
                <a:r>
                  <a:rPr lang="en-US" altLang="ko-KR"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a:t>
                </a:r>
                <a:r>
                  <a:rPr lang="ko-KR" altLang="en-US"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가상현실</a:t>
                </a:r>
                <a:r>
                  <a:rPr lang="en-US" altLang="ko-KR" sz="8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a:t>
                </a:r>
                <a:endParaRPr lang="ko-KR" altLang="en-US" sz="900" spc="-3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endParaRPr>
              </a:p>
            </p:txBody>
          </p:sp>
          <p:sp>
            <p:nvSpPr>
              <p:cNvPr id="75" name="사각형: 위쪽 모서리의 한쪽은 둥글고 다른 한쪽은 잘림 74">
                <a:extLst>
                  <a:ext uri="{FF2B5EF4-FFF2-40B4-BE49-F238E27FC236}">
                    <a16:creationId xmlns:a16="http://schemas.microsoft.com/office/drawing/2014/main" id="{7798B298-05A4-0D04-0CF7-23E3B2EBA89A}"/>
                  </a:ext>
                </a:extLst>
              </p:cNvPr>
              <p:cNvSpPr/>
              <p:nvPr/>
            </p:nvSpPr>
            <p:spPr>
              <a:xfrm>
                <a:off x="461106" y="6884087"/>
                <a:ext cx="872394" cy="418678"/>
              </a:xfrm>
              <a:prstGeom prst="snipRoundRect">
                <a:avLst>
                  <a:gd name="adj1" fmla="val 0"/>
                  <a:gd name="adj2" fmla="val 0"/>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120000"/>
                  </a:lnSpc>
                </a:pPr>
                <a:r>
                  <a:rPr lang="ko-KR" altLang="en-US"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t>로봇</a:t>
                </a:r>
              </a:p>
            </p:txBody>
          </p:sp>
          <p:sp>
            <p:nvSpPr>
              <p:cNvPr id="76" name="사각형: 위쪽 모서리의 한쪽은 둥글고 다른 한쪽은 잘림 75">
                <a:extLst>
                  <a:ext uri="{FF2B5EF4-FFF2-40B4-BE49-F238E27FC236}">
                    <a16:creationId xmlns:a16="http://schemas.microsoft.com/office/drawing/2014/main" id="{1B276FEC-FFED-8500-1D3A-40EEC02C7113}"/>
                  </a:ext>
                </a:extLst>
              </p:cNvPr>
              <p:cNvSpPr/>
              <p:nvPr/>
            </p:nvSpPr>
            <p:spPr>
              <a:xfrm>
                <a:off x="461106" y="7383028"/>
                <a:ext cx="872394" cy="418678"/>
              </a:xfrm>
              <a:prstGeom prst="snipRoundRect">
                <a:avLst>
                  <a:gd name="adj1" fmla="val 0"/>
                  <a:gd name="adj2" fmla="val 0"/>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120000"/>
                  </a:lnSpc>
                </a:pPr>
                <a:r>
                  <a:rPr lang="en-US" altLang="ko-KR"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t>3D </a:t>
                </a:r>
                <a:r>
                  <a:rPr lang="ko-KR" altLang="en-US"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t>프린팅</a:t>
                </a:r>
              </a:p>
            </p:txBody>
          </p:sp>
          <p:sp>
            <p:nvSpPr>
              <p:cNvPr id="77" name="사각형: 위쪽 모서리의 한쪽은 둥글고 다른 한쪽은 잘림 76">
                <a:extLst>
                  <a:ext uri="{FF2B5EF4-FFF2-40B4-BE49-F238E27FC236}">
                    <a16:creationId xmlns:a16="http://schemas.microsoft.com/office/drawing/2014/main" id="{ACFAB816-A85A-3504-2607-D910125410E5}"/>
                  </a:ext>
                </a:extLst>
              </p:cNvPr>
              <p:cNvSpPr/>
              <p:nvPr/>
            </p:nvSpPr>
            <p:spPr>
              <a:xfrm>
                <a:off x="461106" y="7881968"/>
                <a:ext cx="872394" cy="418678"/>
              </a:xfrm>
              <a:prstGeom prst="snipRoundRect">
                <a:avLst>
                  <a:gd name="adj1" fmla="val 0"/>
                  <a:gd name="adj2" fmla="val 0"/>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120000"/>
                  </a:lnSpc>
                </a:pPr>
                <a:r>
                  <a:rPr lang="ko-KR" altLang="en-US"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t>블록체인</a:t>
                </a:r>
              </a:p>
            </p:txBody>
          </p:sp>
          <p:sp>
            <p:nvSpPr>
              <p:cNvPr id="79" name="사각형: 위쪽 모서리의 한쪽은 둥글고 다른 한쪽은 잘림 78">
                <a:extLst>
                  <a:ext uri="{FF2B5EF4-FFF2-40B4-BE49-F238E27FC236}">
                    <a16:creationId xmlns:a16="http://schemas.microsoft.com/office/drawing/2014/main" id="{26C128D3-53CA-D4A3-F448-1534780B27E0}"/>
                  </a:ext>
                </a:extLst>
              </p:cNvPr>
              <p:cNvSpPr/>
              <p:nvPr/>
            </p:nvSpPr>
            <p:spPr>
              <a:xfrm>
                <a:off x="461106" y="8380910"/>
                <a:ext cx="872394" cy="418678"/>
              </a:xfrm>
              <a:prstGeom prst="snipRoundRect">
                <a:avLst>
                  <a:gd name="adj1" fmla="val 0"/>
                  <a:gd name="adj2" fmla="val 0"/>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120000"/>
                  </a:lnSpc>
                </a:pPr>
                <a:r>
                  <a:rPr lang="en-US" altLang="ko-KR"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t>D&amp;A</a:t>
                </a:r>
                <a:br>
                  <a:rPr lang="en-US" altLang="ko-KR" sz="900" dirty="0">
                    <a:ln>
                      <a:solidFill>
                        <a:schemeClr val="accent1">
                          <a:alpha val="0"/>
                        </a:schemeClr>
                      </a:solidFill>
                    </a:ln>
                    <a:solidFill>
                      <a:schemeClr val="tx1"/>
                    </a:solidFill>
                    <a:latin typeface="KoPub돋움체 Medium" panose="00000600000000000000" pitchFamily="2" charset="-127"/>
                    <a:ea typeface="KoPub돋움체 Medium" panose="00000600000000000000" pitchFamily="2" charset="-127"/>
                  </a:rPr>
                </a:br>
                <a:r>
                  <a:rPr lang="en-US" altLang="ko-KR" sz="800" spc="-5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rPr>
                  <a:t>(Data &amp; Analytics)</a:t>
                </a:r>
                <a:endParaRPr lang="ko-KR" altLang="en-US" sz="900" spc="-50" dirty="0">
                  <a:ln>
                    <a:solidFill>
                      <a:schemeClr val="accent1">
                        <a:alpha val="0"/>
                      </a:schemeClr>
                    </a:solidFill>
                  </a:ln>
                  <a:solidFill>
                    <a:schemeClr val="tx1"/>
                  </a:solidFill>
                  <a:latin typeface="KoPub돋움체 Light" panose="00000300000000000000" pitchFamily="2" charset="-127"/>
                  <a:ea typeface="KoPub돋움체 Light" panose="00000300000000000000" pitchFamily="2" charset="-127"/>
                </a:endParaRPr>
              </a:p>
            </p:txBody>
          </p:sp>
        </p:grpSp>
      </p:grpSp>
      <p:cxnSp>
        <p:nvCxnSpPr>
          <p:cNvPr id="162" name="직선 화살표 연결선 161">
            <a:extLst>
              <a:ext uri="{FF2B5EF4-FFF2-40B4-BE49-F238E27FC236}">
                <a16:creationId xmlns:a16="http://schemas.microsoft.com/office/drawing/2014/main" id="{D15CB784-03DB-7896-1CD6-ACCEA499C2B9}"/>
              </a:ext>
            </a:extLst>
          </p:cNvPr>
          <p:cNvCxnSpPr>
            <a:cxnSpLocks/>
            <a:endCxn id="120" idx="2"/>
          </p:cNvCxnSpPr>
          <p:nvPr/>
        </p:nvCxnSpPr>
        <p:spPr>
          <a:xfrm flipV="1">
            <a:off x="2524151" y="4984291"/>
            <a:ext cx="445472" cy="93059"/>
          </a:xfrm>
          <a:prstGeom prst="straightConnector1">
            <a:avLst/>
          </a:prstGeom>
          <a:ln w="3175">
            <a:solidFill>
              <a:srgbClr val="57BFDA"/>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63" name="직선 화살표 연결선 162">
            <a:extLst>
              <a:ext uri="{FF2B5EF4-FFF2-40B4-BE49-F238E27FC236}">
                <a16:creationId xmlns:a16="http://schemas.microsoft.com/office/drawing/2014/main" id="{6D2E4B44-5652-CD39-3574-C4A03618A1B0}"/>
              </a:ext>
            </a:extLst>
          </p:cNvPr>
          <p:cNvCxnSpPr>
            <a:cxnSpLocks/>
            <a:endCxn id="125" idx="2"/>
          </p:cNvCxnSpPr>
          <p:nvPr/>
        </p:nvCxnSpPr>
        <p:spPr>
          <a:xfrm flipV="1">
            <a:off x="2526623" y="5582805"/>
            <a:ext cx="443000" cy="345840"/>
          </a:xfrm>
          <a:prstGeom prst="straightConnector1">
            <a:avLst/>
          </a:prstGeom>
          <a:ln w="3175">
            <a:solidFill>
              <a:srgbClr val="E09CD3"/>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67" name="직선 화살표 연결선 166">
            <a:extLst>
              <a:ext uri="{FF2B5EF4-FFF2-40B4-BE49-F238E27FC236}">
                <a16:creationId xmlns:a16="http://schemas.microsoft.com/office/drawing/2014/main" id="{FE610F9B-B6C2-77E3-2893-2C8918A6995F}"/>
              </a:ext>
            </a:extLst>
          </p:cNvPr>
          <p:cNvCxnSpPr>
            <a:cxnSpLocks/>
            <a:endCxn id="120" idx="2"/>
          </p:cNvCxnSpPr>
          <p:nvPr/>
        </p:nvCxnSpPr>
        <p:spPr>
          <a:xfrm flipV="1">
            <a:off x="2526623" y="4984291"/>
            <a:ext cx="443000" cy="944354"/>
          </a:xfrm>
          <a:prstGeom prst="straightConnector1">
            <a:avLst/>
          </a:prstGeom>
          <a:ln w="3175">
            <a:solidFill>
              <a:srgbClr val="E09CD3"/>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70" name="직선 화살표 연결선 169">
            <a:extLst>
              <a:ext uri="{FF2B5EF4-FFF2-40B4-BE49-F238E27FC236}">
                <a16:creationId xmlns:a16="http://schemas.microsoft.com/office/drawing/2014/main" id="{D6B61E50-BBC4-5A6D-0F1B-979059CBE2AB}"/>
              </a:ext>
            </a:extLst>
          </p:cNvPr>
          <p:cNvCxnSpPr>
            <a:cxnSpLocks/>
            <a:endCxn id="140" idx="2"/>
          </p:cNvCxnSpPr>
          <p:nvPr/>
        </p:nvCxnSpPr>
        <p:spPr>
          <a:xfrm>
            <a:off x="2524144" y="6779939"/>
            <a:ext cx="445479" cy="597909"/>
          </a:xfrm>
          <a:prstGeom prst="straightConnector1">
            <a:avLst/>
          </a:prstGeom>
          <a:ln w="3175">
            <a:solidFill>
              <a:srgbClr val="A2B6CE"/>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73" name="직선 화살표 연결선 172">
            <a:extLst>
              <a:ext uri="{FF2B5EF4-FFF2-40B4-BE49-F238E27FC236}">
                <a16:creationId xmlns:a16="http://schemas.microsoft.com/office/drawing/2014/main" id="{94D66D87-CB00-CA96-1E56-73DD55F6AD39}"/>
              </a:ext>
            </a:extLst>
          </p:cNvPr>
          <p:cNvCxnSpPr>
            <a:cxnSpLocks/>
            <a:endCxn id="145" idx="2"/>
          </p:cNvCxnSpPr>
          <p:nvPr/>
        </p:nvCxnSpPr>
        <p:spPr>
          <a:xfrm>
            <a:off x="2524144" y="6779939"/>
            <a:ext cx="445479" cy="1196932"/>
          </a:xfrm>
          <a:prstGeom prst="straightConnector1">
            <a:avLst/>
          </a:prstGeom>
          <a:ln w="3175">
            <a:solidFill>
              <a:srgbClr val="A2B6CE"/>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76" name="직선 화살표 연결선 175">
            <a:extLst>
              <a:ext uri="{FF2B5EF4-FFF2-40B4-BE49-F238E27FC236}">
                <a16:creationId xmlns:a16="http://schemas.microsoft.com/office/drawing/2014/main" id="{5F648620-EBB8-8418-5A68-DB1B155FCED1}"/>
              </a:ext>
            </a:extLst>
          </p:cNvPr>
          <p:cNvCxnSpPr>
            <a:cxnSpLocks/>
            <a:endCxn id="135" idx="2"/>
          </p:cNvCxnSpPr>
          <p:nvPr/>
        </p:nvCxnSpPr>
        <p:spPr>
          <a:xfrm>
            <a:off x="2524151" y="5077350"/>
            <a:ext cx="445472" cy="1702488"/>
          </a:xfrm>
          <a:prstGeom prst="straightConnector1">
            <a:avLst/>
          </a:prstGeom>
          <a:ln w="3175">
            <a:solidFill>
              <a:srgbClr val="57BFDA"/>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79" name="직선 화살표 연결선 178">
            <a:extLst>
              <a:ext uri="{FF2B5EF4-FFF2-40B4-BE49-F238E27FC236}">
                <a16:creationId xmlns:a16="http://schemas.microsoft.com/office/drawing/2014/main" id="{8ECD2DB0-3A8E-D83F-E2D5-58FE5126926F}"/>
              </a:ext>
            </a:extLst>
          </p:cNvPr>
          <p:cNvCxnSpPr>
            <a:cxnSpLocks/>
            <a:endCxn id="130" idx="2"/>
          </p:cNvCxnSpPr>
          <p:nvPr/>
        </p:nvCxnSpPr>
        <p:spPr>
          <a:xfrm>
            <a:off x="2524151" y="5077350"/>
            <a:ext cx="445472" cy="1103973"/>
          </a:xfrm>
          <a:prstGeom prst="straightConnector1">
            <a:avLst/>
          </a:prstGeom>
          <a:ln w="3175">
            <a:solidFill>
              <a:srgbClr val="57BFDA"/>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87" name="직선 화살표 연결선 186">
            <a:extLst>
              <a:ext uri="{FF2B5EF4-FFF2-40B4-BE49-F238E27FC236}">
                <a16:creationId xmlns:a16="http://schemas.microsoft.com/office/drawing/2014/main" id="{D3F9D89F-C8C0-FA4C-2BFA-FFAD40429AA3}"/>
              </a:ext>
            </a:extLst>
          </p:cNvPr>
          <p:cNvCxnSpPr>
            <a:cxnSpLocks/>
            <a:endCxn id="152" idx="2"/>
          </p:cNvCxnSpPr>
          <p:nvPr/>
        </p:nvCxnSpPr>
        <p:spPr>
          <a:xfrm>
            <a:off x="2524144" y="6779939"/>
            <a:ext cx="445479" cy="1795448"/>
          </a:xfrm>
          <a:prstGeom prst="straightConnector1">
            <a:avLst/>
          </a:prstGeom>
          <a:ln w="3175">
            <a:solidFill>
              <a:srgbClr val="A2B6CE"/>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90" name="직선 화살표 연결선 189">
            <a:extLst>
              <a:ext uri="{FF2B5EF4-FFF2-40B4-BE49-F238E27FC236}">
                <a16:creationId xmlns:a16="http://schemas.microsoft.com/office/drawing/2014/main" id="{54230E06-85A8-D132-59C3-880A3CB1E5AF}"/>
              </a:ext>
            </a:extLst>
          </p:cNvPr>
          <p:cNvCxnSpPr>
            <a:cxnSpLocks/>
            <a:endCxn id="140" idx="2"/>
          </p:cNvCxnSpPr>
          <p:nvPr/>
        </p:nvCxnSpPr>
        <p:spPr>
          <a:xfrm flipV="1">
            <a:off x="2520419" y="7377848"/>
            <a:ext cx="449204" cy="253384"/>
          </a:xfrm>
          <a:prstGeom prst="straightConnector1">
            <a:avLst/>
          </a:prstGeom>
          <a:ln w="3175">
            <a:solidFill>
              <a:srgbClr val="AEBDEC"/>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93" name="직선 화살표 연결선 192">
            <a:extLst>
              <a:ext uri="{FF2B5EF4-FFF2-40B4-BE49-F238E27FC236}">
                <a16:creationId xmlns:a16="http://schemas.microsoft.com/office/drawing/2014/main" id="{973CF013-9A02-8FF9-589A-0F6BC9DCCD36}"/>
              </a:ext>
            </a:extLst>
          </p:cNvPr>
          <p:cNvCxnSpPr>
            <a:cxnSpLocks/>
            <a:endCxn id="135" idx="2"/>
          </p:cNvCxnSpPr>
          <p:nvPr/>
        </p:nvCxnSpPr>
        <p:spPr>
          <a:xfrm flipV="1">
            <a:off x="2520419" y="6779838"/>
            <a:ext cx="449204" cy="851394"/>
          </a:xfrm>
          <a:prstGeom prst="straightConnector1">
            <a:avLst/>
          </a:prstGeom>
          <a:ln w="3175">
            <a:solidFill>
              <a:srgbClr val="AEBDEC"/>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96" name="직선 화살표 연결선 195">
            <a:extLst>
              <a:ext uri="{FF2B5EF4-FFF2-40B4-BE49-F238E27FC236}">
                <a16:creationId xmlns:a16="http://schemas.microsoft.com/office/drawing/2014/main" id="{AAF10406-93CF-0FA5-3DB6-2F10030FD5E7}"/>
              </a:ext>
            </a:extLst>
          </p:cNvPr>
          <p:cNvCxnSpPr>
            <a:cxnSpLocks/>
            <a:endCxn id="135" idx="2"/>
          </p:cNvCxnSpPr>
          <p:nvPr/>
        </p:nvCxnSpPr>
        <p:spPr>
          <a:xfrm flipV="1">
            <a:off x="2520424" y="6779838"/>
            <a:ext cx="449199" cy="1702689"/>
          </a:xfrm>
          <a:prstGeom prst="straightConnector1">
            <a:avLst/>
          </a:prstGeom>
          <a:ln w="3175">
            <a:solidFill>
              <a:srgbClr val="66D4F9"/>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99" name="직선 화살표 연결선 198">
            <a:extLst>
              <a:ext uri="{FF2B5EF4-FFF2-40B4-BE49-F238E27FC236}">
                <a16:creationId xmlns:a16="http://schemas.microsoft.com/office/drawing/2014/main" id="{02364717-D62F-1096-2E8C-8897601393C4}"/>
              </a:ext>
            </a:extLst>
          </p:cNvPr>
          <p:cNvCxnSpPr>
            <a:cxnSpLocks/>
            <a:endCxn id="140" idx="2"/>
          </p:cNvCxnSpPr>
          <p:nvPr/>
        </p:nvCxnSpPr>
        <p:spPr>
          <a:xfrm>
            <a:off x="2524151" y="5077350"/>
            <a:ext cx="445472" cy="2300498"/>
          </a:xfrm>
          <a:prstGeom prst="straightConnector1">
            <a:avLst/>
          </a:prstGeom>
          <a:ln w="3175">
            <a:solidFill>
              <a:srgbClr val="57BFDA"/>
            </a:solidFill>
            <a:prstDash val="dash"/>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202" name="직선 화살표 연결선 201">
            <a:extLst>
              <a:ext uri="{FF2B5EF4-FFF2-40B4-BE49-F238E27FC236}">
                <a16:creationId xmlns:a16="http://schemas.microsoft.com/office/drawing/2014/main" id="{B105901F-9FE9-8738-9592-2CE5E02165FA}"/>
              </a:ext>
            </a:extLst>
          </p:cNvPr>
          <p:cNvCxnSpPr>
            <a:cxnSpLocks/>
            <a:endCxn id="145" idx="2"/>
          </p:cNvCxnSpPr>
          <p:nvPr/>
        </p:nvCxnSpPr>
        <p:spPr>
          <a:xfrm>
            <a:off x="2524151" y="5077350"/>
            <a:ext cx="445472" cy="2899521"/>
          </a:xfrm>
          <a:prstGeom prst="straightConnector1">
            <a:avLst/>
          </a:prstGeom>
          <a:ln w="3175">
            <a:solidFill>
              <a:srgbClr val="57BFDA"/>
            </a:solidFill>
            <a:prstDash val="dash"/>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4" name="직선 화살표 연결선 13">
            <a:extLst>
              <a:ext uri="{FF2B5EF4-FFF2-40B4-BE49-F238E27FC236}">
                <a16:creationId xmlns:a16="http://schemas.microsoft.com/office/drawing/2014/main" id="{2B39665B-B0C3-41E6-EC42-9732E1D8BF0D}"/>
              </a:ext>
            </a:extLst>
          </p:cNvPr>
          <p:cNvCxnSpPr>
            <a:cxnSpLocks/>
            <a:endCxn id="125" idx="2"/>
          </p:cNvCxnSpPr>
          <p:nvPr/>
        </p:nvCxnSpPr>
        <p:spPr>
          <a:xfrm flipV="1">
            <a:off x="2520424" y="5582805"/>
            <a:ext cx="449199" cy="2899722"/>
          </a:xfrm>
          <a:prstGeom prst="straightConnector1">
            <a:avLst/>
          </a:prstGeom>
          <a:ln w="3175">
            <a:solidFill>
              <a:srgbClr val="66D4F9"/>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32" name="직선 화살표 연결선 31">
            <a:extLst>
              <a:ext uri="{FF2B5EF4-FFF2-40B4-BE49-F238E27FC236}">
                <a16:creationId xmlns:a16="http://schemas.microsoft.com/office/drawing/2014/main" id="{D1CABE31-01F9-9131-5E24-AA490A86D003}"/>
              </a:ext>
            </a:extLst>
          </p:cNvPr>
          <p:cNvCxnSpPr>
            <a:cxnSpLocks/>
            <a:endCxn id="140" idx="2"/>
          </p:cNvCxnSpPr>
          <p:nvPr/>
        </p:nvCxnSpPr>
        <p:spPr>
          <a:xfrm flipV="1">
            <a:off x="2520424" y="7377848"/>
            <a:ext cx="449199" cy="1104679"/>
          </a:xfrm>
          <a:prstGeom prst="straightConnector1">
            <a:avLst/>
          </a:prstGeom>
          <a:ln w="3175">
            <a:solidFill>
              <a:srgbClr val="66D4F9"/>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6" name="직선 화살표 연결선 5">
            <a:extLst>
              <a:ext uri="{FF2B5EF4-FFF2-40B4-BE49-F238E27FC236}">
                <a16:creationId xmlns:a16="http://schemas.microsoft.com/office/drawing/2014/main" id="{77DCE7D8-9DF5-6990-AD9D-98BEEBEBC162}"/>
              </a:ext>
            </a:extLst>
          </p:cNvPr>
          <p:cNvCxnSpPr>
            <a:cxnSpLocks/>
            <a:endCxn id="140" idx="2"/>
          </p:cNvCxnSpPr>
          <p:nvPr/>
        </p:nvCxnSpPr>
        <p:spPr>
          <a:xfrm>
            <a:off x="2520419" y="5928644"/>
            <a:ext cx="449204" cy="1449204"/>
          </a:xfrm>
          <a:prstGeom prst="straightConnector1">
            <a:avLst/>
          </a:prstGeom>
          <a:ln w="3175">
            <a:solidFill>
              <a:srgbClr val="E09CD3"/>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cxnSp>
        <p:nvCxnSpPr>
          <p:cNvPr id="15" name="직선 화살표 연결선 14">
            <a:extLst>
              <a:ext uri="{FF2B5EF4-FFF2-40B4-BE49-F238E27FC236}">
                <a16:creationId xmlns:a16="http://schemas.microsoft.com/office/drawing/2014/main" id="{4EC6BCE7-01D8-5AAA-8B6A-FCFDD9774690}"/>
              </a:ext>
            </a:extLst>
          </p:cNvPr>
          <p:cNvCxnSpPr>
            <a:cxnSpLocks/>
            <a:endCxn id="145" idx="2"/>
          </p:cNvCxnSpPr>
          <p:nvPr/>
        </p:nvCxnSpPr>
        <p:spPr>
          <a:xfrm>
            <a:off x="2520419" y="5928644"/>
            <a:ext cx="449204" cy="2048227"/>
          </a:xfrm>
          <a:prstGeom prst="straightConnector1">
            <a:avLst/>
          </a:prstGeom>
          <a:ln w="3175">
            <a:solidFill>
              <a:srgbClr val="E09CD3"/>
            </a:solidFill>
            <a:prstDash val="dash"/>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sp>
        <p:nvSpPr>
          <p:cNvPr id="57" name="타원 56">
            <a:extLst>
              <a:ext uri="{FF2B5EF4-FFF2-40B4-BE49-F238E27FC236}">
                <a16:creationId xmlns:a16="http://schemas.microsoft.com/office/drawing/2014/main" id="{7BEA462F-554A-CB00-916D-22CCBAE1AA6C}"/>
              </a:ext>
            </a:extLst>
          </p:cNvPr>
          <p:cNvSpPr/>
          <p:nvPr/>
        </p:nvSpPr>
        <p:spPr>
          <a:xfrm>
            <a:off x="2945874" y="4954948"/>
            <a:ext cx="58684" cy="58684"/>
          </a:xfrm>
          <a:prstGeom prst="ellipse">
            <a:avLst/>
          </a:prstGeom>
          <a:solidFill>
            <a:schemeClr val="bg1">
              <a:lumMod val="75000"/>
            </a:schemeClr>
          </a:solidFill>
          <a:ln w="3175">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58" name="타원 57">
            <a:extLst>
              <a:ext uri="{FF2B5EF4-FFF2-40B4-BE49-F238E27FC236}">
                <a16:creationId xmlns:a16="http://schemas.microsoft.com/office/drawing/2014/main" id="{5B52AFAA-1453-2755-5153-7F636DF7FA66}"/>
              </a:ext>
            </a:extLst>
          </p:cNvPr>
          <p:cNvSpPr/>
          <p:nvPr/>
        </p:nvSpPr>
        <p:spPr>
          <a:xfrm>
            <a:off x="2945874" y="5567006"/>
            <a:ext cx="58684" cy="58684"/>
          </a:xfrm>
          <a:prstGeom prst="ellipse">
            <a:avLst/>
          </a:prstGeom>
          <a:solidFill>
            <a:schemeClr val="bg1">
              <a:lumMod val="75000"/>
            </a:schemeClr>
          </a:solidFill>
          <a:ln w="3175">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59" name="타원 58">
            <a:extLst>
              <a:ext uri="{FF2B5EF4-FFF2-40B4-BE49-F238E27FC236}">
                <a16:creationId xmlns:a16="http://schemas.microsoft.com/office/drawing/2014/main" id="{5AD4D8F0-3626-F4E1-E36E-D3E26A57D954}"/>
              </a:ext>
            </a:extLst>
          </p:cNvPr>
          <p:cNvSpPr/>
          <p:nvPr/>
        </p:nvSpPr>
        <p:spPr>
          <a:xfrm>
            <a:off x="2945874" y="6156941"/>
            <a:ext cx="58684" cy="58684"/>
          </a:xfrm>
          <a:prstGeom prst="ellipse">
            <a:avLst/>
          </a:prstGeom>
          <a:solidFill>
            <a:schemeClr val="bg1">
              <a:lumMod val="75000"/>
            </a:schemeClr>
          </a:solidFill>
          <a:ln w="3175">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60" name="타원 59">
            <a:extLst>
              <a:ext uri="{FF2B5EF4-FFF2-40B4-BE49-F238E27FC236}">
                <a16:creationId xmlns:a16="http://schemas.microsoft.com/office/drawing/2014/main" id="{AA4741FE-8D24-F053-1E79-3306BBA4DD6D}"/>
              </a:ext>
            </a:extLst>
          </p:cNvPr>
          <p:cNvSpPr/>
          <p:nvPr/>
        </p:nvSpPr>
        <p:spPr>
          <a:xfrm>
            <a:off x="2945874" y="6768999"/>
            <a:ext cx="58684" cy="58684"/>
          </a:xfrm>
          <a:prstGeom prst="ellipse">
            <a:avLst/>
          </a:prstGeom>
          <a:solidFill>
            <a:schemeClr val="bg1">
              <a:lumMod val="75000"/>
            </a:schemeClr>
          </a:solidFill>
          <a:ln w="3175">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61" name="타원 60">
            <a:extLst>
              <a:ext uri="{FF2B5EF4-FFF2-40B4-BE49-F238E27FC236}">
                <a16:creationId xmlns:a16="http://schemas.microsoft.com/office/drawing/2014/main" id="{078ECEAE-72E1-ABB5-EFCC-C9D22983FC43}"/>
              </a:ext>
            </a:extLst>
          </p:cNvPr>
          <p:cNvSpPr/>
          <p:nvPr/>
        </p:nvSpPr>
        <p:spPr>
          <a:xfrm>
            <a:off x="2945874" y="7358935"/>
            <a:ext cx="58684" cy="58684"/>
          </a:xfrm>
          <a:prstGeom prst="ellipse">
            <a:avLst/>
          </a:prstGeom>
          <a:solidFill>
            <a:schemeClr val="bg1">
              <a:lumMod val="75000"/>
            </a:schemeClr>
          </a:solidFill>
          <a:ln w="3175">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115" name="타원 114">
            <a:extLst>
              <a:ext uri="{FF2B5EF4-FFF2-40B4-BE49-F238E27FC236}">
                <a16:creationId xmlns:a16="http://schemas.microsoft.com/office/drawing/2014/main" id="{B71B6240-CEE6-7856-E74A-D145E688E7F8}"/>
              </a:ext>
            </a:extLst>
          </p:cNvPr>
          <p:cNvSpPr/>
          <p:nvPr/>
        </p:nvSpPr>
        <p:spPr>
          <a:xfrm>
            <a:off x="2945874" y="7948870"/>
            <a:ext cx="58684" cy="58684"/>
          </a:xfrm>
          <a:prstGeom prst="ellipse">
            <a:avLst/>
          </a:prstGeom>
          <a:solidFill>
            <a:schemeClr val="bg1">
              <a:lumMod val="75000"/>
            </a:schemeClr>
          </a:solidFill>
          <a:ln w="3175">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116" name="타원 115">
            <a:extLst>
              <a:ext uri="{FF2B5EF4-FFF2-40B4-BE49-F238E27FC236}">
                <a16:creationId xmlns:a16="http://schemas.microsoft.com/office/drawing/2014/main" id="{297A2E65-FE53-6719-ED8A-916579F6160B}"/>
              </a:ext>
            </a:extLst>
          </p:cNvPr>
          <p:cNvSpPr/>
          <p:nvPr/>
        </p:nvSpPr>
        <p:spPr>
          <a:xfrm>
            <a:off x="2945874" y="8538805"/>
            <a:ext cx="58684" cy="58684"/>
          </a:xfrm>
          <a:prstGeom prst="ellipse">
            <a:avLst/>
          </a:prstGeom>
          <a:solidFill>
            <a:schemeClr val="bg1">
              <a:lumMod val="75000"/>
            </a:schemeClr>
          </a:solidFill>
          <a:ln w="3175">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Tree>
    <p:extLst>
      <p:ext uri="{BB962C8B-B14F-4D97-AF65-F5344CB8AC3E}">
        <p14:creationId xmlns:p14="http://schemas.microsoft.com/office/powerpoint/2010/main" val="684898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0EB3D81-BE01-DBF7-1A71-4107CCA897EF}"/>
              </a:ext>
            </a:extLst>
          </p:cNvPr>
          <p:cNvSpPr>
            <a:spLocks noChangeArrowheads="1"/>
          </p:cNvSpPr>
          <p:nvPr/>
        </p:nvSpPr>
        <p:spPr bwMode="auto">
          <a:xfrm>
            <a:off x="2097088" y="1243535"/>
            <a:ext cx="4427537" cy="7994128"/>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전방위적 변화를 이뤄내야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성공적 디지털 전환은 산업의 혁신을 주도하고 소비자와의 초연결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(Hyper-connection)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가능성을 높여줄 것이다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본 장에서는 성공적 디지털 전환을 위해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기업이 고려해야 할 사항과 유통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5.0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시대를 대비한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소비재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기업의 미래 전략을 살펴보았다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600"/>
              </a:spcBef>
              <a:spcAft>
                <a:spcPts val="600"/>
              </a:spcAft>
              <a:defRPr/>
            </a:pPr>
            <a:r>
              <a:rPr lang="ko-KR" altLang="en-US" sz="1200" b="1"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유통</a:t>
            </a:r>
            <a:r>
              <a:rPr lang="en-US" altLang="ko-KR" sz="1200" b="1"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a:t>
            </a:r>
            <a:r>
              <a:rPr lang="ko-KR" altLang="en-US" sz="1200" b="1"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소비재 기업의 디지털 전환 방향성 </a:t>
            </a:r>
            <a:endParaRPr lang="en-US" altLang="ko-KR" sz="1200" b="1"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디지털 전환을 이행하기에 앞서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기업이 이해해야 할 사항이 몇 가지 존재한다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첫째</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기업들은 중장기적으로 추진될 디지털 트랜스포메이션 여정을 고려해 디지털 로드맵 구축을 사전에 선행해야 한다는 점이다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많은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기업이 디지털 전환을 둘러싸고 속도 경쟁을 전개 중이다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다른 기업보다 더 빠르게 디지털 전환에 나서는 것도 물론 중요하다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그러나 디지털 전환 성공 여부를 결정짓는 또 다른 핵심 요인은 올바른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방향</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설정에 있다는 점을 간과해서는 안된다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기업들은 자칫 디지털 여정의 방향성을 잃지 않도록 중장기적 관점에서 목표하는 바를 명확히 설정해야 할 것이다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아울러 디지털 역량을 제고하기 위한 끌어올리기 위한 로드맵을 구축하고 단계적인 사업 추진 방안을 수립해야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p:txBody>
      </p:sp>
      <p:cxnSp>
        <p:nvCxnSpPr>
          <p:cNvPr id="3" name="직선 연결선 2">
            <a:extLst>
              <a:ext uri="{FF2B5EF4-FFF2-40B4-BE49-F238E27FC236}">
                <a16:creationId xmlns:a16="http://schemas.microsoft.com/office/drawing/2014/main" id="{C0827900-E67B-4084-CF56-9978FF98B8D0}"/>
              </a:ext>
            </a:extLst>
          </p:cNvPr>
          <p:cNvCxnSpPr>
            <a:cxnSpLocks/>
          </p:cNvCxnSpPr>
          <p:nvPr/>
        </p:nvCxnSpPr>
        <p:spPr>
          <a:xfrm>
            <a:off x="1957388" y="1281113"/>
            <a:ext cx="0" cy="306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C150E20-4AEB-733D-78DA-752572D01D22}"/>
              </a:ext>
            </a:extLst>
          </p:cNvPr>
          <p:cNvSpPr txBox="1"/>
          <p:nvPr/>
        </p:nvSpPr>
        <p:spPr>
          <a:xfrm>
            <a:off x="348479" y="4372699"/>
            <a:ext cx="4509273" cy="507115"/>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유통</a:t>
            </a:r>
            <a:r>
              <a:rPr lang="ko-KR" altLang="en-US" dirty="0">
                <a:solidFill>
                  <a:srgbClr val="000000">
                    <a:lumMod val="85000"/>
                    <a:lumOff val="15000"/>
                  </a:srgbClr>
                </a:solidFill>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소비재 기업의 성공적 디지털 전환을 위한 전략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5" name="직사각형 4">
            <a:extLst>
              <a:ext uri="{FF2B5EF4-FFF2-40B4-BE49-F238E27FC236}">
                <a16:creationId xmlns:a16="http://schemas.microsoft.com/office/drawing/2014/main" id="{E70B7930-DF78-8EF2-B577-FB6CCA13D6A2}"/>
              </a:ext>
            </a:extLst>
          </p:cNvPr>
          <p:cNvSpPr/>
          <p:nvPr/>
        </p:nvSpPr>
        <p:spPr>
          <a:xfrm>
            <a:off x="339724" y="9005499"/>
            <a:ext cx="1885950"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a:t>
            </a:r>
          </a:p>
        </p:txBody>
      </p:sp>
      <p:sp>
        <p:nvSpPr>
          <p:cNvPr id="6" name="AutoShape 50">
            <a:extLst>
              <a:ext uri="{FF2B5EF4-FFF2-40B4-BE49-F238E27FC236}">
                <a16:creationId xmlns:a16="http://schemas.microsoft.com/office/drawing/2014/main" id="{3E29231B-76F4-78CC-3724-EDC0AD00F218}"/>
              </a:ext>
            </a:extLst>
          </p:cNvPr>
          <p:cNvSpPr>
            <a:spLocks noChangeArrowheads="1"/>
          </p:cNvSpPr>
          <p:nvPr/>
        </p:nvSpPr>
        <p:spPr bwMode="auto">
          <a:xfrm>
            <a:off x="349251" y="4912411"/>
            <a:ext cx="6175372" cy="1160992"/>
          </a:xfrm>
          <a:prstGeom prst="rect">
            <a:avLst/>
          </a:prstGeom>
          <a:solidFill>
            <a:schemeClr val="bg1">
              <a:lumMod val="85000"/>
            </a:schemeClr>
          </a:solidFill>
          <a:ln w="28575" algn="ctr">
            <a:noFill/>
            <a:miter lim="800000"/>
            <a:headEnd/>
            <a:tailEnd/>
          </a:ln>
          <a:effectLst/>
        </p:spPr>
        <p:txBody>
          <a:bodyPr wrap="square" lIns="90000" tIns="36000" bIns="36000" anchor="ctr" anchorCtr="0"/>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altLang="ko-KR" sz="1100" b="1"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 </a:t>
            </a:r>
            <a:r>
              <a:rPr kumimoji="0" lang="ko-KR" altLang="en-US" sz="1100" b="1"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유통</a:t>
            </a:r>
            <a:r>
              <a:rPr kumimoji="0" lang="en-US" altLang="ko-KR" sz="1100" b="1"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latin typeface="KoPub돋움체 Medium" panose="00000600000000000000" pitchFamily="2" charset="-127"/>
                <a:ea typeface="KoPub돋움체 Medium" panose="00000600000000000000" pitchFamily="2" charset="-127"/>
              </a:rPr>
              <a:t>·</a:t>
            </a:r>
            <a:r>
              <a:rPr kumimoji="0" lang="ko-KR" altLang="en-US" sz="1100" b="1"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소비재 기업의 디지털 전환 방향성 </a:t>
            </a:r>
            <a:r>
              <a:rPr kumimoji="0" lang="en-US" altLang="ko-KR" sz="1100" b="1"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a:t>
            </a:r>
            <a:endParaRPr kumimoji="0" lang="ko-KR" altLang="en-US" sz="1100" b="1"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endParaRPr>
          </a:p>
          <a:p>
            <a:pPr marL="180975" marR="0" lvl="0" indent="-180975" defTabSz="914400" eaLnBrk="1" fontAlgn="auto" latinLnBrk="0" hangingPunct="1">
              <a:lnSpc>
                <a:spcPct val="100000"/>
              </a:lnSpc>
              <a:spcBef>
                <a:spcPts val="0"/>
              </a:spcBef>
              <a:spcAft>
                <a:spcPts val="300"/>
              </a:spcAft>
              <a:buClrTx/>
              <a:buSzTx/>
              <a:buFont typeface="+mj-lt"/>
              <a:buAutoNum type="arabicParenR"/>
              <a:tabLst/>
              <a:defRPr/>
            </a:pPr>
            <a:r>
              <a:rPr kumimoji="0" lang="ko-KR" altLang="en-US"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디지털 전환은 속도뿐만 아니라 올바른 방향 설정도 중요하므로 기업들은</a:t>
            </a:r>
            <a:r>
              <a:rPr kumimoji="0" lang="en-US" altLang="ko-KR"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 </a:t>
            </a:r>
            <a:r>
              <a:rPr kumimoji="0" lang="ko-KR" altLang="en-US"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중장기적 관점에서 디지털 로드맵을 구축해야 함</a:t>
            </a:r>
            <a:endParaRPr kumimoji="0" lang="en-US" altLang="ko-KR"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endParaRPr>
          </a:p>
          <a:p>
            <a:pPr marL="180975" marR="0" lvl="0" indent="-180975" defTabSz="914400" eaLnBrk="1" fontAlgn="auto" latinLnBrk="0" hangingPunct="1">
              <a:lnSpc>
                <a:spcPct val="100000"/>
              </a:lnSpc>
              <a:spcBef>
                <a:spcPts val="0"/>
              </a:spcBef>
              <a:spcAft>
                <a:spcPts val="300"/>
              </a:spcAft>
              <a:buClrTx/>
              <a:buSzTx/>
              <a:buFont typeface="+mj-lt"/>
              <a:buAutoNum type="arabicParenR"/>
              <a:tabLst/>
              <a:defRPr/>
            </a:pPr>
            <a:r>
              <a:rPr kumimoji="0" lang="ko-KR" altLang="en-US"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디지털 전환의 목적은 ‘개인화된 고객 경험 제공’에 있다는 사실을 인지하고</a:t>
            </a:r>
            <a:r>
              <a:rPr kumimoji="0" lang="en-US" altLang="ko-KR"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 </a:t>
            </a:r>
            <a:r>
              <a:rPr kumimoji="0" lang="ko-KR" altLang="en-US"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자사 밸류체인과 핵심 디지털 역량</a:t>
            </a:r>
            <a:r>
              <a:rPr kumimoji="0" lang="en-US" altLang="ko-KR"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a:t>
            </a:r>
            <a:r>
              <a:rPr kumimoji="0" lang="ko-KR" altLang="en-US"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 고객 여정</a:t>
            </a:r>
            <a:r>
              <a:rPr kumimoji="0" lang="en-US" altLang="ko-KR"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(Customer Journey)</a:t>
            </a:r>
            <a:r>
              <a:rPr kumimoji="0" lang="ko-KR" altLang="en-US"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 등 </a:t>
            </a:r>
            <a:r>
              <a:rPr kumimoji="0" lang="en-US" altLang="ko-KR"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3</a:t>
            </a:r>
            <a:r>
              <a:rPr kumimoji="0" lang="ko-KR" altLang="en-US"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가지 요소가 유기적으로 연계될 수 있는 전략을 수립</a:t>
            </a:r>
            <a:endParaRPr kumimoji="0" lang="en-US" altLang="ko-KR"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endParaRPr>
          </a:p>
          <a:p>
            <a:pPr marL="180975" marR="0" lvl="0" indent="-180975" defTabSz="914400" eaLnBrk="1" fontAlgn="auto" latinLnBrk="0" hangingPunct="1">
              <a:lnSpc>
                <a:spcPct val="100000"/>
              </a:lnSpc>
              <a:spcBef>
                <a:spcPts val="0"/>
              </a:spcBef>
              <a:spcAft>
                <a:spcPts val="300"/>
              </a:spcAft>
              <a:buClrTx/>
              <a:buSzTx/>
              <a:buFont typeface="+mj-lt"/>
              <a:buAutoNum type="arabicParenR"/>
              <a:tabLst/>
              <a:defRPr/>
            </a:pPr>
            <a:r>
              <a:rPr kumimoji="0" lang="ko-KR" altLang="en-US"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생태계 확장 과정에 있어 한계점으로 작용할 만한 잠재적 우려를 종합적으로 고려하며 </a:t>
            </a:r>
            <a:r>
              <a:rPr lang="ko-KR" altLang="en-US" sz="950" kern="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rPr>
              <a:t>가치 창출 방향성을 모색할 필요</a:t>
            </a:r>
            <a:r>
              <a:rPr kumimoji="0" lang="ko-KR" altLang="en-US" sz="950" i="0" u="none" strike="noStrike" kern="0" cap="none" spc="0" normalizeH="0" baseline="0" noProof="0" dirty="0">
                <a:ln>
                  <a:solidFill>
                    <a:srgbClr val="6D2077">
                      <a:alpha val="0"/>
                    </a:srgbClr>
                  </a:solidFill>
                </a:ln>
                <a:gradFill>
                  <a:gsLst>
                    <a:gs pos="0">
                      <a:schemeClr val="tx1">
                        <a:lumMod val="85000"/>
                        <a:lumOff val="15000"/>
                      </a:schemeClr>
                    </a:gs>
                    <a:gs pos="100000">
                      <a:schemeClr val="tx1">
                        <a:lumMod val="85000"/>
                        <a:lumOff val="15000"/>
                      </a:schemeClr>
                    </a:gs>
                  </a:gsLst>
                  <a:lin ang="16200000" scaled="1"/>
                </a:gradFill>
                <a:effectLst/>
                <a:uLnTx/>
                <a:uFillTx/>
              </a:rPr>
              <a:t> </a:t>
            </a:r>
          </a:p>
        </p:txBody>
      </p:sp>
      <p:grpSp>
        <p:nvGrpSpPr>
          <p:cNvPr id="46" name="그룹 45">
            <a:extLst>
              <a:ext uri="{FF2B5EF4-FFF2-40B4-BE49-F238E27FC236}">
                <a16:creationId xmlns:a16="http://schemas.microsoft.com/office/drawing/2014/main" id="{9E9B4D93-4871-F55E-2E52-47AAD44B283B}"/>
              </a:ext>
            </a:extLst>
          </p:cNvPr>
          <p:cNvGrpSpPr/>
          <p:nvPr/>
        </p:nvGrpSpPr>
        <p:grpSpPr>
          <a:xfrm>
            <a:off x="349251" y="6551915"/>
            <a:ext cx="6176146" cy="2460706"/>
            <a:chOff x="349251" y="6367114"/>
            <a:chExt cx="6176146" cy="2460706"/>
          </a:xfrm>
        </p:grpSpPr>
        <p:grpSp>
          <p:nvGrpSpPr>
            <p:cNvPr id="34" name="그룹 33">
              <a:extLst>
                <a:ext uri="{FF2B5EF4-FFF2-40B4-BE49-F238E27FC236}">
                  <a16:creationId xmlns:a16="http://schemas.microsoft.com/office/drawing/2014/main" id="{012CB248-AB61-2114-906D-EEED2D7559AD}"/>
                </a:ext>
              </a:extLst>
            </p:cNvPr>
            <p:cNvGrpSpPr/>
            <p:nvPr/>
          </p:nvGrpSpPr>
          <p:grpSpPr>
            <a:xfrm>
              <a:off x="349251" y="6367114"/>
              <a:ext cx="1948635" cy="2460705"/>
              <a:chOff x="838398" y="3934428"/>
              <a:chExt cx="1907066" cy="2392170"/>
            </a:xfrm>
          </p:grpSpPr>
          <p:sp>
            <p:nvSpPr>
              <p:cNvPr id="37" name="대각선 방향의 모서리가 잘린 사각형 25">
                <a:extLst>
                  <a:ext uri="{FF2B5EF4-FFF2-40B4-BE49-F238E27FC236}">
                    <a16:creationId xmlns:a16="http://schemas.microsoft.com/office/drawing/2014/main" id="{5047E0AE-684B-F387-D79F-6BC52064E3D3}"/>
                  </a:ext>
                </a:extLst>
              </p:cNvPr>
              <p:cNvSpPr/>
              <p:nvPr/>
            </p:nvSpPr>
            <p:spPr>
              <a:xfrm>
                <a:off x="838398" y="3981776"/>
                <a:ext cx="1907066" cy="2344822"/>
              </a:xfrm>
              <a:prstGeom prst="rect">
                <a:avLst/>
              </a:prstGeom>
              <a:solidFill>
                <a:schemeClr val="bg1">
                  <a:alpha val="10196"/>
                </a:schemeClr>
              </a:solidFill>
              <a:ln w="6350" cap="flat" cmpd="sng" algn="ctr">
                <a:solidFill>
                  <a:srgbClr val="00338D"/>
                </a:solidFill>
                <a:prstDash val="solid"/>
              </a:ln>
              <a:effectLst/>
            </p:spPr>
            <p:txBody>
              <a:bodyPr lIns="108000" tIns="576000" rIns="108000" bIns="0" rtlCol="0" anchor="t"/>
              <a:lstStyle/>
              <a:p>
                <a:pPr marL="108000" indent="-108000">
                  <a:lnSpc>
                    <a:spcPct val="106000"/>
                  </a:lnSpc>
                  <a:spcBef>
                    <a:spcPts val="300"/>
                  </a:spcBef>
                  <a:spcAft>
                    <a:spcPts val="300"/>
                  </a:spcAft>
                  <a:buFont typeface="Arial" panose="020B0604020202020204" pitchFamily="34" charset="0"/>
                  <a:buChar char="•"/>
                  <a:defRPr/>
                </a:pPr>
                <a:r>
                  <a:rPr lang="ko-KR" altLang="en-US" sz="900" kern="0" dirty="0">
                    <a:ln>
                      <a:solidFill>
                        <a:prstClr val="white">
                          <a:lumMod val="75000"/>
                          <a:alpha val="0"/>
                        </a:prstClr>
                      </a:solidFill>
                    </a:ln>
                    <a:solidFill>
                      <a:srgbClr val="000000">
                        <a:lumMod val="85000"/>
                        <a:lumOff val="15000"/>
                      </a:srgbClr>
                    </a:solidFill>
                  </a:rPr>
                  <a:t>‘크로스커팅 기술</a:t>
                </a:r>
                <a:r>
                  <a:rPr lang="en-US" altLang="ko-KR" sz="900" kern="0" dirty="0">
                    <a:ln>
                      <a:solidFill>
                        <a:prstClr val="white">
                          <a:lumMod val="75000"/>
                          <a:alpha val="0"/>
                        </a:prstClr>
                      </a:solidFill>
                    </a:ln>
                    <a:solidFill>
                      <a:srgbClr val="000000">
                        <a:lumMod val="85000"/>
                        <a:lumOff val="15000"/>
                      </a:srgbClr>
                    </a:solidFill>
                  </a:rPr>
                  <a:t>(Cross-cutting Technology)’</a:t>
                </a:r>
                <a:r>
                  <a:rPr lang="ko-KR" altLang="en-US" sz="900" kern="0" dirty="0">
                    <a:ln>
                      <a:solidFill>
                        <a:prstClr val="white">
                          <a:lumMod val="75000"/>
                          <a:alpha val="0"/>
                        </a:prstClr>
                      </a:solidFill>
                    </a:ln>
                    <a:solidFill>
                      <a:srgbClr val="000000">
                        <a:lumMod val="85000"/>
                        <a:lumOff val="15000"/>
                      </a:srgbClr>
                    </a:solidFill>
                  </a:rPr>
                  <a:t>은 </a:t>
                </a:r>
                <a:r>
                  <a:rPr lang="en-US" altLang="ko-KR" sz="900" kern="0" dirty="0">
                    <a:ln>
                      <a:solidFill>
                        <a:prstClr val="white">
                          <a:lumMod val="75000"/>
                          <a:alpha val="0"/>
                        </a:prstClr>
                      </a:solidFill>
                    </a:ln>
                    <a:solidFill>
                      <a:srgbClr val="000000">
                        <a:lumMod val="85000"/>
                        <a:lumOff val="15000"/>
                      </a:srgbClr>
                    </a:solidFill>
                  </a:rPr>
                  <a:t>AI</a:t>
                </a:r>
                <a:r>
                  <a:rPr lang="ko-KR" altLang="en-US" sz="900" kern="0" dirty="0">
                    <a:ln>
                      <a:solidFill>
                        <a:prstClr val="white">
                          <a:lumMod val="75000"/>
                          <a:alpha val="0"/>
                        </a:prstClr>
                      </a:solidFill>
                    </a:ln>
                    <a:solidFill>
                      <a:srgbClr val="000000">
                        <a:lumMod val="85000"/>
                        <a:lumOff val="15000"/>
                      </a:srgbClr>
                    </a:solidFill>
                  </a:rPr>
                  <a:t>와 같이 밸류체인 전반에 걸쳐 범용적으로 활용될 수 있는 기술을 의미</a:t>
                </a:r>
              </a:p>
              <a:p>
                <a:pPr marL="108000" indent="-108000">
                  <a:lnSpc>
                    <a:spcPct val="106000"/>
                  </a:lnSpc>
                  <a:spcBef>
                    <a:spcPts val="300"/>
                  </a:spcBef>
                  <a:spcAft>
                    <a:spcPts val="300"/>
                  </a:spcAft>
                  <a:buFont typeface="Arial" panose="020B0604020202020204" pitchFamily="34" charset="0"/>
                  <a:buChar char="•"/>
                  <a:defRPr/>
                </a:pPr>
                <a:r>
                  <a:rPr lang="ko-KR" altLang="en-US" sz="900" kern="0" dirty="0">
                    <a:ln>
                      <a:solidFill>
                        <a:prstClr val="white">
                          <a:lumMod val="75000"/>
                          <a:alpha val="0"/>
                        </a:prstClr>
                      </a:solidFill>
                    </a:ln>
                    <a:solidFill>
                      <a:srgbClr val="000000">
                        <a:lumMod val="85000"/>
                        <a:lumOff val="15000"/>
                      </a:srgbClr>
                    </a:solidFill>
                  </a:rPr>
                  <a:t>단</a:t>
                </a:r>
                <a:r>
                  <a:rPr lang="en-US" altLang="ko-KR" sz="900" kern="0" dirty="0">
                    <a:ln>
                      <a:solidFill>
                        <a:prstClr val="white">
                          <a:lumMod val="75000"/>
                          <a:alpha val="0"/>
                        </a:prstClr>
                      </a:solidFill>
                    </a:ln>
                    <a:solidFill>
                      <a:srgbClr val="000000">
                        <a:lumMod val="85000"/>
                        <a:lumOff val="15000"/>
                      </a:srgbClr>
                    </a:solidFill>
                  </a:rPr>
                  <a:t> </a:t>
                </a:r>
                <a:r>
                  <a:rPr lang="ko-KR" altLang="en-US" sz="900" kern="0" dirty="0">
                    <a:ln>
                      <a:solidFill>
                        <a:prstClr val="white">
                          <a:lumMod val="75000"/>
                          <a:alpha val="0"/>
                        </a:prstClr>
                      </a:solidFill>
                    </a:ln>
                    <a:solidFill>
                      <a:srgbClr val="000000">
                        <a:lumMod val="85000"/>
                        <a:lumOff val="15000"/>
                      </a:srgbClr>
                    </a:solidFill>
                  </a:rPr>
                  <a:t>섹터별로 크로스커팅 기술은 달라질 수 있으며 자사가 기존에 보유한 디지털 역량과 사업 특성을 고려하여 범용적 활용성이 높은 기술을 선별</a:t>
                </a:r>
                <a:r>
                  <a:rPr lang="en-US" altLang="ko-KR" sz="900" kern="0" dirty="0">
                    <a:ln>
                      <a:solidFill>
                        <a:prstClr val="white">
                          <a:lumMod val="75000"/>
                          <a:alpha val="0"/>
                        </a:prstClr>
                      </a:solidFill>
                    </a:ln>
                    <a:solidFill>
                      <a:srgbClr val="000000">
                        <a:lumMod val="85000"/>
                        <a:lumOff val="15000"/>
                      </a:srgbClr>
                    </a:solidFill>
                  </a:rPr>
                  <a:t>, </a:t>
                </a:r>
                <a:r>
                  <a:rPr lang="ko-KR" altLang="en-US" sz="900" kern="0" dirty="0">
                    <a:ln>
                      <a:solidFill>
                        <a:prstClr val="white">
                          <a:lumMod val="75000"/>
                          <a:alpha val="0"/>
                        </a:prstClr>
                      </a:solidFill>
                    </a:ln>
                    <a:solidFill>
                      <a:srgbClr val="000000">
                        <a:lumMod val="85000"/>
                        <a:lumOff val="15000"/>
                      </a:srgbClr>
                    </a:solidFill>
                  </a:rPr>
                  <a:t>투자 우선순위를 둘 필요</a:t>
                </a:r>
              </a:p>
            </p:txBody>
          </p:sp>
          <p:sp>
            <p:nvSpPr>
              <p:cNvPr id="36" name="대각선 방향의 모서리가 잘린 사각형 25">
                <a:extLst>
                  <a:ext uri="{FF2B5EF4-FFF2-40B4-BE49-F238E27FC236}">
                    <a16:creationId xmlns:a16="http://schemas.microsoft.com/office/drawing/2014/main" id="{7D79255F-3D1D-78D8-6AC2-3CC4F57674A9}"/>
                  </a:ext>
                </a:extLst>
              </p:cNvPr>
              <p:cNvSpPr/>
              <p:nvPr/>
            </p:nvSpPr>
            <p:spPr>
              <a:xfrm>
                <a:off x="838932" y="3934428"/>
                <a:ext cx="1906255" cy="520833"/>
              </a:xfrm>
              <a:prstGeom prst="rect">
                <a:avLst/>
              </a:prstGeom>
              <a:solidFill>
                <a:srgbClr val="00338D"/>
              </a:solidFill>
              <a:ln w="6350" cap="flat" cmpd="sng" algn="ctr">
                <a:solidFill>
                  <a:srgbClr val="00338D"/>
                </a:solidFill>
                <a:prstDash val="solid"/>
              </a:ln>
              <a:effectLst/>
            </p:spPr>
            <p:txBody>
              <a:bodyPr rtlCol="0" anchor="ctr"/>
              <a:lstStyle/>
              <a:p>
                <a:pPr marL="180975" marR="0" lvl="0" algn="ctr" defTabSz="914400"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dirty="0">
                    <a:ln>
                      <a:solidFill>
                        <a:prstClr val="white">
                          <a:lumMod val="75000"/>
                          <a:alpha val="0"/>
                        </a:prstClr>
                      </a:solidFill>
                    </a:ln>
                    <a:solidFill>
                      <a:schemeClr val="bg1"/>
                    </a:solidFill>
                    <a:effectLst/>
                    <a:uLnTx/>
                    <a:uFillTx/>
                  </a:rPr>
                  <a:t>크로스커팅 기술 중심으로</a:t>
                </a:r>
                <a:br>
                  <a:rPr kumimoji="0" lang="en-US" altLang="ko-KR" sz="1050" b="1" i="0" u="none" strike="noStrike" kern="0" cap="none" spc="0" normalizeH="0" baseline="0" noProof="0" dirty="0">
                    <a:ln>
                      <a:solidFill>
                        <a:prstClr val="white">
                          <a:lumMod val="75000"/>
                          <a:alpha val="0"/>
                        </a:prstClr>
                      </a:solidFill>
                    </a:ln>
                    <a:solidFill>
                      <a:schemeClr val="bg1"/>
                    </a:solidFill>
                    <a:effectLst/>
                    <a:uLnTx/>
                    <a:uFillTx/>
                  </a:rPr>
                </a:br>
                <a:r>
                  <a:rPr kumimoji="0" lang="ko-KR" altLang="en-US" sz="1050" b="1" i="0" u="none" strike="noStrike" kern="0" cap="none" spc="0" normalizeH="0" baseline="0" noProof="0" dirty="0">
                    <a:ln>
                      <a:solidFill>
                        <a:prstClr val="white">
                          <a:lumMod val="75000"/>
                          <a:alpha val="0"/>
                        </a:prstClr>
                      </a:solidFill>
                    </a:ln>
                    <a:solidFill>
                      <a:schemeClr val="bg1"/>
                    </a:solidFill>
                    <a:effectLst/>
                    <a:uLnTx/>
                    <a:uFillTx/>
                  </a:rPr>
                  <a:t>디지털 역량 확보</a:t>
                </a:r>
              </a:p>
            </p:txBody>
          </p:sp>
        </p:grpSp>
        <p:grpSp>
          <p:nvGrpSpPr>
            <p:cNvPr id="26" name="그룹 25">
              <a:extLst>
                <a:ext uri="{FF2B5EF4-FFF2-40B4-BE49-F238E27FC236}">
                  <a16:creationId xmlns:a16="http://schemas.microsoft.com/office/drawing/2014/main" id="{E6B63582-06B9-ABDD-44F0-39B01C4A681E}"/>
                </a:ext>
              </a:extLst>
            </p:cNvPr>
            <p:cNvGrpSpPr/>
            <p:nvPr/>
          </p:nvGrpSpPr>
          <p:grpSpPr>
            <a:xfrm>
              <a:off x="2463008" y="6367114"/>
              <a:ext cx="1948635" cy="2460706"/>
              <a:chOff x="761732" y="3934427"/>
              <a:chExt cx="1740123" cy="2392171"/>
            </a:xfrm>
          </p:grpSpPr>
          <p:sp>
            <p:nvSpPr>
              <p:cNvPr id="29" name="대각선 방향의 모서리가 잘린 사각형 25">
                <a:extLst>
                  <a:ext uri="{FF2B5EF4-FFF2-40B4-BE49-F238E27FC236}">
                    <a16:creationId xmlns:a16="http://schemas.microsoft.com/office/drawing/2014/main" id="{E86BB217-6570-14B7-9B9B-A80876FC17AD}"/>
                  </a:ext>
                </a:extLst>
              </p:cNvPr>
              <p:cNvSpPr/>
              <p:nvPr/>
            </p:nvSpPr>
            <p:spPr>
              <a:xfrm>
                <a:off x="761732" y="3981776"/>
                <a:ext cx="1740123" cy="2344822"/>
              </a:xfrm>
              <a:prstGeom prst="rect">
                <a:avLst/>
              </a:prstGeom>
              <a:solidFill>
                <a:schemeClr val="bg1">
                  <a:alpha val="10196"/>
                </a:schemeClr>
              </a:solidFill>
              <a:ln w="6350" cap="flat" cmpd="sng" algn="ctr">
                <a:solidFill>
                  <a:srgbClr val="57BFDA"/>
                </a:solidFill>
                <a:prstDash val="solid"/>
              </a:ln>
              <a:effectLst/>
            </p:spPr>
            <p:txBody>
              <a:bodyPr lIns="108000" tIns="576000" rIns="108000" bIns="0" rtlCol="0" anchor="t"/>
              <a:lstStyle/>
              <a:p>
                <a:pPr marL="108000" marR="0" lvl="0" indent="-108000" fontAlgn="auto">
                  <a:lnSpc>
                    <a:spcPct val="106000"/>
                  </a:lnSpc>
                  <a:spcBef>
                    <a:spcPts val="300"/>
                  </a:spcBef>
                  <a:spcAft>
                    <a:spcPts val="300"/>
                  </a:spcAft>
                  <a:buClrTx/>
                  <a:buSzTx/>
                  <a:buFont typeface="Arial" panose="020B0604020202020204" pitchFamily="34" charset="0"/>
                  <a:buChar char="•"/>
                  <a:tabLst/>
                  <a:defRPr/>
                </a:pPr>
                <a:r>
                  <a:rPr lang="ko-KR" altLang="en-US" sz="900" kern="0" dirty="0">
                    <a:ln>
                      <a:solidFill>
                        <a:prstClr val="white">
                          <a:lumMod val="75000"/>
                          <a:alpha val="0"/>
                        </a:prstClr>
                      </a:solidFill>
                    </a:ln>
                    <a:solidFill>
                      <a:srgbClr val="000000">
                        <a:lumMod val="85000"/>
                        <a:lumOff val="15000"/>
                      </a:srgbClr>
                    </a:solidFill>
                  </a:rPr>
                  <a:t>전통적 밸류체인을 넘어 소비자 라이프스타일과 밀접한 분야로 디지털 생태계가 확장 중</a:t>
                </a:r>
              </a:p>
              <a:p>
                <a:pPr marL="108000" marR="0" lvl="0" indent="-108000" fontAlgn="auto">
                  <a:lnSpc>
                    <a:spcPct val="106000"/>
                  </a:lnSpc>
                  <a:spcBef>
                    <a:spcPts val="300"/>
                  </a:spcBef>
                  <a:spcAft>
                    <a:spcPts val="300"/>
                  </a:spcAft>
                  <a:buClrTx/>
                  <a:buSzTx/>
                  <a:buFont typeface="Arial" panose="020B0604020202020204" pitchFamily="34" charset="0"/>
                  <a:buChar char="•"/>
                  <a:tabLst/>
                  <a:defRPr/>
                </a:pPr>
                <a:r>
                  <a:rPr lang="ko-KR" altLang="en-US" sz="900" kern="0" dirty="0">
                    <a:ln>
                      <a:solidFill>
                        <a:prstClr val="white">
                          <a:lumMod val="75000"/>
                          <a:alpha val="0"/>
                        </a:prstClr>
                      </a:solidFill>
                    </a:ln>
                    <a:solidFill>
                      <a:srgbClr val="000000">
                        <a:lumMod val="85000"/>
                        <a:lumOff val="15000"/>
                      </a:srgbClr>
                    </a:solidFill>
                  </a:rPr>
                  <a:t>소비자 일상</a:t>
                </a:r>
                <a:r>
                  <a:rPr lang="en-US" altLang="ko-KR" sz="900" kern="0" dirty="0">
                    <a:ln>
                      <a:solidFill>
                        <a:prstClr val="white">
                          <a:lumMod val="75000"/>
                          <a:alpha val="0"/>
                        </a:prstClr>
                      </a:solidFill>
                    </a:ln>
                    <a:solidFill>
                      <a:srgbClr val="000000">
                        <a:lumMod val="85000"/>
                        <a:lumOff val="15000"/>
                      </a:srgbClr>
                    </a:solidFill>
                  </a:rPr>
                  <a:t>·</a:t>
                </a:r>
                <a:r>
                  <a:rPr lang="ko-KR" altLang="en-US" sz="900" kern="0" dirty="0">
                    <a:ln>
                      <a:solidFill>
                        <a:prstClr val="white">
                          <a:lumMod val="75000"/>
                          <a:alpha val="0"/>
                        </a:prstClr>
                      </a:solidFill>
                    </a:ln>
                    <a:solidFill>
                      <a:srgbClr val="000000">
                        <a:lumMod val="85000"/>
                        <a:lumOff val="15000"/>
                      </a:srgbClr>
                    </a:solidFill>
                  </a:rPr>
                  <a:t>생애주기를 아우르는 생활 속 플랫폼</a:t>
                </a:r>
                <a:r>
                  <a:rPr lang="en-US" altLang="ko-KR" sz="900" kern="0" dirty="0">
                    <a:ln>
                      <a:solidFill>
                        <a:prstClr val="white">
                          <a:lumMod val="75000"/>
                          <a:alpha val="0"/>
                        </a:prstClr>
                      </a:solidFill>
                    </a:ln>
                    <a:solidFill>
                      <a:srgbClr val="000000">
                        <a:lumMod val="85000"/>
                        <a:lumOff val="15000"/>
                      </a:srgbClr>
                    </a:solidFill>
                  </a:rPr>
                  <a:t>·</a:t>
                </a:r>
                <a:r>
                  <a:rPr lang="ko-KR" altLang="en-US" sz="900" kern="0" dirty="0">
                    <a:ln>
                      <a:solidFill>
                        <a:prstClr val="white">
                          <a:lumMod val="75000"/>
                          <a:alpha val="0"/>
                        </a:prstClr>
                      </a:solidFill>
                    </a:ln>
                    <a:solidFill>
                      <a:srgbClr val="000000">
                        <a:lumMod val="85000"/>
                        <a:lumOff val="15000"/>
                      </a:srgbClr>
                    </a:solidFill>
                  </a:rPr>
                  <a:t>서비스를 개발하여 비즈니스 기회를 모색</a:t>
                </a:r>
              </a:p>
              <a:p>
                <a:pPr marL="108000" marR="0" lvl="0" indent="-108000" fontAlgn="auto">
                  <a:lnSpc>
                    <a:spcPct val="106000"/>
                  </a:lnSpc>
                  <a:spcBef>
                    <a:spcPts val="300"/>
                  </a:spcBef>
                  <a:spcAft>
                    <a:spcPts val="300"/>
                  </a:spcAft>
                  <a:buClrTx/>
                  <a:buSzTx/>
                  <a:buFont typeface="Arial" panose="020B0604020202020204" pitchFamily="34" charset="0"/>
                  <a:buChar char="•"/>
                  <a:tabLst/>
                  <a:defRPr/>
                </a:pPr>
                <a:r>
                  <a:rPr lang="ko-KR" altLang="en-US" sz="900" kern="0" dirty="0">
                    <a:ln>
                      <a:solidFill>
                        <a:prstClr val="white">
                          <a:lumMod val="75000"/>
                          <a:alpha val="0"/>
                        </a:prstClr>
                      </a:solidFill>
                    </a:ln>
                    <a:solidFill>
                      <a:srgbClr val="000000">
                        <a:lumMod val="85000"/>
                        <a:lumOff val="15000"/>
                      </a:srgbClr>
                    </a:solidFill>
                  </a:rPr>
                  <a:t>유통</a:t>
                </a:r>
                <a:r>
                  <a:rPr lang="en-US" altLang="ko-KR" sz="900" kern="0" dirty="0">
                    <a:ln>
                      <a:solidFill>
                        <a:prstClr val="white">
                          <a:lumMod val="75000"/>
                          <a:alpha val="0"/>
                        </a:prstClr>
                      </a:solidFill>
                    </a:ln>
                    <a:solidFill>
                      <a:srgbClr val="000000">
                        <a:lumMod val="85000"/>
                        <a:lumOff val="15000"/>
                      </a:srgbClr>
                    </a:solidFill>
                  </a:rPr>
                  <a:t>·</a:t>
                </a:r>
                <a:r>
                  <a:rPr lang="ko-KR" altLang="en-US" sz="900" kern="0" dirty="0">
                    <a:ln>
                      <a:solidFill>
                        <a:prstClr val="white">
                          <a:lumMod val="75000"/>
                          <a:alpha val="0"/>
                        </a:prstClr>
                      </a:solidFill>
                    </a:ln>
                    <a:solidFill>
                      <a:srgbClr val="000000">
                        <a:lumMod val="85000"/>
                        <a:lumOff val="15000"/>
                      </a:srgbClr>
                    </a:solidFill>
                  </a:rPr>
                  <a:t>소비재 기업은 중장기 데이터 맥락과 흐름에 따라 맞춤형 서비스 제공 역량을 갖춘 스타트업에 대한 기업 벤처링</a:t>
                </a:r>
                <a:r>
                  <a:rPr lang="en-US" altLang="ko-KR" sz="900" kern="0" dirty="0">
                    <a:ln>
                      <a:solidFill>
                        <a:prstClr val="white">
                          <a:lumMod val="75000"/>
                          <a:alpha val="0"/>
                        </a:prstClr>
                      </a:solidFill>
                    </a:ln>
                    <a:solidFill>
                      <a:srgbClr val="000000">
                        <a:lumMod val="85000"/>
                        <a:lumOff val="15000"/>
                      </a:srgbClr>
                    </a:solidFill>
                  </a:rPr>
                  <a:t>(Corporate Venturing) </a:t>
                </a:r>
                <a:r>
                  <a:rPr lang="ko-KR" altLang="en-US" sz="900" kern="0" dirty="0">
                    <a:ln>
                      <a:solidFill>
                        <a:prstClr val="white">
                          <a:lumMod val="75000"/>
                          <a:alpha val="0"/>
                        </a:prstClr>
                      </a:solidFill>
                    </a:ln>
                    <a:solidFill>
                      <a:srgbClr val="000000">
                        <a:lumMod val="85000"/>
                        <a:lumOff val="15000"/>
                      </a:srgbClr>
                    </a:solidFill>
                  </a:rPr>
                  <a:t>등 전략적 협업 고려 가능</a:t>
                </a:r>
              </a:p>
            </p:txBody>
          </p:sp>
          <p:sp>
            <p:nvSpPr>
              <p:cNvPr id="28" name="대각선 방향의 모서리가 잘린 사각형 25">
                <a:extLst>
                  <a:ext uri="{FF2B5EF4-FFF2-40B4-BE49-F238E27FC236}">
                    <a16:creationId xmlns:a16="http://schemas.microsoft.com/office/drawing/2014/main" id="{E70E8AFF-7778-C3D7-F0ED-F3E85DA06E03}"/>
                  </a:ext>
                </a:extLst>
              </p:cNvPr>
              <p:cNvSpPr/>
              <p:nvPr/>
            </p:nvSpPr>
            <p:spPr>
              <a:xfrm>
                <a:off x="761735" y="3934427"/>
                <a:ext cx="1740120" cy="520833"/>
              </a:xfrm>
              <a:prstGeom prst="rect">
                <a:avLst/>
              </a:prstGeom>
              <a:solidFill>
                <a:srgbClr val="57BFDA"/>
              </a:solidFill>
              <a:ln w="6350" cap="flat" cmpd="sng" algn="ctr">
                <a:solidFill>
                  <a:srgbClr val="57BFDA"/>
                </a:solidFill>
                <a:prstDash val="solid"/>
              </a:ln>
              <a:effectLst/>
            </p:spPr>
            <p:txBody>
              <a:bodyPr rtlCol="0" anchor="ctr"/>
              <a:lstStyle/>
              <a:p>
                <a:pPr marL="180975" marR="0" lvl="0" algn="ctr" defTabSz="914400"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dirty="0">
                    <a:ln>
                      <a:solidFill>
                        <a:prstClr val="white">
                          <a:lumMod val="75000"/>
                          <a:alpha val="0"/>
                        </a:prstClr>
                      </a:solidFill>
                    </a:ln>
                    <a:solidFill>
                      <a:schemeClr val="bg1"/>
                    </a:solidFill>
                    <a:effectLst/>
                    <a:uLnTx/>
                    <a:uFillTx/>
                  </a:rPr>
                  <a:t>디지털 </a:t>
                </a:r>
                <a:r>
                  <a:rPr kumimoji="0" lang="en-US" altLang="ko-KR" sz="1050" b="1" i="0" u="none" strike="noStrike" kern="0" cap="none" spc="0" normalizeH="0" baseline="0" noProof="0" dirty="0">
                    <a:ln>
                      <a:solidFill>
                        <a:prstClr val="white">
                          <a:lumMod val="75000"/>
                          <a:alpha val="0"/>
                        </a:prstClr>
                      </a:solidFill>
                    </a:ln>
                    <a:solidFill>
                      <a:schemeClr val="bg1"/>
                    </a:solidFill>
                    <a:effectLst/>
                    <a:uLnTx/>
                    <a:uFillTx/>
                  </a:rPr>
                  <a:t>DNA </a:t>
                </a:r>
                <a:r>
                  <a:rPr kumimoji="0" lang="ko-KR" altLang="en-US" sz="1050" b="1" i="0" u="none" strike="noStrike" kern="0" cap="none" spc="0" normalizeH="0" baseline="0" noProof="0" dirty="0">
                    <a:ln>
                      <a:solidFill>
                        <a:prstClr val="white">
                          <a:lumMod val="75000"/>
                          <a:alpha val="0"/>
                        </a:prstClr>
                      </a:solidFill>
                    </a:ln>
                    <a:solidFill>
                      <a:schemeClr val="bg1"/>
                    </a:solidFill>
                    <a:effectLst/>
                    <a:uLnTx/>
                    <a:uFillTx/>
                  </a:rPr>
                  <a:t>보유 기업과의 협업으로 디지털 생태계 확장</a:t>
                </a:r>
              </a:p>
            </p:txBody>
          </p:sp>
        </p:grpSp>
        <p:grpSp>
          <p:nvGrpSpPr>
            <p:cNvPr id="22" name="그룹 21">
              <a:extLst>
                <a:ext uri="{FF2B5EF4-FFF2-40B4-BE49-F238E27FC236}">
                  <a16:creationId xmlns:a16="http://schemas.microsoft.com/office/drawing/2014/main" id="{121FED62-4FFE-1AB7-EEFB-32786777CD93}"/>
                </a:ext>
              </a:extLst>
            </p:cNvPr>
            <p:cNvGrpSpPr/>
            <p:nvPr/>
          </p:nvGrpSpPr>
          <p:grpSpPr>
            <a:xfrm>
              <a:off x="4576764" y="6367114"/>
              <a:ext cx="1948633" cy="2460706"/>
              <a:chOff x="724873" y="3934423"/>
              <a:chExt cx="1740121" cy="2392170"/>
            </a:xfrm>
          </p:grpSpPr>
          <p:sp>
            <p:nvSpPr>
              <p:cNvPr id="25" name="대각선 방향의 모서리가 잘린 사각형 25">
                <a:extLst>
                  <a:ext uri="{FF2B5EF4-FFF2-40B4-BE49-F238E27FC236}">
                    <a16:creationId xmlns:a16="http://schemas.microsoft.com/office/drawing/2014/main" id="{A32080E6-8400-A79D-F40F-E626760EED27}"/>
                  </a:ext>
                </a:extLst>
              </p:cNvPr>
              <p:cNvSpPr/>
              <p:nvPr/>
            </p:nvSpPr>
            <p:spPr>
              <a:xfrm>
                <a:off x="724873" y="3981772"/>
                <a:ext cx="1740121" cy="2344821"/>
              </a:xfrm>
              <a:prstGeom prst="rect">
                <a:avLst/>
              </a:prstGeom>
              <a:solidFill>
                <a:schemeClr val="bg1">
                  <a:alpha val="10196"/>
                </a:schemeClr>
              </a:solidFill>
              <a:ln w="6350" cap="flat" cmpd="sng" algn="ctr">
                <a:solidFill>
                  <a:srgbClr val="AB0D82"/>
                </a:solidFill>
                <a:prstDash val="solid"/>
              </a:ln>
              <a:effectLst/>
            </p:spPr>
            <p:txBody>
              <a:bodyPr lIns="108000" tIns="576000" rIns="108000" bIns="0" rtlCol="0" anchor="t"/>
              <a:lstStyle/>
              <a:p>
                <a:pPr marL="108000" indent="-108000">
                  <a:lnSpc>
                    <a:spcPct val="106000"/>
                  </a:lnSpc>
                  <a:spcBef>
                    <a:spcPts val="300"/>
                  </a:spcBef>
                  <a:spcAft>
                    <a:spcPts val="300"/>
                  </a:spcAft>
                  <a:buFont typeface="Arial" panose="020B0604020202020204" pitchFamily="34" charset="0"/>
                  <a:buChar char="•"/>
                  <a:defRPr/>
                </a:pPr>
                <a:r>
                  <a:rPr lang="ko-KR" altLang="en-US" sz="900" kern="0" dirty="0">
                    <a:ln>
                      <a:solidFill>
                        <a:prstClr val="white">
                          <a:lumMod val="75000"/>
                          <a:alpha val="0"/>
                        </a:prstClr>
                      </a:solidFill>
                    </a:ln>
                    <a:solidFill>
                      <a:srgbClr val="000000">
                        <a:lumMod val="85000"/>
                        <a:lumOff val="15000"/>
                      </a:srgbClr>
                    </a:solidFill>
                  </a:rPr>
                  <a:t>유통</a:t>
                </a:r>
                <a:r>
                  <a:rPr lang="en-US" altLang="ko-KR" sz="900" kern="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kern="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소비재 </a:t>
                </a:r>
                <a:r>
                  <a:rPr lang="en-US" altLang="ko-KR" sz="900" kern="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ICT</a:t>
                </a:r>
                <a:r>
                  <a:rPr lang="ko-KR" altLang="en-US" sz="900" kern="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간 경계가 흐려지는 빅블러가 심화되며 </a:t>
                </a:r>
                <a:r>
                  <a:rPr lang="ko-KR" altLang="en-US" sz="900" kern="0" dirty="0">
                    <a:ln>
                      <a:solidFill>
                        <a:prstClr val="white">
                          <a:lumMod val="75000"/>
                          <a:alpha val="0"/>
                        </a:prstClr>
                      </a:solidFill>
                    </a:ln>
                    <a:solidFill>
                      <a:srgbClr val="000000">
                        <a:lumMod val="85000"/>
                        <a:lumOff val="15000"/>
                      </a:srgbClr>
                    </a:solidFill>
                  </a:rPr>
                  <a:t>유통</a:t>
                </a:r>
                <a:r>
                  <a:rPr lang="en-US" altLang="ko-KR" sz="900" kern="0" dirty="0">
                    <a:ln>
                      <a:solidFill>
                        <a:prstClr val="white">
                          <a:lumMod val="75000"/>
                          <a:alpha val="0"/>
                        </a:prstClr>
                      </a:solidFill>
                    </a:ln>
                    <a:solidFill>
                      <a:srgbClr val="000000">
                        <a:lumMod val="85000"/>
                        <a:lumOff val="15000"/>
                      </a:srgbClr>
                    </a:solidFill>
                  </a:rPr>
                  <a:t> 5.0 </a:t>
                </a:r>
                <a:r>
                  <a:rPr lang="ko-KR" altLang="en-US" sz="900" kern="0" dirty="0">
                    <a:ln>
                      <a:solidFill>
                        <a:prstClr val="white">
                          <a:lumMod val="75000"/>
                          <a:alpha val="0"/>
                        </a:prstClr>
                      </a:solidFill>
                    </a:ln>
                    <a:solidFill>
                      <a:srgbClr val="000000">
                        <a:lumMod val="85000"/>
                        <a:lumOff val="15000"/>
                      </a:srgbClr>
                    </a:solidFill>
                  </a:rPr>
                  <a:t>시대에는 혁신 기술을 자체 개발할 역량 보유 기업이 디지털 생태계 중심에 설 것으로 전망</a:t>
                </a:r>
                <a:endParaRPr lang="en-US" altLang="ko-KR" sz="900" kern="0" dirty="0">
                  <a:ln>
                    <a:solidFill>
                      <a:prstClr val="white">
                        <a:lumMod val="75000"/>
                        <a:alpha val="0"/>
                      </a:prstClr>
                    </a:solidFill>
                  </a:ln>
                  <a:solidFill>
                    <a:srgbClr val="000000">
                      <a:lumMod val="85000"/>
                      <a:lumOff val="15000"/>
                    </a:srgbClr>
                  </a:solidFill>
                </a:endParaRPr>
              </a:p>
              <a:p>
                <a:pPr marL="108000" indent="-108000">
                  <a:lnSpc>
                    <a:spcPct val="106000"/>
                  </a:lnSpc>
                  <a:spcBef>
                    <a:spcPts val="300"/>
                  </a:spcBef>
                  <a:spcAft>
                    <a:spcPts val="300"/>
                  </a:spcAft>
                  <a:buFont typeface="Arial" panose="020B0604020202020204" pitchFamily="34" charset="0"/>
                  <a:buChar char="•"/>
                  <a:defRPr/>
                </a:pPr>
                <a:r>
                  <a:rPr lang="ko-KR" altLang="en-US" sz="900" kern="0" dirty="0">
                    <a:ln>
                      <a:solidFill>
                        <a:prstClr val="white">
                          <a:lumMod val="75000"/>
                          <a:alpha val="0"/>
                        </a:prstClr>
                      </a:solidFill>
                    </a:ln>
                    <a:solidFill>
                      <a:srgbClr val="000000">
                        <a:lumMod val="85000"/>
                        <a:lumOff val="15000"/>
                      </a:srgbClr>
                    </a:solidFill>
                  </a:rPr>
                  <a:t>디지털 기술 역량 확보에도 주력하고</a:t>
                </a:r>
                <a:r>
                  <a:rPr lang="en-US" altLang="ko-KR" sz="900" kern="0" dirty="0">
                    <a:ln>
                      <a:solidFill>
                        <a:prstClr val="white">
                          <a:lumMod val="75000"/>
                          <a:alpha val="0"/>
                        </a:prstClr>
                      </a:solidFill>
                    </a:ln>
                    <a:solidFill>
                      <a:srgbClr val="000000">
                        <a:lumMod val="85000"/>
                        <a:lumOff val="15000"/>
                      </a:srgbClr>
                    </a:solidFill>
                  </a:rPr>
                  <a:t>, </a:t>
                </a:r>
                <a:r>
                  <a:rPr lang="ko-KR" altLang="en-US" sz="900" kern="0" dirty="0">
                    <a:ln>
                      <a:solidFill>
                        <a:prstClr val="white">
                          <a:lumMod val="75000"/>
                          <a:alpha val="0"/>
                        </a:prstClr>
                      </a:solidFill>
                    </a:ln>
                    <a:solidFill>
                      <a:srgbClr val="000000">
                        <a:lumMod val="85000"/>
                        <a:lumOff val="15000"/>
                      </a:srgbClr>
                    </a:solidFill>
                  </a:rPr>
                  <a:t>기술 역량을 바탕으로 한 </a:t>
                </a:r>
                <a:r>
                  <a:rPr lang="en-US" altLang="ko-KR" sz="900" kern="0" dirty="0">
                    <a:ln>
                      <a:solidFill>
                        <a:prstClr val="white">
                          <a:lumMod val="75000"/>
                          <a:alpha val="0"/>
                        </a:prstClr>
                      </a:solidFill>
                    </a:ln>
                    <a:solidFill>
                      <a:srgbClr val="000000">
                        <a:lumMod val="85000"/>
                        <a:lumOff val="15000"/>
                      </a:srgbClr>
                    </a:solidFill>
                  </a:rPr>
                  <a:t>B2B </a:t>
                </a:r>
                <a:r>
                  <a:rPr lang="ko-KR" altLang="en-US" sz="900" kern="0" dirty="0">
                    <a:ln>
                      <a:solidFill>
                        <a:prstClr val="white">
                          <a:lumMod val="75000"/>
                          <a:alpha val="0"/>
                        </a:prstClr>
                      </a:solidFill>
                    </a:ln>
                    <a:solidFill>
                      <a:srgbClr val="000000">
                        <a:lumMod val="85000"/>
                        <a:lumOff val="15000"/>
                      </a:srgbClr>
                    </a:solidFill>
                  </a:rPr>
                  <a:t>솔루션 사업화를 통한 수익화 등으로 차별적 경쟁력 확보로 지속 가능한 비즈니스 기반을 확보할 필요</a:t>
                </a:r>
                <a:endParaRPr lang="en-US" altLang="ko-KR" sz="900" kern="0" dirty="0">
                  <a:ln>
                    <a:solidFill>
                      <a:prstClr val="white">
                        <a:lumMod val="75000"/>
                        <a:alpha val="0"/>
                      </a:prstClr>
                    </a:solidFill>
                  </a:ln>
                  <a:solidFill>
                    <a:srgbClr val="000000">
                      <a:lumMod val="85000"/>
                      <a:lumOff val="15000"/>
                    </a:srgbClr>
                  </a:solidFill>
                </a:endParaRPr>
              </a:p>
            </p:txBody>
          </p:sp>
          <p:sp>
            <p:nvSpPr>
              <p:cNvPr id="24" name="대각선 방향의 모서리가 잘린 사각형 25">
                <a:extLst>
                  <a:ext uri="{FF2B5EF4-FFF2-40B4-BE49-F238E27FC236}">
                    <a16:creationId xmlns:a16="http://schemas.microsoft.com/office/drawing/2014/main" id="{EEAAD556-FDBF-211E-C90E-868066E22505}"/>
                  </a:ext>
                </a:extLst>
              </p:cNvPr>
              <p:cNvSpPr/>
              <p:nvPr/>
            </p:nvSpPr>
            <p:spPr>
              <a:xfrm>
                <a:off x="725244" y="3934423"/>
                <a:ext cx="1739380" cy="520836"/>
              </a:xfrm>
              <a:prstGeom prst="rect">
                <a:avLst/>
              </a:prstGeom>
              <a:solidFill>
                <a:srgbClr val="AB0D82"/>
              </a:solidFill>
              <a:ln w="6350" cap="flat" cmpd="sng" algn="ctr">
                <a:solidFill>
                  <a:srgbClr val="AB0D82"/>
                </a:solidFill>
                <a:prstDash val="solid"/>
              </a:ln>
              <a:effectLst/>
            </p:spPr>
            <p:txBody>
              <a:bodyPr rtlCol="0" anchor="ctr"/>
              <a:lstStyle/>
              <a:p>
                <a:pPr marL="180975" marR="0" lvl="0" algn="ctr" defTabSz="914400" eaLnBrk="1" fontAlgn="auto" latinLnBrk="0" hangingPunct="1">
                  <a:lnSpc>
                    <a:spcPct val="100000"/>
                  </a:lnSpc>
                  <a:spcBef>
                    <a:spcPts val="0"/>
                  </a:spcBef>
                  <a:spcAft>
                    <a:spcPts val="100"/>
                  </a:spcAft>
                  <a:buClrTx/>
                  <a:buSzTx/>
                  <a:buFontTx/>
                  <a:buNone/>
                  <a:tabLst/>
                  <a:defRPr/>
                </a:pPr>
                <a:r>
                  <a:rPr kumimoji="0" lang="ko-KR" altLang="en-US" sz="1050" b="1" i="0" u="none" strike="noStrike" kern="0" cap="none" spc="0" normalizeH="0" baseline="0" noProof="0" dirty="0">
                    <a:ln>
                      <a:solidFill>
                        <a:prstClr val="white">
                          <a:lumMod val="75000"/>
                          <a:alpha val="0"/>
                        </a:prstClr>
                      </a:solidFill>
                    </a:ln>
                    <a:solidFill>
                      <a:schemeClr val="bg1"/>
                    </a:solidFill>
                    <a:effectLst/>
                    <a:uLnTx/>
                    <a:uFillTx/>
                  </a:rPr>
                  <a:t>리테일 솔루션의</a:t>
                </a:r>
                <a:br>
                  <a:rPr kumimoji="0" lang="en-US" altLang="ko-KR" sz="1050" b="1" i="0" u="none" strike="noStrike" kern="0" cap="none" spc="0" normalizeH="0" baseline="0" noProof="0" dirty="0">
                    <a:ln>
                      <a:solidFill>
                        <a:prstClr val="white">
                          <a:lumMod val="75000"/>
                          <a:alpha val="0"/>
                        </a:prstClr>
                      </a:solidFill>
                    </a:ln>
                    <a:solidFill>
                      <a:schemeClr val="bg1"/>
                    </a:solidFill>
                    <a:effectLst/>
                    <a:uLnTx/>
                    <a:uFillTx/>
                  </a:rPr>
                </a:br>
                <a:r>
                  <a:rPr kumimoji="0" lang="en-US" altLang="ko-KR" sz="1050" b="1" i="0" u="none" strike="noStrike" kern="0" cap="none" spc="0" normalizeH="0" baseline="0" noProof="0" dirty="0">
                    <a:ln>
                      <a:solidFill>
                        <a:prstClr val="white">
                          <a:lumMod val="75000"/>
                          <a:alpha val="0"/>
                        </a:prstClr>
                      </a:solidFill>
                    </a:ln>
                    <a:solidFill>
                      <a:schemeClr val="bg1"/>
                    </a:solidFill>
                    <a:effectLst/>
                    <a:uLnTx/>
                    <a:uFillTx/>
                  </a:rPr>
                  <a:t>B2B </a:t>
                </a:r>
                <a:r>
                  <a:rPr kumimoji="0" lang="ko-KR" altLang="en-US" sz="1050" b="1" i="0" u="none" strike="noStrike" kern="0" cap="none" spc="0" normalizeH="0" baseline="0" noProof="0" dirty="0">
                    <a:ln>
                      <a:solidFill>
                        <a:prstClr val="white">
                          <a:lumMod val="75000"/>
                          <a:alpha val="0"/>
                        </a:prstClr>
                      </a:solidFill>
                    </a:ln>
                    <a:solidFill>
                      <a:schemeClr val="bg1"/>
                    </a:solidFill>
                    <a:effectLst/>
                    <a:uLnTx/>
                    <a:uFillTx/>
                  </a:rPr>
                  <a:t>사업화로 경쟁력 확보</a:t>
                </a:r>
              </a:p>
            </p:txBody>
          </p:sp>
        </p:grpSp>
      </p:grpSp>
      <p:grpSp>
        <p:nvGrpSpPr>
          <p:cNvPr id="45" name="그룹 44">
            <a:extLst>
              <a:ext uri="{FF2B5EF4-FFF2-40B4-BE49-F238E27FC236}">
                <a16:creationId xmlns:a16="http://schemas.microsoft.com/office/drawing/2014/main" id="{D2690774-D54C-7471-3B70-FC2AB066B8B1}"/>
              </a:ext>
            </a:extLst>
          </p:cNvPr>
          <p:cNvGrpSpPr/>
          <p:nvPr/>
        </p:nvGrpSpPr>
        <p:grpSpPr>
          <a:xfrm>
            <a:off x="3310936" y="6036111"/>
            <a:ext cx="252005" cy="378942"/>
            <a:chOff x="4661548" y="5662260"/>
            <a:chExt cx="252005" cy="378942"/>
          </a:xfrm>
        </p:grpSpPr>
        <p:sp>
          <p:nvSpPr>
            <p:cNvPr id="43" name="1/2 액자 42">
              <a:extLst>
                <a:ext uri="{FF2B5EF4-FFF2-40B4-BE49-F238E27FC236}">
                  <a16:creationId xmlns:a16="http://schemas.microsoft.com/office/drawing/2014/main" id="{DA4C2196-3735-C7B2-5A0B-E49458337941}"/>
                </a:ext>
              </a:extLst>
            </p:cNvPr>
            <p:cNvSpPr/>
            <p:nvPr/>
          </p:nvSpPr>
          <p:spPr>
            <a:xfrm rot="18921618" flipV="1">
              <a:off x="4661548" y="5662260"/>
              <a:ext cx="252000" cy="252000"/>
            </a:xfrm>
            <a:prstGeom prst="halfFrame">
              <a:avLst>
                <a:gd name="adj1" fmla="val 22603"/>
                <a:gd name="adj2" fmla="val 24584"/>
              </a:avLst>
            </a:prstGeom>
            <a:solidFill>
              <a:sysClr val="window" lastClr="FFFFFF">
                <a:lumMod val="85000"/>
              </a:sysClr>
            </a:solidFill>
            <a:ln w="9525" cap="flat" cmpd="sng" algn="ctr">
              <a:noFill/>
              <a:prstDash val="solid"/>
            </a:ln>
            <a:effectLst/>
          </p:spPr>
          <p:txBody>
            <a:bodyPr lIns="0" tIns="0" rIns="0" bIns="0" rtlCol="0" anchor="ctr"/>
            <a:lstStyle/>
            <a:p>
              <a:pPr marL="0" marR="0" lvl="0" indent="0" algn="ctr" defTabSz="914400" eaLnBrk="1" fontAlgn="auto" latinLnBrk="0" hangingPunct="0">
                <a:lnSpc>
                  <a:spcPct val="120000"/>
                </a:lnSpc>
                <a:spcBef>
                  <a:spcPts val="0"/>
                </a:spcBef>
                <a:spcAft>
                  <a:spcPts val="0"/>
                </a:spcAft>
                <a:buClrTx/>
                <a:buSzTx/>
                <a:buFontTx/>
                <a:buNone/>
                <a:tabLst/>
                <a:defRPr/>
              </a:pPr>
              <a:endParaRPr kumimoji="0" lang="ko-KR" altLang="en-US" sz="1200" b="1" i="0" u="none" strike="noStrike" kern="0" cap="none" spc="0" normalizeH="0" baseline="0" noProof="0" dirty="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sp>
          <p:nvSpPr>
            <p:cNvPr id="44" name="1/2 액자 43">
              <a:extLst>
                <a:ext uri="{FF2B5EF4-FFF2-40B4-BE49-F238E27FC236}">
                  <a16:creationId xmlns:a16="http://schemas.microsoft.com/office/drawing/2014/main" id="{1E766430-779F-EB74-0831-47DC0193F530}"/>
                </a:ext>
              </a:extLst>
            </p:cNvPr>
            <p:cNvSpPr/>
            <p:nvPr/>
          </p:nvSpPr>
          <p:spPr>
            <a:xfrm rot="18921618" flipV="1">
              <a:off x="4661553" y="5789202"/>
              <a:ext cx="252000" cy="252000"/>
            </a:xfrm>
            <a:prstGeom prst="halfFrame">
              <a:avLst>
                <a:gd name="adj1" fmla="val 22603"/>
                <a:gd name="adj2" fmla="val 24584"/>
              </a:avLst>
            </a:prstGeom>
            <a:solidFill>
              <a:sysClr val="window" lastClr="FFFFFF">
                <a:lumMod val="75000"/>
              </a:sysClr>
            </a:solidFill>
            <a:ln w="9525" cap="flat" cmpd="sng" algn="ctr">
              <a:noFill/>
              <a:prstDash val="solid"/>
            </a:ln>
            <a:effectLst/>
          </p:spPr>
          <p:txBody>
            <a:bodyPr lIns="0" tIns="0" rIns="0" bIns="0" rtlCol="0" anchor="ctr"/>
            <a:lstStyle/>
            <a:p>
              <a:pPr marL="0" marR="0" lvl="0" indent="0" algn="ctr" defTabSz="914400" eaLnBrk="1" fontAlgn="auto" latinLnBrk="0" hangingPunct="0">
                <a:lnSpc>
                  <a:spcPct val="120000"/>
                </a:lnSpc>
                <a:spcBef>
                  <a:spcPts val="0"/>
                </a:spcBef>
                <a:spcAft>
                  <a:spcPts val="0"/>
                </a:spcAft>
                <a:buClrTx/>
                <a:buSzTx/>
                <a:buFontTx/>
                <a:buNone/>
                <a:tabLst/>
                <a:defRPr/>
              </a:pPr>
              <a:endParaRPr kumimoji="0" lang="ko-KR" altLang="en-US" sz="1200" b="1" i="0" u="none" strike="noStrike" kern="0" cap="none" spc="0" normalizeH="0" baseline="0" noProof="0" dirty="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grpSp>
      <p:sp>
        <p:nvSpPr>
          <p:cNvPr id="7" name="TextBox 6">
            <a:extLst>
              <a:ext uri="{FF2B5EF4-FFF2-40B4-BE49-F238E27FC236}">
                <a16:creationId xmlns:a16="http://schemas.microsoft.com/office/drawing/2014/main" id="{859221E1-8982-C669-81DA-FDFAA672CC17}"/>
              </a:ext>
            </a:extLst>
          </p:cNvPr>
          <p:cNvSpPr txBox="1"/>
          <p:nvPr/>
        </p:nvSpPr>
        <p:spPr>
          <a:xfrm>
            <a:off x="356667" y="6378613"/>
            <a:ext cx="304892" cy="646331"/>
          </a:xfrm>
          <a:prstGeom prst="rect">
            <a:avLst/>
          </a:prstGeom>
          <a:noFill/>
        </p:spPr>
        <p:txBody>
          <a:bodyPr wrap="none" rtlCol="0">
            <a:spAutoFit/>
          </a:bodyPr>
          <a:lstStyle/>
          <a:p>
            <a:pPr algn="ctr"/>
            <a:r>
              <a:rPr lang="en-US" altLang="ko-KR" sz="3600" dirty="0">
                <a:ln>
                  <a:solidFill>
                    <a:srgbClr val="1E49E2">
                      <a:alpha val="0"/>
                    </a:srgbClr>
                  </a:solidFill>
                </a:ln>
                <a:solidFill>
                  <a:schemeClr val="bg1"/>
                </a:solidFill>
                <a:latin typeface="KPMG Bold" panose="020B0803030202040204" pitchFamily="34" charset="0"/>
                <a:ea typeface="KoPub돋움체 Medium" panose="02020603020101020101" pitchFamily="18" charset="-127"/>
              </a:rPr>
              <a:t>1</a:t>
            </a:r>
            <a:endParaRPr lang="ko-KR" altLang="en-US" sz="3600" dirty="0">
              <a:ln>
                <a:solidFill>
                  <a:srgbClr val="1E49E2">
                    <a:alpha val="0"/>
                  </a:srgbClr>
                </a:solidFill>
              </a:ln>
              <a:solidFill>
                <a:schemeClr val="bg1"/>
              </a:solidFill>
              <a:latin typeface="KPMG Bold" panose="020B0803030202040204" pitchFamily="34" charset="0"/>
              <a:ea typeface="KoPub돋움체 Medium" panose="02020603020101020101" pitchFamily="18" charset="-127"/>
            </a:endParaRPr>
          </a:p>
        </p:txBody>
      </p:sp>
      <p:sp>
        <p:nvSpPr>
          <p:cNvPr id="8" name="TextBox 7">
            <a:extLst>
              <a:ext uri="{FF2B5EF4-FFF2-40B4-BE49-F238E27FC236}">
                <a16:creationId xmlns:a16="http://schemas.microsoft.com/office/drawing/2014/main" id="{3A31CEEB-F33E-03EA-010A-A9502E4D84C1}"/>
              </a:ext>
            </a:extLst>
          </p:cNvPr>
          <p:cNvSpPr txBox="1"/>
          <p:nvPr/>
        </p:nvSpPr>
        <p:spPr>
          <a:xfrm>
            <a:off x="2452585" y="6390645"/>
            <a:ext cx="348173" cy="646331"/>
          </a:xfrm>
          <a:prstGeom prst="rect">
            <a:avLst/>
          </a:prstGeom>
          <a:noFill/>
        </p:spPr>
        <p:txBody>
          <a:bodyPr wrap="none" rtlCol="0">
            <a:spAutoFit/>
          </a:bodyPr>
          <a:lstStyle/>
          <a:p>
            <a:pPr algn="ctr"/>
            <a:r>
              <a:rPr lang="en-US" altLang="ko-KR" sz="3600" dirty="0">
                <a:ln>
                  <a:solidFill>
                    <a:srgbClr val="1E49E2">
                      <a:alpha val="0"/>
                    </a:srgbClr>
                  </a:solidFill>
                </a:ln>
                <a:solidFill>
                  <a:schemeClr val="bg1"/>
                </a:solidFill>
                <a:latin typeface="KPMG Bold" panose="020B0803030202040204" pitchFamily="34" charset="0"/>
                <a:ea typeface="KoPub돋움체 Medium" panose="02020603020101020101" pitchFamily="18" charset="-127"/>
              </a:rPr>
              <a:t>2</a:t>
            </a:r>
            <a:endParaRPr lang="ko-KR" altLang="en-US" sz="3600" dirty="0">
              <a:ln>
                <a:solidFill>
                  <a:srgbClr val="1E49E2">
                    <a:alpha val="0"/>
                  </a:srgbClr>
                </a:solidFill>
              </a:ln>
              <a:solidFill>
                <a:schemeClr val="bg1"/>
              </a:solidFill>
              <a:latin typeface="KPMG Bold" panose="020B0803030202040204" pitchFamily="34" charset="0"/>
              <a:ea typeface="KoPub돋움체 Medium" panose="02020603020101020101" pitchFamily="18" charset="-127"/>
            </a:endParaRPr>
          </a:p>
        </p:txBody>
      </p:sp>
      <p:sp>
        <p:nvSpPr>
          <p:cNvPr id="9" name="TextBox 8">
            <a:extLst>
              <a:ext uri="{FF2B5EF4-FFF2-40B4-BE49-F238E27FC236}">
                <a16:creationId xmlns:a16="http://schemas.microsoft.com/office/drawing/2014/main" id="{904FF872-AE74-851A-7DC4-9CCCA7128322}"/>
              </a:ext>
            </a:extLst>
          </p:cNvPr>
          <p:cNvSpPr txBox="1"/>
          <p:nvPr/>
        </p:nvSpPr>
        <p:spPr>
          <a:xfrm>
            <a:off x="4573893" y="6390645"/>
            <a:ext cx="356188" cy="646331"/>
          </a:xfrm>
          <a:prstGeom prst="rect">
            <a:avLst/>
          </a:prstGeom>
          <a:noFill/>
        </p:spPr>
        <p:txBody>
          <a:bodyPr wrap="none" rtlCol="0">
            <a:spAutoFit/>
          </a:bodyPr>
          <a:lstStyle/>
          <a:p>
            <a:pPr algn="ctr"/>
            <a:r>
              <a:rPr lang="en-US" altLang="ko-KR" sz="3600" dirty="0">
                <a:ln>
                  <a:solidFill>
                    <a:srgbClr val="1E49E2">
                      <a:alpha val="0"/>
                    </a:srgbClr>
                  </a:solidFill>
                </a:ln>
                <a:solidFill>
                  <a:schemeClr val="bg1"/>
                </a:solidFill>
                <a:latin typeface="KPMG Bold" panose="020B0803030202040204" pitchFamily="34" charset="0"/>
                <a:ea typeface="KoPub돋움체 Medium" panose="02020603020101020101" pitchFamily="18" charset="-127"/>
              </a:rPr>
              <a:t>3</a:t>
            </a:r>
            <a:endParaRPr lang="ko-KR" altLang="en-US" sz="3600" dirty="0">
              <a:ln>
                <a:solidFill>
                  <a:srgbClr val="1E49E2">
                    <a:alpha val="0"/>
                  </a:srgbClr>
                </a:solidFill>
              </a:ln>
              <a:solidFill>
                <a:schemeClr val="bg1"/>
              </a:solidFill>
              <a:latin typeface="KPMG Bold" panose="020B0803030202040204" pitchFamily="34" charset="0"/>
              <a:ea typeface="KoPub돋움체 Medium" panose="02020603020101020101" pitchFamily="18" charset="-127"/>
            </a:endParaRPr>
          </a:p>
        </p:txBody>
      </p:sp>
    </p:spTree>
    <p:extLst>
      <p:ext uri="{BB962C8B-B14F-4D97-AF65-F5344CB8AC3E}">
        <p14:creationId xmlns:p14="http://schemas.microsoft.com/office/powerpoint/2010/main" val="3313394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71FA77A-DE62-D802-1F8C-196FC6E9162D}"/>
              </a:ext>
            </a:extLst>
          </p:cNvPr>
          <p:cNvSpPr>
            <a:spLocks noChangeArrowheads="1"/>
          </p:cNvSpPr>
          <p:nvPr/>
        </p:nvSpPr>
        <p:spPr bwMode="auto">
          <a:xfrm>
            <a:off x="2097088" y="1243535"/>
            <a:ext cx="4427537" cy="7994128"/>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둘째</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디지털 전환은 수단이자 과정 중 일부일 뿐 비즈니스의 궁극적인 목적이 되어서는 안된다는 것이다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 소비자와 밀접한 관계를 형성하고 있는 만큼</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디지털 전환의 지향점을 개인화된 고객 경험 제공에 두는 것이 바람직하다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기업들은 디지털 전환 과정과 고객 여정</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(Customer Journey)</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 잘 맞물릴 수 있도록 해야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사전적 방향과 목표 설정에 따라 자사 밸류체인 및 고객 여정이 유기적으로 맞물릴 때 고객에 대한 차별적 가치 제공이 가능할 것으로 보인다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셋째</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 디지털 생태계 확장 과정에 있어 예상되는 우려요인을 파악하고 이를 해결할 방안을 중점적으로 모색해야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앞서 밸류체인 단계별 디지털 기술로 인한 우려요인과 기회요인이 공존한다는 사실을 함께 확인하였다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디지털 전환은 기존에 없는 방향으로 생태계를 확장시켜 나갈 기회를 제공하지만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한편으로는 신기술에 대한 투자 비용이 적지 않은 상황에서 수익성이 담보되지 않거나 제도적 한계점이 아직 남아있기 때문이다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가령</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수직농업의 경우 초기 투자비용을 만회할 수준의 고부가가치 작물 재배가 어렵다는 점이 한계점으로 남아있는 상황이며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무인매장·무인 딜리버리는 차별화된 고객 경험을 제공할 수는 있지만 높은 제도적 한계가 걸림돌로 지목되고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장기간에 걸쳐 전개되는 디지털 전환 프로세스에 대해 우려요인을 종합적으로 고려할 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전략적 대응이 가능할 수 있을 것이다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marR="0" lvl="0" indent="0" algn="just" defTabSz="520700" eaLnBrk="0" fontAlgn="auto" hangingPunct="0">
              <a:lnSpc>
                <a:spcPct val="125000"/>
              </a:lnSpc>
              <a:spcBef>
                <a:spcPts val="600"/>
              </a:spcBef>
              <a:spcAft>
                <a:spcPts val="600"/>
              </a:spcAft>
              <a:buClrTx/>
              <a:buSzTx/>
              <a:buFontTx/>
              <a:buNone/>
              <a:tabLst/>
              <a:defRPr/>
            </a:pPr>
            <a:r>
              <a:rPr lang="en-US" altLang="ko-KR" sz="1100" dirty="0">
                <a:ln>
                  <a:solidFill>
                    <a:srgbClr val="1E49E2">
                      <a:alpha val="0"/>
                    </a:srgbClr>
                  </a:solidFill>
                </a:ln>
                <a:solidFill>
                  <a:schemeClr val="accent1"/>
                </a:solidFill>
                <a:latin typeface="KoPub돋움체 Medium" panose="00000600000000000000" pitchFamily="2" charset="-127"/>
                <a:ea typeface="KoPub돋움체 Medium" panose="00000600000000000000" pitchFamily="2" charset="-127"/>
              </a:rPr>
              <a:t>(1) </a:t>
            </a:r>
            <a:r>
              <a:rPr lang="ko-KR" altLang="en-US" sz="1100" dirty="0">
                <a:ln>
                  <a:solidFill>
                    <a:srgbClr val="1E49E2">
                      <a:alpha val="0"/>
                    </a:srgbClr>
                  </a:solidFill>
                </a:ln>
                <a:solidFill>
                  <a:schemeClr val="accent1"/>
                </a:solidFill>
                <a:latin typeface="KoPub돋움체 Medium" panose="00000600000000000000" pitchFamily="2" charset="-127"/>
                <a:ea typeface="KoPub돋움체 Medium" panose="00000600000000000000" pitchFamily="2" charset="-127"/>
              </a:rPr>
              <a:t>크로스커팅 기술을 중심으로 디지털 역량 확보할 것</a:t>
            </a:r>
            <a:endParaRPr lang="en-US" altLang="ko-KR" sz="1100" dirty="0">
              <a:ln>
                <a:solidFill>
                  <a:srgbClr val="1E49E2">
                    <a:alpha val="0"/>
                  </a:srgbClr>
                </a:solidFill>
              </a:ln>
              <a:solidFill>
                <a:schemeClr val="accent1"/>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디지털 전환에 나서는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기업이 증가함에 따라 디지털 경쟁력을 좌우할 차별적 기술 확보의 중요성이 더욱 강조되고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특히 최근에는 차세대 기술이 끊임없이 생겨나면서 신기술 채택 압력 또한 높아졌다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디지털 신기술로 촉발된 경영 환경 변화에 대응하기 위해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크로스커팅 테크놀로지</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중심의 전략적 기술 확보를 검토</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혁신 역량을 제고해야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크로스커팅 테크놀로지</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(Cross-cutting Technology)</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란</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밸류체인 전반에 걸쳐 범용적으로 활용될 수 있는 기술을 의미한다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통상적으로 크로스커팅</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(Cross-cutting)</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이라는 개념은 광범위한 분야</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영역에서 공통적으로 고려되는 이슈 등을 일컬을 때 사용되는 단어지만 기술에 접목할 경우 전 산업 혹은 밸류체인 전반에 걸쳐 범용적으로 활용될 수 있는 기술로 정의 가능하다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인공지능을 예시로 살펴보면</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AI</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가 산업 전반에 미치는 영향력이 점차 커지며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식음료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패션</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화장품 등 전 산업에서 범용적으로 활용되는 이른바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범용 기술</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의</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역할을 한다는 데에는 이견이 없어 보인다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하지만 섹터별 특성과</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기업별 고유 비즈니스와 디지털 역량 등을 종합적으로 고려한다면 자사에 핵심 경쟁력을 더할 범용 기술이 달라질 가능성이 존재한다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di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 동종산업 내에서도 하위 섹터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유통과 제조 영역 등 사업 유형에 따라 각 기업에 해당되는 기술이 다를 수 있음을 인지하고</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신기술 모니터링을</a:t>
            </a: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p:txBody>
      </p:sp>
      <p:grpSp>
        <p:nvGrpSpPr>
          <p:cNvPr id="3" name="그룹 2">
            <a:extLst>
              <a:ext uri="{FF2B5EF4-FFF2-40B4-BE49-F238E27FC236}">
                <a16:creationId xmlns:a16="http://schemas.microsoft.com/office/drawing/2014/main" id="{F8EAB7B4-13CA-7517-8745-1AB35D63313A}"/>
              </a:ext>
            </a:extLst>
          </p:cNvPr>
          <p:cNvGrpSpPr/>
          <p:nvPr/>
        </p:nvGrpSpPr>
        <p:grpSpPr>
          <a:xfrm>
            <a:off x="162169" y="1353498"/>
            <a:ext cx="1680919" cy="2422561"/>
            <a:chOff x="162169" y="1816262"/>
            <a:chExt cx="1680919" cy="2422561"/>
          </a:xfrm>
        </p:grpSpPr>
        <p:sp>
          <p:nvSpPr>
            <p:cNvPr id="4" name="TextBox 3">
              <a:extLst>
                <a:ext uri="{FF2B5EF4-FFF2-40B4-BE49-F238E27FC236}">
                  <a16:creationId xmlns:a16="http://schemas.microsoft.com/office/drawing/2014/main" id="{1908CB41-0373-62F1-BAD7-45523E5B8214}"/>
                </a:ext>
              </a:extLst>
            </p:cNvPr>
            <p:cNvSpPr txBox="1"/>
            <p:nvPr/>
          </p:nvSpPr>
          <p:spPr>
            <a:xfrm>
              <a:off x="405765" y="2248598"/>
              <a:ext cx="1411923"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lang="ko-KR" altLang="en-US" spc="-20" dirty="0">
                  <a:ln>
                    <a:solidFill>
                      <a:srgbClr val="1E49E2">
                        <a:alpha val="0"/>
                      </a:srgbClr>
                    </a:solidFill>
                  </a:ln>
                  <a:solidFill>
                    <a:srgbClr val="00B8F5"/>
                  </a:solidFill>
                </a:rPr>
                <a:t>디지털 전환은</a:t>
              </a:r>
              <a:br>
                <a:rPr lang="en-US" altLang="ko-KR" spc="-20" dirty="0">
                  <a:ln>
                    <a:solidFill>
                      <a:srgbClr val="1E49E2">
                        <a:alpha val="0"/>
                      </a:srgbClr>
                    </a:solidFill>
                  </a:ln>
                  <a:solidFill>
                    <a:srgbClr val="00B8F5"/>
                  </a:solidFill>
                </a:rPr>
              </a:br>
              <a:r>
                <a:rPr lang="ko-KR" altLang="en-US" spc="-20" dirty="0">
                  <a:ln>
                    <a:solidFill>
                      <a:srgbClr val="1E49E2">
                        <a:alpha val="0"/>
                      </a:srgbClr>
                    </a:solidFill>
                  </a:ln>
                  <a:solidFill>
                    <a:srgbClr val="00B8F5"/>
                  </a:solidFill>
                </a:rPr>
                <a:t>방향 설정이 중요하며</a:t>
              </a:r>
              <a:r>
                <a:rPr lang="en-US" altLang="ko-KR" spc="-20" dirty="0">
                  <a:ln>
                    <a:solidFill>
                      <a:srgbClr val="1E49E2">
                        <a:alpha val="0"/>
                      </a:srgbClr>
                    </a:solidFill>
                  </a:ln>
                  <a:solidFill>
                    <a:srgbClr val="00B8F5"/>
                  </a:solidFill>
                </a:rPr>
                <a:t>, </a:t>
              </a:r>
              <a:r>
                <a:rPr lang="ko-KR" altLang="en-US" spc="-20" dirty="0">
                  <a:ln>
                    <a:solidFill>
                      <a:srgbClr val="1E49E2">
                        <a:alpha val="0"/>
                      </a:srgbClr>
                    </a:solidFill>
                  </a:ln>
                  <a:solidFill>
                    <a:srgbClr val="00B8F5"/>
                  </a:solidFill>
                </a:rPr>
                <a:t>유통</a:t>
              </a:r>
              <a:r>
                <a:rPr lang="en-US" altLang="ko-KR" spc="-20" dirty="0">
                  <a:ln>
                    <a:solidFill>
                      <a:srgbClr val="1E49E2">
                        <a:alpha val="0"/>
                      </a:srgbClr>
                    </a:solidFill>
                  </a:ln>
                  <a:solidFill>
                    <a:srgbClr val="00B8F5"/>
                  </a:solidFill>
                  <a:latin typeface="KoPub돋움체 Medium" panose="00000600000000000000" pitchFamily="2" charset="-127"/>
                  <a:ea typeface="KoPub돋움체 Medium" panose="00000600000000000000" pitchFamily="2" charset="-127"/>
                </a:rPr>
                <a:t>·</a:t>
              </a:r>
              <a:r>
                <a:rPr lang="ko-KR" altLang="en-US" spc="-20" dirty="0">
                  <a:ln>
                    <a:solidFill>
                      <a:srgbClr val="1E49E2">
                        <a:alpha val="0"/>
                      </a:srgbClr>
                    </a:solidFill>
                  </a:ln>
                  <a:solidFill>
                    <a:srgbClr val="00B8F5"/>
                  </a:solidFill>
                  <a:latin typeface="KoPub돋움체 Medium" panose="00000600000000000000" pitchFamily="2" charset="-127"/>
                  <a:ea typeface="KoPub돋움체 Medium" panose="00000600000000000000" pitchFamily="2" charset="-127"/>
                </a:rPr>
                <a:t>소비재 기업은 중장기적 디지털 로드맵에 따라 개인화된 고객 경험을 지향해야</a:t>
              </a:r>
              <a:r>
                <a:rPr lang="ko-KR" altLang="en-US" spc="-20" dirty="0">
                  <a:ln>
                    <a:solidFill>
                      <a:srgbClr val="1E49E2">
                        <a:alpha val="0"/>
                      </a:srgbClr>
                    </a:solidFill>
                  </a:ln>
                  <a:solidFill>
                    <a:srgbClr val="00B8F5"/>
                  </a:solidFill>
                </a:rPr>
                <a:t> </a:t>
              </a:r>
              <a:endPar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 name="TextBox 4">
              <a:extLst>
                <a:ext uri="{FF2B5EF4-FFF2-40B4-BE49-F238E27FC236}">
                  <a16:creationId xmlns:a16="http://schemas.microsoft.com/office/drawing/2014/main" id="{BB841987-9221-A846-08C6-EC0A40A16F91}"/>
                </a:ext>
              </a:extLst>
            </p:cNvPr>
            <p:cNvSpPr txBox="1"/>
            <p:nvPr/>
          </p:nvSpPr>
          <p:spPr>
            <a:xfrm>
              <a:off x="1313543" y="362682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6" name="TextBox 5">
              <a:extLst>
                <a:ext uri="{FF2B5EF4-FFF2-40B4-BE49-F238E27FC236}">
                  <a16:creationId xmlns:a16="http://schemas.microsoft.com/office/drawing/2014/main" id="{A46D42E1-4014-EFFB-E609-1FD92CB45BFC}"/>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grpSp>
      <p:cxnSp>
        <p:nvCxnSpPr>
          <p:cNvPr id="7" name="직선 연결선 6">
            <a:extLst>
              <a:ext uri="{FF2B5EF4-FFF2-40B4-BE49-F238E27FC236}">
                <a16:creationId xmlns:a16="http://schemas.microsoft.com/office/drawing/2014/main" id="{A24BF87F-E853-2A2C-B18C-60B5A3E175DE}"/>
              </a:ext>
            </a:extLst>
          </p:cNvPr>
          <p:cNvCxnSpPr>
            <a:cxnSpLocks/>
          </p:cNvCxnSpPr>
          <p:nvPr/>
        </p:nvCxnSpPr>
        <p:spPr>
          <a:xfrm>
            <a:off x="1957388" y="1281113"/>
            <a:ext cx="0" cy="7884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8" name="그룹 7">
            <a:extLst>
              <a:ext uri="{FF2B5EF4-FFF2-40B4-BE49-F238E27FC236}">
                <a16:creationId xmlns:a16="http://schemas.microsoft.com/office/drawing/2014/main" id="{64B53577-E7F8-DD17-59E7-9C6CEB95B7F7}"/>
              </a:ext>
            </a:extLst>
          </p:cNvPr>
          <p:cNvGrpSpPr/>
          <p:nvPr/>
        </p:nvGrpSpPr>
        <p:grpSpPr>
          <a:xfrm>
            <a:off x="162169" y="6174729"/>
            <a:ext cx="1680919" cy="2422561"/>
            <a:chOff x="162169" y="1816262"/>
            <a:chExt cx="1680919" cy="2422561"/>
          </a:xfrm>
        </p:grpSpPr>
        <p:sp>
          <p:nvSpPr>
            <p:cNvPr id="9" name="TextBox 8">
              <a:extLst>
                <a:ext uri="{FF2B5EF4-FFF2-40B4-BE49-F238E27FC236}">
                  <a16:creationId xmlns:a16="http://schemas.microsoft.com/office/drawing/2014/main" id="{8C0D3BBB-C482-A333-E086-FFAABC197661}"/>
                </a:ext>
              </a:extLst>
            </p:cNvPr>
            <p:cNvSpPr txBox="1"/>
            <p:nvPr/>
          </p:nvSpPr>
          <p:spPr>
            <a:xfrm>
              <a:off x="405765" y="2248598"/>
              <a:ext cx="1411923"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크로스커팅 기술이란 범용적으로 활용되는 기술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자사가 속한 섹터 특성을 고려해 범용 기술을</a:t>
              </a:r>
              <a:b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선별</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투자할 필요</a:t>
              </a:r>
            </a:p>
          </p:txBody>
        </p:sp>
        <p:sp>
          <p:nvSpPr>
            <p:cNvPr id="10" name="TextBox 9">
              <a:extLst>
                <a:ext uri="{FF2B5EF4-FFF2-40B4-BE49-F238E27FC236}">
                  <a16:creationId xmlns:a16="http://schemas.microsoft.com/office/drawing/2014/main" id="{3FBF9ECA-CDAB-F867-2564-2D8426499382}"/>
                </a:ext>
              </a:extLst>
            </p:cNvPr>
            <p:cNvSpPr txBox="1"/>
            <p:nvPr/>
          </p:nvSpPr>
          <p:spPr>
            <a:xfrm>
              <a:off x="1313543" y="362682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11" name="TextBox 10">
              <a:extLst>
                <a:ext uri="{FF2B5EF4-FFF2-40B4-BE49-F238E27FC236}">
                  <a16:creationId xmlns:a16="http://schemas.microsoft.com/office/drawing/2014/main" id="{8612BCAD-B1A5-2BA5-1A8F-AC8684CA2FEB}"/>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grpSp>
    </p:spTree>
    <p:extLst>
      <p:ext uri="{BB962C8B-B14F-4D97-AF65-F5344CB8AC3E}">
        <p14:creationId xmlns:p14="http://schemas.microsoft.com/office/powerpoint/2010/main" val="1846224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95E34FC2-5ABF-FD80-542F-E8BE7B619542}"/>
              </a:ext>
            </a:extLst>
          </p:cNvPr>
          <p:cNvSpPr>
            <a:spLocks noChangeArrowheads="1"/>
          </p:cNvSpPr>
          <p:nvPr/>
        </p:nvSpPr>
        <p:spPr bwMode="auto">
          <a:xfrm>
            <a:off x="2097088" y="1243535"/>
            <a:ext cx="4427537" cy="7994128"/>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p:txBody>
      </p:sp>
      <p:sp>
        <p:nvSpPr>
          <p:cNvPr id="11" name="Rectangle 5">
            <a:extLst>
              <a:ext uri="{FF2B5EF4-FFF2-40B4-BE49-F238E27FC236}">
                <a16:creationId xmlns:a16="http://schemas.microsoft.com/office/drawing/2014/main" id="{69F6431A-D7C1-0AF2-5786-18B5F8CAB605}"/>
              </a:ext>
            </a:extLst>
          </p:cNvPr>
          <p:cNvSpPr>
            <a:spLocks noChangeArrowheads="1"/>
          </p:cNvSpPr>
          <p:nvPr/>
        </p:nvSpPr>
        <p:spPr bwMode="auto">
          <a:xfrm>
            <a:off x="2097088" y="1243535"/>
            <a:ext cx="4427537" cy="7994128"/>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tabLst>
                <a:tab pos="2514600" algn="l"/>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지속하며 자사에 가장 큰 영향을 </a:t>
            </a:r>
            <a:r>
              <a:rPr lang="ko-KR" altLang="en-US" sz="105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미치는 기술이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무엇인지를 확인</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검증할 필요가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식품 혹은 의류 제조업을 영위하는 기업에게는 제조부터 유통 과정 전반에 영향을 미칠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3D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프린팅이 크로스커팅 기술이 될 수 있겠지만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오프라인 유통 및</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플랫폼업체에게는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3D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프린팅보다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AI·</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로봇 등이 밸류체인 전반에 대한 디지털 전환을 빠르게 이룰 수 있도록 도와주는 크로스커팅 기술이 될 수 있기 때문이다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600"/>
              </a:spcBef>
              <a:spcAft>
                <a:spcPts val="600"/>
              </a:spcAft>
              <a:tabLst>
                <a:tab pos="2514600" algn="l"/>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즉</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기술 투자 시에는 디지털 생태계에 미칠 영향력과 자사 비즈니스 특성을 함께 고려해야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우선순위에 기반을 둔 기술 투자 접근방식은 디지털 생태계 지배력을 효과적으로 높이는 데 도움을 줄 것이다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algn="just" defTabSz="520700" eaLnBrk="0" hangingPunct="0">
              <a:lnSpc>
                <a:spcPct val="125000"/>
              </a:lnSpc>
              <a:spcBef>
                <a:spcPts val="600"/>
              </a:spcBef>
              <a:spcAft>
                <a:spcPts val="600"/>
              </a:spcAft>
              <a:tabLst>
                <a:tab pos="2514600" algn="l"/>
              </a:tabLst>
              <a:defRPr/>
            </a:pPr>
            <a:r>
              <a:rPr lang="en-US" altLang="ko-KR" sz="1100" dirty="0">
                <a:ln>
                  <a:solidFill>
                    <a:srgbClr val="1E49E2">
                      <a:alpha val="0"/>
                    </a:srgbClr>
                  </a:solidFill>
                </a:ln>
                <a:solidFill>
                  <a:schemeClr val="accent1"/>
                </a:solidFill>
                <a:latin typeface="KoPub돋움체 Medium" panose="00000600000000000000" pitchFamily="2" charset="-127"/>
                <a:ea typeface="KoPub돋움체 Medium" panose="00000600000000000000" pitchFamily="2" charset="-127"/>
              </a:rPr>
              <a:t>(2) </a:t>
            </a:r>
            <a:r>
              <a:rPr lang="ko-KR" altLang="en-US" sz="1100" dirty="0">
                <a:ln>
                  <a:solidFill>
                    <a:srgbClr val="1E49E2">
                      <a:alpha val="0"/>
                    </a:srgbClr>
                  </a:solidFill>
                </a:ln>
                <a:solidFill>
                  <a:schemeClr val="accent1"/>
                </a:solidFill>
                <a:latin typeface="KoPub돋움체 Medium" panose="00000600000000000000" pitchFamily="2" charset="-127"/>
                <a:ea typeface="KoPub돋움체 Medium" panose="00000600000000000000" pitchFamily="2" charset="-127"/>
              </a:rPr>
              <a:t>디지털 </a:t>
            </a:r>
            <a:r>
              <a:rPr lang="en-US" altLang="ko-KR" sz="1100" dirty="0">
                <a:ln>
                  <a:solidFill>
                    <a:srgbClr val="1E49E2">
                      <a:alpha val="0"/>
                    </a:srgbClr>
                  </a:solidFill>
                </a:ln>
                <a:solidFill>
                  <a:schemeClr val="accent1"/>
                </a:solidFill>
                <a:latin typeface="KoPub돋움체 Medium" panose="00000600000000000000" pitchFamily="2" charset="-127"/>
                <a:ea typeface="KoPub돋움체 Medium" panose="00000600000000000000" pitchFamily="2" charset="-127"/>
              </a:rPr>
              <a:t>DNA</a:t>
            </a:r>
            <a:r>
              <a:rPr lang="ko-KR" altLang="en-US" sz="1100" dirty="0">
                <a:ln>
                  <a:solidFill>
                    <a:srgbClr val="1E49E2">
                      <a:alpha val="0"/>
                    </a:srgbClr>
                  </a:solidFill>
                </a:ln>
                <a:solidFill>
                  <a:schemeClr val="accent1"/>
                </a:solidFill>
                <a:latin typeface="KoPub돋움체 Medium" panose="00000600000000000000" pitchFamily="2" charset="-127"/>
                <a:ea typeface="KoPub돋움체 Medium" panose="00000600000000000000" pitchFamily="2" charset="-127"/>
              </a:rPr>
              <a:t> 보유 기업과 전략적 협업 통해 디지털 생태계 확장 방안 모색</a:t>
            </a:r>
            <a:endParaRPr lang="en-US" altLang="ko-KR" sz="1100" dirty="0">
              <a:ln>
                <a:solidFill>
                  <a:srgbClr val="1E49E2">
                    <a:alpha val="0"/>
                  </a:srgbClr>
                </a:solidFill>
              </a:ln>
              <a:solidFill>
                <a:schemeClr val="accent1"/>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tabLst>
                <a:tab pos="2514600" algn="l"/>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앞서 소비자의 생활방식에 디지털이 스며들고 있음을 확인했다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신기술이 등장한 이후 전통적 밸류체인을 넘어 라이프스타일과 밀접한 분야로 디지털 생태계가 확장되는 변화의 흐름이 관찰된다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이는 즉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기업이 넓힐 수 있는 비즈니스 영역이 광범위해지고 있다는 의미와도 일맥상통하다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600"/>
              </a:spcBef>
              <a:spcAft>
                <a:spcPts val="600"/>
              </a:spcAft>
              <a:tabLst>
                <a:tab pos="2514600" algn="l"/>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소비자 일상</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생애주기에 대한 초밀착 체계를 구축하고 확장 가능한 비즈니스 영역을 탐색</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중장기 성장 모멘텀 확보에 나서야 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기업만의 고객 라이프스타일</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취향 등에 대한 인사이트 확보 노하우는 소비자 생애주기에 걸쳐 장기간 비즈니스를 개발할 때 경쟁력으로 작용할 것으로 기대된다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이에 기업들은 경쟁우위를 가질 수 있는 분야를 전략적으로 선별</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자사 사업 모델과 연계하여 사업 확장 기회를 적극 검토해야 할 것이다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algn="just" defTabSz="520700" eaLnBrk="0" hangingPunct="0">
              <a:lnSpc>
                <a:spcPct val="125000"/>
              </a:lnSpc>
              <a:spcBef>
                <a:spcPts val="600"/>
              </a:spcBef>
              <a:spcAft>
                <a:spcPts val="600"/>
              </a:spcAft>
              <a:tabLst>
                <a:tab pos="2514600" algn="l"/>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예컨대 앞서 살펴본 펨테크의 경우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일상적 케어에 기반을 둔 시장인 데다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생애주기에 따라 장기적 관점에서 수요를 지속적으로 이끌어 낼 수 있다는 점에서 시장 매력도가 상당히 높은 것으로 평가된다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당뇨 등 만성질환 케어 역시 장기간 동안 케어가 이뤄져야 하는 분야이지만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라이프케어 대비 헬스케어 관련 전문지식이 요구되는 특성상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기업이 해당 시장에서 우위를 가지기에는 많은 제약이 존재한다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이에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기업은 기존 자사의 핵심 소비층을 대상으로</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장기간 비즈니스 영역 확장을 거듭해 나갈 수 있는 펨테크</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슬립테크 등에서 진출 가능성을 타진해 볼 필요가 있겠다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600"/>
              </a:spcBef>
              <a:spcAft>
                <a:spcPts val="600"/>
              </a:spcAft>
              <a:tabLst>
                <a:tab pos="2514600" algn="l"/>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한편 라이프스타일</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라이프케어 분야의 경우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소비자의 가장 사적인 영역과 직결된 데이터를 다루는 만큼 데이터 안전성과 정확성이 고객 신뢰도에 중대한 영향을 미친다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 같은 이유에서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기업이 라이프스타일 분야 생태계 영향력을 확대하기 위해 필요한 핵심 요소는 데이터와 정확한 데이터 분석 역량으로 압축된다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algn="dist" defTabSz="520700" eaLnBrk="0" hangingPunct="0">
              <a:lnSpc>
                <a:spcPct val="125000"/>
              </a:lnSpc>
              <a:spcBef>
                <a:spcPts val="600"/>
              </a:spcBef>
              <a:spcAft>
                <a:spcPts val="600"/>
              </a:spcAft>
              <a:tabLst>
                <a:tab pos="2514600" algn="l"/>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기업이 해당 분야에서 생태계 지배력을 높이기 위해서는 중장기 데이터 맥락과 흐름에 따라 맞춤형 서비스를 제공하는 것이 중요한데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이를 위해 기업들은 스타트업에 대한 기업 벤처링</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(Corporate Venturing)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등과 같은 일련의 전략적</a:t>
            </a:r>
            <a:endPar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p:txBody>
      </p:sp>
      <p:cxnSp>
        <p:nvCxnSpPr>
          <p:cNvPr id="16" name="직선 연결선 15">
            <a:extLst>
              <a:ext uri="{FF2B5EF4-FFF2-40B4-BE49-F238E27FC236}">
                <a16:creationId xmlns:a16="http://schemas.microsoft.com/office/drawing/2014/main" id="{ECBB9A15-FC2B-73A6-154E-6BA2CACD920C}"/>
              </a:ext>
            </a:extLst>
          </p:cNvPr>
          <p:cNvCxnSpPr>
            <a:cxnSpLocks/>
          </p:cNvCxnSpPr>
          <p:nvPr/>
        </p:nvCxnSpPr>
        <p:spPr>
          <a:xfrm>
            <a:off x="1957388" y="1281113"/>
            <a:ext cx="0" cy="7848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4" name="그룹 23">
            <a:extLst>
              <a:ext uri="{FF2B5EF4-FFF2-40B4-BE49-F238E27FC236}">
                <a16:creationId xmlns:a16="http://schemas.microsoft.com/office/drawing/2014/main" id="{BC73B371-FF4F-916C-391D-0F6392D5D0D9}"/>
              </a:ext>
            </a:extLst>
          </p:cNvPr>
          <p:cNvGrpSpPr/>
          <p:nvPr/>
        </p:nvGrpSpPr>
        <p:grpSpPr>
          <a:xfrm>
            <a:off x="162169" y="5180211"/>
            <a:ext cx="1779979" cy="2220925"/>
            <a:chOff x="162169" y="1816262"/>
            <a:chExt cx="1779979" cy="2220925"/>
          </a:xfrm>
        </p:grpSpPr>
        <p:sp>
          <p:nvSpPr>
            <p:cNvPr id="25" name="TextBox 24">
              <a:extLst>
                <a:ext uri="{FF2B5EF4-FFF2-40B4-BE49-F238E27FC236}">
                  <a16:creationId xmlns:a16="http://schemas.microsoft.com/office/drawing/2014/main" id="{B3B8AB7F-0014-3206-0995-3929DD3656F0}"/>
                </a:ext>
              </a:extLst>
            </p:cNvPr>
            <p:cNvSpPr txBox="1"/>
            <p:nvPr/>
          </p:nvSpPr>
          <p:spPr>
            <a:xfrm>
              <a:off x="405765" y="2248598"/>
              <a:ext cx="1411923"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라이프스타일 생태계 지배력 확대 위해</a:t>
              </a:r>
              <a:b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중장기 데이터 흐름 읽고 맞춤형 서비스를 제공할 수 있는 역량이 중요</a:t>
              </a:r>
              <a:endPar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6" name="TextBox 25">
              <a:extLst>
                <a:ext uri="{FF2B5EF4-FFF2-40B4-BE49-F238E27FC236}">
                  <a16:creationId xmlns:a16="http://schemas.microsoft.com/office/drawing/2014/main" id="{7D97E0EC-7DC5-E587-8060-1822F81433FB}"/>
                </a:ext>
              </a:extLst>
            </p:cNvPr>
            <p:cNvSpPr txBox="1"/>
            <p:nvPr/>
          </p:nvSpPr>
          <p:spPr>
            <a:xfrm>
              <a:off x="1412603" y="3425187"/>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27" name="TextBox 26">
              <a:extLst>
                <a:ext uri="{FF2B5EF4-FFF2-40B4-BE49-F238E27FC236}">
                  <a16:creationId xmlns:a16="http://schemas.microsoft.com/office/drawing/2014/main" id="{A2E4F3FA-0321-FB04-D1E1-AF3F9E7C24F5}"/>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grpSp>
    </p:spTree>
    <p:extLst>
      <p:ext uri="{BB962C8B-B14F-4D97-AF65-F5344CB8AC3E}">
        <p14:creationId xmlns:p14="http://schemas.microsoft.com/office/powerpoint/2010/main" val="1400054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BD62BB40-8438-59AD-C3A1-D9E104186064}"/>
              </a:ext>
            </a:extLst>
          </p:cNvPr>
          <p:cNvSpPr>
            <a:spLocks noChangeArrowheads="1"/>
          </p:cNvSpPr>
          <p:nvPr/>
        </p:nvSpPr>
        <p:spPr bwMode="auto">
          <a:xfrm>
            <a:off x="2097088" y="1243535"/>
            <a:ext cx="4427537" cy="7994128"/>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협업을 고려해볼 수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기업 벤처링은 스타트업에 적극적으로 노하우와 투자 등 적극적인 지원을 제공하는 동시에 혁신을 추구할 수 있는 전략으로서 소비재 기업이 신시장으로 진출하는 데 유용한 상생방안이 될 것이다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endParaRPr lang="en-US" altLang="ko-KR" sz="1100" dirty="0">
              <a:ln>
                <a:solidFill>
                  <a:srgbClr val="1E49E2">
                    <a:alpha val="0"/>
                  </a:srgbClr>
                </a:solidFill>
              </a:ln>
              <a:solidFill>
                <a:schemeClr val="accent1"/>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r>
              <a:rPr kumimoji="0" lang="en-US" altLang="ko-KR" sz="1100" i="0" u="none" strike="noStrike" kern="1200" cap="none" spc="0" normalizeH="0" baseline="0" noProof="0" dirty="0">
                <a:ln>
                  <a:solidFill>
                    <a:srgbClr val="1E49E2">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(3) </a:t>
            </a:r>
            <a:r>
              <a:rPr lang="ko-KR" altLang="en-US"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리테일 솔루션의 </a:t>
            </a:r>
            <a:r>
              <a:rPr lang="en-US" altLang="ko-KR"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B2B </a:t>
            </a:r>
            <a:r>
              <a:rPr lang="ko-KR" altLang="en-US"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사업화로 신규 부가가치 및 차별적 경쟁력 제고</a:t>
            </a:r>
          </a:p>
          <a:p>
            <a:pPr marL="0" marR="0" lvl="0" indent="0" algn="just" defTabSz="520700" rtl="0" eaLnBrk="0" fontAlgn="auto" latinLnBrk="0" hangingPunct="0">
              <a:lnSpc>
                <a:spcPct val="125000"/>
              </a:lnSpc>
              <a:spcBef>
                <a:spcPts val="600"/>
              </a:spcBef>
              <a:spcAft>
                <a:spcPts val="600"/>
              </a:spcAft>
              <a:buClrTx/>
              <a:buSzTx/>
              <a:buFontTx/>
              <a:buNone/>
              <a:tabLst>
                <a:tab pos="2514600" algn="l"/>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소비재업계의 디지털 전환은 단기간이 아닌 장기간에 걸쳐 지속될 거대한 산업적 변화로 발전하고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이에 디지털 생태계 내 지속 가능한 발전 토대를 마련하기 위한 기업들의 노력이 필요한 시점이다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a:p>
            <a:pPr algn="just" defTabSz="520700" eaLnBrk="0" hangingPunct="0">
              <a:lnSpc>
                <a:spcPct val="125000"/>
              </a:lnSpc>
              <a:spcBef>
                <a:spcPts val="600"/>
              </a:spcBef>
              <a:spcAft>
                <a:spcPts val="600"/>
              </a:spcAft>
              <a:tabLst>
                <a:tab pos="2514600" algn="l"/>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다가올 유통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5.0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시대에는 혁신 기술을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자체적으로 개발할 역량을 보유한 기업이 디지털 생태계 중심에 설 것으로 전망된다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이에 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 기업은 단순 디지털 기술 도입 방안을 고민하는 데 그쳐서는 안되며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디지털 기술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솔루션을 자체적으로 개발하기 위한 역량 확보에 주력해야 할 때이다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내부 역량으로 디지털 솔루션 개발이 가능한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 기업이라면</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리테일 솔루션을 자체 구축하고 타 유통업체로의 </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B2B</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솔루션 판매를 도모하며 새로운 부가가치 창출 방안을 검토해볼 수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marL="0" marR="0" lvl="0" indent="0" algn="just" defTabSz="520700" rtl="0" eaLnBrk="0" fontAlgn="auto" latinLnBrk="0" hangingPunct="0">
              <a:lnSpc>
                <a:spcPct val="125000"/>
              </a:lnSpc>
              <a:spcBef>
                <a:spcPts val="600"/>
              </a:spcBef>
              <a:spcAft>
                <a:spcPts val="600"/>
              </a:spcAft>
              <a:buClrTx/>
              <a:buSzTx/>
              <a:buFontTx/>
              <a:buNone/>
              <a:tabLst>
                <a:tab pos="2514600" algn="l"/>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이미 아마존과 오카도는 내부적으로도 기술 개발 역량을 보유하고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있지만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M&amp;A</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·투자 등을 통해 기술 역량을 지속 고도화하고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아울러 이를 바탕으로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디지털 신기술이 집결된 리테일 솔루션을 개발하여 자사 매장에 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先</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테스</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트하고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검증하는 과정을 거친 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타 유통업체에 판매하며 상용화에 나서고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는 내부 기능을 외부화하여 신규 수익원을 확보하기 위한 전략이기도 하지만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향후 본격적으로 확대될 리테일 솔루션 기업의 역할 확대에 대한 본격 방어책으로도 보인다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marL="0" marR="0" lvl="0" indent="0" algn="just" defTabSz="520700" rtl="0" eaLnBrk="0" fontAlgn="auto" latinLnBrk="0" hangingPunct="0">
              <a:lnSpc>
                <a:spcPct val="125000"/>
              </a:lnSpc>
              <a:spcBef>
                <a:spcPts val="600"/>
              </a:spcBef>
              <a:spcAft>
                <a:spcPts val="600"/>
              </a:spcAft>
              <a:buClrTx/>
              <a:buSzTx/>
              <a:buFontTx/>
              <a:buNone/>
              <a:tabLst>
                <a:tab pos="2514600" algn="l"/>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한편 이들이 일찍부터 타 유통업체와 파트너십을 체결</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섭렵해간다면 유통</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소비재업계에 특화된 통합 솔루션이 많지 않은 상황에서 독자적인 리테일 솔루션 및 데이터는 그 자체만으로도 후발주자와 상당한 격차와 벌릴 기술적 우위가 될 수 있다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p>
          <a:p>
            <a:pPr marL="0" marR="0" lvl="0" indent="0" algn="just" defTabSz="520700" rtl="0" eaLnBrk="0" fontAlgn="auto" latinLnBrk="0" hangingPunct="0">
              <a:lnSpc>
                <a:spcPct val="125000"/>
              </a:lnSpc>
              <a:spcBef>
                <a:spcPts val="600"/>
              </a:spcBef>
              <a:spcAft>
                <a:spcPts val="600"/>
              </a:spcAft>
              <a:buClrTx/>
              <a:buSzTx/>
              <a:buFontTx/>
              <a:buNone/>
              <a:tabLst>
                <a:tab pos="2514600" algn="l"/>
              </a:tabLst>
              <a:defRPr/>
            </a:pP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다양한 기술을 융합하여 비즈니스를 유기적으로 연계하는 것도 물론 중요하기는 하지만</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보다 장기적인 관점에서 비즈니스의 지속성을 어떻게 가져갈 수 있을지</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차별적 우위를 어떻게 가져갈 것인지에 대한 고민을 지속하며 자사 비즈니스 구조에</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대한 구조적 재수립이 필요한 시점이다</a:t>
            </a:r>
            <a:r>
              <a:rPr lang="en-US" altLang="ko-KR" sz="10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p>
        </p:txBody>
      </p:sp>
      <p:cxnSp>
        <p:nvCxnSpPr>
          <p:cNvPr id="3" name="직선 연결선 2">
            <a:extLst>
              <a:ext uri="{FF2B5EF4-FFF2-40B4-BE49-F238E27FC236}">
                <a16:creationId xmlns:a16="http://schemas.microsoft.com/office/drawing/2014/main" id="{CA184AED-8BC0-6D0C-9582-6D75139922B9}"/>
              </a:ext>
            </a:extLst>
          </p:cNvPr>
          <p:cNvCxnSpPr>
            <a:cxnSpLocks/>
          </p:cNvCxnSpPr>
          <p:nvPr/>
        </p:nvCxnSpPr>
        <p:spPr>
          <a:xfrm>
            <a:off x="1957388" y="1281113"/>
            <a:ext cx="0" cy="651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4" name="그룹 3">
            <a:extLst>
              <a:ext uri="{FF2B5EF4-FFF2-40B4-BE49-F238E27FC236}">
                <a16:creationId xmlns:a16="http://schemas.microsoft.com/office/drawing/2014/main" id="{D86168E5-BE94-0491-469F-9553560204BC}"/>
              </a:ext>
            </a:extLst>
          </p:cNvPr>
          <p:cNvGrpSpPr/>
          <p:nvPr/>
        </p:nvGrpSpPr>
        <p:grpSpPr>
          <a:xfrm>
            <a:off x="148738" y="3324520"/>
            <a:ext cx="1795219" cy="1954225"/>
            <a:chOff x="162169" y="1816262"/>
            <a:chExt cx="1795219" cy="1954225"/>
          </a:xfrm>
        </p:grpSpPr>
        <p:sp>
          <p:nvSpPr>
            <p:cNvPr id="5" name="TextBox 4">
              <a:extLst>
                <a:ext uri="{FF2B5EF4-FFF2-40B4-BE49-F238E27FC236}">
                  <a16:creationId xmlns:a16="http://schemas.microsoft.com/office/drawing/2014/main" id="{FB5717D5-5A1D-71D4-813B-90C7F700B53D}"/>
                </a:ext>
              </a:extLst>
            </p:cNvPr>
            <p:cNvSpPr txBox="1"/>
            <p:nvPr/>
          </p:nvSpPr>
          <p:spPr>
            <a:xfrm>
              <a:off x="405765" y="2248598"/>
              <a:ext cx="1411923"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장기적 관점에서 </a:t>
              </a:r>
              <a:r>
                <a:rPr lang="ko-KR" altLang="en-US" spc="-20" dirty="0">
                  <a:ln>
                    <a:solidFill>
                      <a:srgbClr val="1E49E2">
                        <a:alpha val="0"/>
                      </a:srgbClr>
                    </a:solidFill>
                  </a:ln>
                  <a:solidFill>
                    <a:srgbClr val="00B8F5"/>
                  </a:solidFill>
                </a:rPr>
                <a:t>디지털 생태계 내 차별적 우위를 가져갈 수 있는 방안을 고민할 필요</a:t>
              </a:r>
              <a:endParaRPr kumimoji="0" lang="en-US" altLang="ko-KR" sz="1000" b="0" i="0" u="none" strike="noStrike" kern="1200" cap="none" spc="-20" normalizeH="0" baseline="0" noProof="0" dirty="0">
                <a:ln>
                  <a:solidFill>
                    <a:srgbClr val="1E49E2">
                      <a:alpha val="0"/>
                    </a:srgbClr>
                  </a:solidFill>
                </a:ln>
                <a:solidFill>
                  <a:srgbClr val="00B8F5"/>
                </a:solidFill>
                <a:effectLst/>
                <a:highlight>
                  <a:srgbClr val="FFFF00"/>
                </a:highlight>
                <a:uLnTx/>
                <a:uFillTx/>
                <a:latin typeface="KoPub돋움체 Medium" panose="02020603020101020101" pitchFamily="18" charset="-127"/>
                <a:ea typeface="KoPub돋움체 Medium" panose="02020603020101020101" pitchFamily="18" charset="-127"/>
                <a:cs typeface="+mn-cs"/>
              </a:endParaRPr>
            </a:p>
          </p:txBody>
        </p:sp>
        <p:sp>
          <p:nvSpPr>
            <p:cNvPr id="6" name="TextBox 5">
              <a:extLst>
                <a:ext uri="{FF2B5EF4-FFF2-40B4-BE49-F238E27FC236}">
                  <a16:creationId xmlns:a16="http://schemas.microsoft.com/office/drawing/2014/main" id="{9CF4D347-DF7F-145C-73E1-D8F82838D0FF}"/>
                </a:ext>
              </a:extLst>
            </p:cNvPr>
            <p:cNvSpPr txBox="1"/>
            <p:nvPr/>
          </p:nvSpPr>
          <p:spPr>
            <a:xfrm>
              <a:off x="1427843" y="3158487"/>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7" name="TextBox 6">
              <a:extLst>
                <a:ext uri="{FF2B5EF4-FFF2-40B4-BE49-F238E27FC236}">
                  <a16:creationId xmlns:a16="http://schemas.microsoft.com/office/drawing/2014/main" id="{8F95D243-B2D6-A38C-70DA-107F29CCE678}"/>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grpSp>
    </p:spTree>
    <p:extLst>
      <p:ext uri="{BB962C8B-B14F-4D97-AF65-F5344CB8AC3E}">
        <p14:creationId xmlns:p14="http://schemas.microsoft.com/office/powerpoint/2010/main" val="178586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4C0F299A-3F89-1A43-713A-453A02A1DBDC}"/>
              </a:ext>
            </a:extLst>
          </p:cNvPr>
          <p:cNvSpPr/>
          <p:nvPr/>
        </p:nvSpPr>
        <p:spPr>
          <a:xfrm>
            <a:off x="1" y="1281113"/>
            <a:ext cx="6858000" cy="7956000"/>
          </a:xfrm>
          <a:prstGeom prst="roundRect">
            <a:avLst>
              <a:gd name="adj" fmla="val 0"/>
            </a:avLst>
          </a:prstGeom>
          <a:solidFill>
            <a:srgbClr val="CFEDF5"/>
          </a:solidFill>
          <a:ln>
            <a:noFill/>
          </a:ln>
          <a:effectLst/>
        </p:spPr>
        <p:style>
          <a:lnRef idx="1">
            <a:schemeClr val="accent1"/>
          </a:lnRef>
          <a:fillRef idx="3">
            <a:schemeClr val="accent1"/>
          </a:fillRef>
          <a:effectRef idx="2">
            <a:schemeClr val="accent1"/>
          </a:effectRef>
          <a:fontRef idx="minor">
            <a:schemeClr val="lt1"/>
          </a:fontRef>
        </p:style>
        <p:txBody>
          <a:bodyPr lIns="144000" tIns="108000" bIns="108000"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sp>
        <p:nvSpPr>
          <p:cNvPr id="6" name="사각형: 둥근 모서리 5">
            <a:extLst>
              <a:ext uri="{FF2B5EF4-FFF2-40B4-BE49-F238E27FC236}">
                <a16:creationId xmlns:a16="http://schemas.microsoft.com/office/drawing/2014/main" id="{96C6E953-2BC8-0A3F-7EF4-0D419EFFEFCD}"/>
              </a:ext>
            </a:extLst>
          </p:cNvPr>
          <p:cNvSpPr/>
          <p:nvPr/>
        </p:nvSpPr>
        <p:spPr>
          <a:xfrm>
            <a:off x="333375" y="1495189"/>
            <a:ext cx="6191249" cy="7490271"/>
          </a:xfrm>
          <a:prstGeom prst="roundRect">
            <a:avLst>
              <a:gd name="adj" fmla="val 316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108000" bIns="108000"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sp>
        <p:nvSpPr>
          <p:cNvPr id="3" name="Rectangle 5">
            <a:extLst>
              <a:ext uri="{FF2B5EF4-FFF2-40B4-BE49-F238E27FC236}">
                <a16:creationId xmlns:a16="http://schemas.microsoft.com/office/drawing/2014/main" id="{8A54305D-7482-60D0-318E-F9402D217E02}"/>
              </a:ext>
            </a:extLst>
          </p:cNvPr>
          <p:cNvSpPr>
            <a:spLocks noChangeArrowheads="1"/>
          </p:cNvSpPr>
          <p:nvPr/>
        </p:nvSpPr>
        <p:spPr bwMode="auto">
          <a:xfrm>
            <a:off x="588312" y="2274765"/>
            <a:ext cx="5681377" cy="1660997"/>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tab pos="2514600" algn="l"/>
              </a:tabLst>
              <a:defRPr/>
            </a:pPr>
            <a:r>
              <a:rPr kumimoji="0" lang="ko-KR" altLang="en-US"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디지털 기술로 인한 산업 구조 변화에 발맞춰 국내 유통</a:t>
            </a:r>
            <a:r>
              <a:rPr kumimoji="0" lang="en-US" altLang="ko-KR"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 기업도 기술 경쟁력을 강화하려는 움직임이 이어지고 있다</a:t>
            </a:r>
            <a:r>
              <a:rPr kumimoji="0" lang="en-US" altLang="ko-KR"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대다수 국내 유통</a:t>
            </a:r>
            <a:r>
              <a:rPr kumimoji="0" lang="en-US" altLang="ko-KR"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 기업은 자체적으로 기술 역량을 강화하기 보다는 외부 기업과의 전략적 제휴</a:t>
            </a:r>
            <a:r>
              <a:rPr kumimoji="0" lang="en-US" altLang="ko-KR"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M&amp;A·</a:t>
            </a:r>
            <a:r>
              <a:rPr kumimoji="0" lang="ko-KR" altLang="en-US"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투자를 통한 디지털 기술 융합 방안을 모색 중이다</a:t>
            </a:r>
            <a:r>
              <a:rPr kumimoji="0" lang="en-US" altLang="ko-KR"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미래 소비 시장 주도권을 장악하기 위해 디지털 기술과 데이터 기반의 고객 경험 혁신이 필수가 된 시점에서</a:t>
            </a:r>
            <a:r>
              <a:rPr kumimoji="0" lang="en-US" altLang="ko-KR"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국내 유통</a:t>
            </a:r>
            <a:r>
              <a:rPr kumimoji="0" lang="en-US" altLang="ko-KR"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 기업은 자사의 디지털 자산을 장기적 관점에서 지속적으로 고도화할 수 있는 방안 고민이 필수이며</a:t>
            </a:r>
            <a:r>
              <a:rPr kumimoji="0" lang="en-US" altLang="ko-KR"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디지털 자산을 기반으로 넓힐 수 있는 신시장을 탐색하는 등 디지털 확장성을 고려해야 한다는 점을 잊어서는 안될 것이다</a:t>
            </a:r>
            <a:r>
              <a:rPr kumimoji="0" lang="en-US" altLang="ko-KR"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endParaRPr kumimoji="0" lang="en-US" altLang="ko-KR" sz="10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sp>
        <p:nvSpPr>
          <p:cNvPr id="47" name="TextBox 46">
            <a:extLst>
              <a:ext uri="{FF2B5EF4-FFF2-40B4-BE49-F238E27FC236}">
                <a16:creationId xmlns:a16="http://schemas.microsoft.com/office/drawing/2014/main" id="{8E9BA3FB-847B-1073-3C5E-884A59FC7493}"/>
              </a:ext>
            </a:extLst>
          </p:cNvPr>
          <p:cNvSpPr txBox="1"/>
          <p:nvPr/>
        </p:nvSpPr>
        <p:spPr>
          <a:xfrm>
            <a:off x="588312" y="1592253"/>
            <a:ext cx="3587774" cy="521645"/>
          </a:xfrm>
          <a:prstGeom prst="rect">
            <a:avLst/>
          </a:prstGeom>
          <a:noFill/>
        </p:spPr>
        <p:txBody>
          <a:bodyPr wrap="none" lIns="0" tIns="180000" rIns="0" bIns="108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a:t>
            </a:r>
            <a:r>
              <a:rPr kumimoji="0" lang="ko-KR" altLang="en-US"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참고</a:t>
            </a:r>
            <a:r>
              <a:rPr kumimoji="0" lang="en-US" altLang="ko-KR"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 </a:t>
            </a:r>
            <a:r>
              <a:rPr kumimoji="0" lang="ko-KR" altLang="en-US"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국내 유통</a:t>
            </a:r>
            <a:r>
              <a:rPr kumimoji="0" lang="en-US" altLang="ko-KR"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a:t>
            </a:r>
            <a:r>
              <a:rPr kumimoji="0" lang="ko-KR" altLang="en-US"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소비재 기업의 디지털 트랜스포메이션 추진 현황 </a:t>
            </a:r>
            <a:r>
              <a:rPr kumimoji="0" lang="en-US" altLang="ko-KR" sz="1500" b="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(1/2)</a:t>
            </a:r>
            <a:r>
              <a:rPr kumimoji="0" lang="ko-KR" altLang="en-US" sz="1500" b="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 </a:t>
            </a:r>
          </a:p>
        </p:txBody>
      </p:sp>
      <p:sp>
        <p:nvSpPr>
          <p:cNvPr id="83" name="직사각형 82">
            <a:extLst>
              <a:ext uri="{FF2B5EF4-FFF2-40B4-BE49-F238E27FC236}">
                <a16:creationId xmlns:a16="http://schemas.microsoft.com/office/drawing/2014/main" id="{E5435BAA-FA94-7F35-8CBE-5E39500FE04A}"/>
              </a:ext>
            </a:extLst>
          </p:cNvPr>
          <p:cNvSpPr/>
          <p:nvPr/>
        </p:nvSpPr>
        <p:spPr>
          <a:xfrm>
            <a:off x="742948" y="8607593"/>
            <a:ext cx="3781433"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경제연구원</a:t>
            </a:r>
          </a:p>
        </p:txBody>
      </p:sp>
      <p:grpSp>
        <p:nvGrpSpPr>
          <p:cNvPr id="126" name="그룹 125">
            <a:extLst>
              <a:ext uri="{FF2B5EF4-FFF2-40B4-BE49-F238E27FC236}">
                <a16:creationId xmlns:a16="http://schemas.microsoft.com/office/drawing/2014/main" id="{9444FA96-B710-2B3F-4374-6E648D57CB3F}"/>
              </a:ext>
            </a:extLst>
          </p:cNvPr>
          <p:cNvGrpSpPr/>
          <p:nvPr/>
        </p:nvGrpSpPr>
        <p:grpSpPr>
          <a:xfrm>
            <a:off x="501649" y="3535603"/>
            <a:ext cx="5767111" cy="5072940"/>
            <a:chOff x="501649" y="3411424"/>
            <a:chExt cx="5767111" cy="5072940"/>
          </a:xfrm>
        </p:grpSpPr>
        <p:grpSp>
          <p:nvGrpSpPr>
            <p:cNvPr id="89" name="그룹 88">
              <a:extLst>
                <a:ext uri="{FF2B5EF4-FFF2-40B4-BE49-F238E27FC236}">
                  <a16:creationId xmlns:a16="http://schemas.microsoft.com/office/drawing/2014/main" id="{C2A63646-D3EE-0A6B-7741-FFB364F7F414}"/>
                </a:ext>
              </a:extLst>
            </p:cNvPr>
            <p:cNvGrpSpPr/>
            <p:nvPr/>
          </p:nvGrpSpPr>
          <p:grpSpPr>
            <a:xfrm>
              <a:off x="1754360" y="3804364"/>
              <a:ext cx="4514400" cy="4508262"/>
              <a:chOff x="1595489" y="3804364"/>
              <a:chExt cx="4674199" cy="4508262"/>
            </a:xfrm>
          </p:grpSpPr>
          <p:sp>
            <p:nvSpPr>
              <p:cNvPr id="36" name="사각형: 둥근 모서리 35">
                <a:extLst>
                  <a:ext uri="{FF2B5EF4-FFF2-40B4-BE49-F238E27FC236}">
                    <a16:creationId xmlns:a16="http://schemas.microsoft.com/office/drawing/2014/main" id="{F88297BB-A701-7B30-26DB-E91AE3ECB71C}"/>
                  </a:ext>
                </a:extLst>
              </p:cNvPr>
              <p:cNvSpPr/>
              <p:nvPr/>
            </p:nvSpPr>
            <p:spPr>
              <a:xfrm>
                <a:off x="1595489" y="3804364"/>
                <a:ext cx="577945" cy="1158318"/>
              </a:xfrm>
              <a:prstGeom prst="roundRect">
                <a:avLst>
                  <a:gd name="adj" fmla="val 0"/>
                </a:avLst>
              </a:prstGeom>
              <a:solidFill>
                <a:srgbClr val="49B9D7"/>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en-US" altLang="ko-KR"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3D</a:t>
                </a:r>
                <a:br>
                  <a:rPr kumimoji="0" lang="en-US" altLang="ko-KR"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b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프린팅</a:t>
                </a:r>
              </a:p>
            </p:txBody>
          </p:sp>
          <p:grpSp>
            <p:nvGrpSpPr>
              <p:cNvPr id="56" name="그룹 55">
                <a:extLst>
                  <a:ext uri="{FF2B5EF4-FFF2-40B4-BE49-F238E27FC236}">
                    <a16:creationId xmlns:a16="http://schemas.microsoft.com/office/drawing/2014/main" id="{B0DE9EF1-6EB6-6378-5F32-E0B9D7D23607}"/>
                  </a:ext>
                </a:extLst>
              </p:cNvPr>
              <p:cNvGrpSpPr/>
              <p:nvPr/>
            </p:nvGrpSpPr>
            <p:grpSpPr>
              <a:xfrm>
                <a:off x="2276637" y="3804364"/>
                <a:ext cx="3993051" cy="545086"/>
                <a:chOff x="2276637" y="3918664"/>
                <a:chExt cx="3993051" cy="545086"/>
              </a:xfrm>
            </p:grpSpPr>
            <p:sp>
              <p:nvSpPr>
                <p:cNvPr id="55" name="TextBox 54">
                  <a:extLst>
                    <a:ext uri="{FF2B5EF4-FFF2-40B4-BE49-F238E27FC236}">
                      <a16:creationId xmlns:a16="http://schemas.microsoft.com/office/drawing/2014/main" id="{D6B624A3-3386-8E2B-8AF4-1E402F8E7A50}"/>
                    </a:ext>
                  </a:extLst>
                </p:cNvPr>
                <p:cNvSpPr txBox="1"/>
                <p:nvPr/>
              </p:nvSpPr>
              <p:spPr>
                <a:xfrm>
                  <a:off x="2908955" y="3918664"/>
                  <a:ext cx="3360733" cy="545086"/>
                </a:xfrm>
                <a:prstGeom prst="rect">
                  <a:avLst/>
                </a:prstGeom>
                <a:solidFill>
                  <a:srgbClr val="C8ECF4"/>
                </a:solidFill>
              </p:spPr>
              <p:txBody>
                <a:bodyPr wrap="square">
                  <a:sp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국내 식품 기업 대상은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3D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프린팅 대체육 기업 비페코에 투자</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p>
                  <a:pPr marL="173038" marR="0" lvl="0" indent="-84138" algn="l" defTabSz="914400" rtl="0" eaLnBrk="1" fontAlgn="auto" latinLnBrk="0" hangingPunct="1">
                    <a:lnSpc>
                      <a:spcPct val="114000"/>
                    </a:lnSpc>
                    <a:spcBef>
                      <a:spcPts val="0"/>
                    </a:spcBef>
                    <a:spcAft>
                      <a:spcPts val="200"/>
                    </a:spcAft>
                    <a:buClrTx/>
                    <a:buSzTx/>
                    <a:buFont typeface="KoPub돋움체 Medium" panose="00000600000000000000" pitchFamily="2" charset="-127"/>
                    <a:buChar char="­"/>
                    <a:tabLst>
                      <a:tab pos="88900" algn="l"/>
                    </a:tabLst>
                    <a:defRPr/>
                  </a:pP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비페코는 디지털화한 식품 구성 요소를 바탕으로 </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3D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프린팅 대체육을 생산하는 기업</a:t>
                  </a:r>
                  <a:endPar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sp>
              <p:nvSpPr>
                <p:cNvPr id="39" name="직사각형 38">
                  <a:extLst>
                    <a:ext uri="{FF2B5EF4-FFF2-40B4-BE49-F238E27FC236}">
                      <a16:creationId xmlns:a16="http://schemas.microsoft.com/office/drawing/2014/main" id="{878AA737-94A1-8DF8-6BB0-7AEA3653E512}"/>
                    </a:ext>
                  </a:extLst>
                </p:cNvPr>
                <p:cNvSpPr/>
                <p:nvPr/>
              </p:nvSpPr>
              <p:spPr>
                <a:xfrm>
                  <a:off x="2276637" y="3918664"/>
                  <a:ext cx="3993051" cy="545085"/>
                </a:xfrm>
                <a:prstGeom prst="rect">
                  <a:avLst/>
                </a:prstGeom>
                <a:noFill/>
                <a:ln>
                  <a:solidFill>
                    <a:srgbClr val="98D7E8"/>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대상</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grpSp>
            <p:nvGrpSpPr>
              <p:cNvPr id="57" name="그룹 56">
                <a:extLst>
                  <a:ext uri="{FF2B5EF4-FFF2-40B4-BE49-F238E27FC236}">
                    <a16:creationId xmlns:a16="http://schemas.microsoft.com/office/drawing/2014/main" id="{D9E1F8D5-C094-C44B-C3D8-EC38DA509CE3}"/>
                  </a:ext>
                </a:extLst>
              </p:cNvPr>
              <p:cNvGrpSpPr/>
              <p:nvPr/>
            </p:nvGrpSpPr>
            <p:grpSpPr>
              <a:xfrm>
                <a:off x="2276637" y="4420603"/>
                <a:ext cx="3993051" cy="545086"/>
                <a:chOff x="2276637" y="3918664"/>
                <a:chExt cx="3993051" cy="545086"/>
              </a:xfrm>
            </p:grpSpPr>
            <p:sp>
              <p:nvSpPr>
                <p:cNvPr id="58" name="TextBox 57">
                  <a:extLst>
                    <a:ext uri="{FF2B5EF4-FFF2-40B4-BE49-F238E27FC236}">
                      <a16:creationId xmlns:a16="http://schemas.microsoft.com/office/drawing/2014/main" id="{C4A39AA8-7F1F-343A-4877-1376D6DDA2F4}"/>
                    </a:ext>
                  </a:extLst>
                </p:cNvPr>
                <p:cNvSpPr txBox="1"/>
                <p:nvPr/>
              </p:nvSpPr>
              <p:spPr>
                <a:xfrm>
                  <a:off x="2908955" y="3918664"/>
                  <a:ext cx="3360733" cy="545086"/>
                </a:xfrm>
                <a:prstGeom prst="rect">
                  <a:avLst/>
                </a:prstGeom>
                <a:solidFill>
                  <a:srgbClr val="C8ECF4"/>
                </a:solidFill>
              </p:spPr>
              <p:txBody>
                <a:bodyPr wrap="square">
                  <a:sp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화장품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ODM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기업 한국콜마는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19</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3D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프린팅 화장품 기술을 발표</a:t>
                  </a:r>
                </a:p>
                <a:p>
                  <a:pPr marL="173038" marR="0" lvl="0" indent="-84138" algn="l" defTabSz="914400" rtl="0" eaLnBrk="1" fontAlgn="auto" latinLnBrk="0" hangingPunct="1">
                    <a:lnSpc>
                      <a:spcPct val="114000"/>
                    </a:lnSpc>
                    <a:spcBef>
                      <a:spcPts val="0"/>
                    </a:spcBef>
                    <a:spcAft>
                      <a:spcPts val="200"/>
                    </a:spcAft>
                    <a:buClrTx/>
                    <a:buSzTx/>
                    <a:buFont typeface="KoPub돋움체 Medium" panose="00000600000000000000" pitchFamily="2" charset="-127"/>
                    <a:buChar char="­"/>
                    <a:tabLst>
                      <a:tab pos="88900" algn="l"/>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’20</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년에는 맞춤형 디자인 기술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3D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딜라이트</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(D-light)’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기술로 발전시켜</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고객이 원하는 모양의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3D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프린팅 블러셔 제조에 성공</a:t>
                  </a:r>
                </a:p>
              </p:txBody>
            </p:sp>
            <p:sp>
              <p:nvSpPr>
                <p:cNvPr id="59" name="직사각형 58">
                  <a:extLst>
                    <a:ext uri="{FF2B5EF4-FFF2-40B4-BE49-F238E27FC236}">
                      <a16:creationId xmlns:a16="http://schemas.microsoft.com/office/drawing/2014/main" id="{B4D083DC-0DE9-CEA1-A72C-DAE4BBEA8BF4}"/>
                    </a:ext>
                  </a:extLst>
                </p:cNvPr>
                <p:cNvSpPr/>
                <p:nvPr/>
              </p:nvSpPr>
              <p:spPr>
                <a:xfrm>
                  <a:off x="2276637" y="3918664"/>
                  <a:ext cx="3993051" cy="545086"/>
                </a:xfrm>
                <a:prstGeom prst="rect">
                  <a:avLst/>
                </a:prstGeom>
                <a:noFill/>
                <a:ln>
                  <a:solidFill>
                    <a:srgbClr val="98D7E8"/>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한국콜마</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sp>
            <p:nvSpPr>
              <p:cNvPr id="61" name="사각형: 둥근 모서리 60">
                <a:extLst>
                  <a:ext uri="{FF2B5EF4-FFF2-40B4-BE49-F238E27FC236}">
                    <a16:creationId xmlns:a16="http://schemas.microsoft.com/office/drawing/2014/main" id="{DB38AA4B-CF78-7439-C93D-350183393FB5}"/>
                  </a:ext>
                </a:extLst>
              </p:cNvPr>
              <p:cNvSpPr/>
              <p:nvPr/>
            </p:nvSpPr>
            <p:spPr>
              <a:xfrm>
                <a:off x="1595489" y="5214335"/>
                <a:ext cx="577945" cy="1512646"/>
              </a:xfrm>
              <a:prstGeom prst="roundRect">
                <a:avLst>
                  <a:gd name="adj" fmla="val 0"/>
                </a:avLst>
              </a:prstGeom>
              <a:solidFill>
                <a:schemeClr val="accent4"/>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디지털 공급망</a:t>
                </a:r>
              </a:p>
            </p:txBody>
          </p:sp>
          <p:sp>
            <p:nvSpPr>
              <p:cNvPr id="69" name="사각형: 둥근 모서리 68">
                <a:extLst>
                  <a:ext uri="{FF2B5EF4-FFF2-40B4-BE49-F238E27FC236}">
                    <a16:creationId xmlns:a16="http://schemas.microsoft.com/office/drawing/2014/main" id="{0F75ACD5-245F-6131-6454-802508B9B17A}"/>
                  </a:ext>
                </a:extLst>
              </p:cNvPr>
              <p:cNvSpPr/>
              <p:nvPr/>
            </p:nvSpPr>
            <p:spPr>
              <a:xfrm>
                <a:off x="1595489" y="6799980"/>
                <a:ext cx="577945" cy="1512644"/>
              </a:xfrm>
              <a:prstGeom prst="roundRect">
                <a:avLst>
                  <a:gd name="adj" fmla="val 0"/>
                </a:avLst>
              </a:prstGeom>
              <a:solidFill>
                <a:schemeClr val="accent4"/>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자동화 물류</a:t>
                </a:r>
                <a:br>
                  <a:rPr kumimoji="0" lang="en-US" altLang="ko-KR"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b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센터</a:t>
                </a:r>
              </a:p>
            </p:txBody>
          </p:sp>
          <p:grpSp>
            <p:nvGrpSpPr>
              <p:cNvPr id="63" name="그룹 62">
                <a:extLst>
                  <a:ext uri="{FF2B5EF4-FFF2-40B4-BE49-F238E27FC236}">
                    <a16:creationId xmlns:a16="http://schemas.microsoft.com/office/drawing/2014/main" id="{91209F55-0543-5780-280D-2C116325FEF5}"/>
                  </a:ext>
                </a:extLst>
              </p:cNvPr>
              <p:cNvGrpSpPr/>
              <p:nvPr/>
            </p:nvGrpSpPr>
            <p:grpSpPr>
              <a:xfrm>
                <a:off x="2276637" y="5214336"/>
                <a:ext cx="3993051" cy="719876"/>
                <a:chOff x="2276637" y="3918664"/>
                <a:chExt cx="3993051" cy="570734"/>
              </a:xfrm>
            </p:grpSpPr>
            <p:sp>
              <p:nvSpPr>
                <p:cNvPr id="67" name="TextBox 66">
                  <a:extLst>
                    <a:ext uri="{FF2B5EF4-FFF2-40B4-BE49-F238E27FC236}">
                      <a16:creationId xmlns:a16="http://schemas.microsoft.com/office/drawing/2014/main" id="{1B547CB8-9699-0283-E13F-C184676FCE28}"/>
                    </a:ext>
                  </a:extLst>
                </p:cNvPr>
                <p:cNvSpPr txBox="1"/>
                <p:nvPr/>
              </p:nvSpPr>
              <p:spPr>
                <a:xfrm>
                  <a:off x="2908955" y="3918664"/>
                  <a:ext cx="3360733" cy="570734"/>
                </a:xfrm>
                <a:prstGeom prst="rect">
                  <a:avLst/>
                </a:prstGeom>
                <a:solidFill>
                  <a:srgbClr val="E4F6FF"/>
                </a:solidFill>
              </p:spPr>
              <p:txBody>
                <a:bodyPr wrap="square" anchor="ctr">
                  <a:no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GS</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리테일은 블록체인 기반 생산</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유통 과정에서의 제품 정보 이력 조회가 가능한 서비스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비</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링크</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(b-link)</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’를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정식 출시하고 자사 슈퍼마켓 계열사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GS</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더프레시에서 판매하는 돼지고기에 적용</a:t>
                  </a:r>
                </a:p>
              </p:txBody>
            </p:sp>
            <p:sp>
              <p:nvSpPr>
                <p:cNvPr id="68" name="직사각형 67">
                  <a:extLst>
                    <a:ext uri="{FF2B5EF4-FFF2-40B4-BE49-F238E27FC236}">
                      <a16:creationId xmlns:a16="http://schemas.microsoft.com/office/drawing/2014/main" id="{72C756DF-8188-1F87-27D5-C98C48BC5BB5}"/>
                    </a:ext>
                  </a:extLst>
                </p:cNvPr>
                <p:cNvSpPr/>
                <p:nvPr/>
              </p:nvSpPr>
              <p:spPr>
                <a:xfrm>
                  <a:off x="2276637" y="3918664"/>
                  <a:ext cx="3993051" cy="570734"/>
                </a:xfrm>
                <a:prstGeom prst="rect">
                  <a:avLst/>
                </a:prstGeom>
                <a:no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GS</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리테일</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grpSp>
            <p:nvGrpSpPr>
              <p:cNvPr id="64" name="그룹 63">
                <a:extLst>
                  <a:ext uri="{FF2B5EF4-FFF2-40B4-BE49-F238E27FC236}">
                    <a16:creationId xmlns:a16="http://schemas.microsoft.com/office/drawing/2014/main" id="{EC28025E-A2A6-6279-9028-F4B26388C419}"/>
                  </a:ext>
                </a:extLst>
              </p:cNvPr>
              <p:cNvGrpSpPr/>
              <p:nvPr/>
            </p:nvGrpSpPr>
            <p:grpSpPr>
              <a:xfrm>
                <a:off x="2276637" y="6007104"/>
                <a:ext cx="3993051" cy="722439"/>
                <a:chOff x="2276637" y="3918663"/>
                <a:chExt cx="3993051" cy="722439"/>
              </a:xfrm>
            </p:grpSpPr>
            <p:sp>
              <p:nvSpPr>
                <p:cNvPr id="65" name="TextBox 64">
                  <a:extLst>
                    <a:ext uri="{FF2B5EF4-FFF2-40B4-BE49-F238E27FC236}">
                      <a16:creationId xmlns:a16="http://schemas.microsoft.com/office/drawing/2014/main" id="{07D1C78B-AEA6-D171-0F01-059AA7EEF184}"/>
                    </a:ext>
                  </a:extLst>
                </p:cNvPr>
                <p:cNvSpPr txBox="1"/>
                <p:nvPr/>
              </p:nvSpPr>
              <p:spPr>
                <a:xfrm>
                  <a:off x="2908955" y="3926615"/>
                  <a:ext cx="3360733" cy="714487"/>
                </a:xfrm>
                <a:prstGeom prst="rect">
                  <a:avLst/>
                </a:prstGeom>
                <a:solidFill>
                  <a:srgbClr val="E4F6FF"/>
                </a:solidFill>
              </p:spPr>
              <p:txBody>
                <a:bodyPr wrap="square" rIns="54000" bIns="82800">
                  <a:sp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신세계인터내셔날은 자사 럭셔리 온라인 플랫폼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S.I.Village</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에서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21</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년부터 블록체인 디지털 보증서 서비스를 제공</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개시</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79375" algn="l" defTabSz="914400" rtl="0" eaLnBrk="1" fontAlgn="auto" latinLnBrk="0" hangingPunct="1">
                    <a:lnSpc>
                      <a:spcPct val="114000"/>
                    </a:lnSpc>
                    <a:spcBef>
                      <a:spcPts val="0"/>
                    </a:spcBef>
                    <a:spcAft>
                      <a:spcPts val="300"/>
                    </a:spcAft>
                    <a:buClrTx/>
                    <a:buSzTx/>
                    <a:buFont typeface="KoPub돋움체 Medium" panose="00000600000000000000" pitchFamily="2" charset="-127"/>
                    <a:buChar char="­"/>
                    <a:tabLst>
                      <a:tab pos="88900" algn="l"/>
                    </a:tabLst>
                    <a:defRPr/>
                  </a:pP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온라인 명품 시장 내 병행 수입제품과 위조품이 급증함에 따라 고객 신뢰를 높이고 자체 경쟁력을 강화하기 위함</a:t>
                  </a:r>
                </a:p>
              </p:txBody>
            </p:sp>
            <p:sp>
              <p:nvSpPr>
                <p:cNvPr id="66" name="직사각형 65">
                  <a:extLst>
                    <a:ext uri="{FF2B5EF4-FFF2-40B4-BE49-F238E27FC236}">
                      <a16:creationId xmlns:a16="http://schemas.microsoft.com/office/drawing/2014/main" id="{D3945BA2-9523-E8CC-D903-CA2D81878B09}"/>
                    </a:ext>
                  </a:extLst>
                </p:cNvPr>
                <p:cNvSpPr/>
                <p:nvPr/>
              </p:nvSpPr>
              <p:spPr>
                <a:xfrm>
                  <a:off x="2276637" y="3918663"/>
                  <a:ext cx="3993051" cy="719877"/>
                </a:xfrm>
                <a:prstGeom prst="rect">
                  <a:avLst/>
                </a:prstGeom>
                <a:no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신세계</a:t>
                  </a:r>
                  <a:b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b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인터내셔날</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grpSp>
            <p:nvGrpSpPr>
              <p:cNvPr id="70" name="그룹 69">
                <a:extLst>
                  <a:ext uri="{FF2B5EF4-FFF2-40B4-BE49-F238E27FC236}">
                    <a16:creationId xmlns:a16="http://schemas.microsoft.com/office/drawing/2014/main" id="{6E4DFAF9-FA6D-755F-82A9-6B10810F14C5}"/>
                  </a:ext>
                </a:extLst>
              </p:cNvPr>
              <p:cNvGrpSpPr/>
              <p:nvPr/>
            </p:nvGrpSpPr>
            <p:grpSpPr>
              <a:xfrm>
                <a:off x="2276637" y="6799980"/>
                <a:ext cx="3993051" cy="719876"/>
                <a:chOff x="2276637" y="3918664"/>
                <a:chExt cx="3993051" cy="570734"/>
              </a:xfrm>
            </p:grpSpPr>
            <p:sp>
              <p:nvSpPr>
                <p:cNvPr id="71" name="TextBox 70">
                  <a:extLst>
                    <a:ext uri="{FF2B5EF4-FFF2-40B4-BE49-F238E27FC236}">
                      <a16:creationId xmlns:a16="http://schemas.microsoft.com/office/drawing/2014/main" id="{65920ED7-FE26-4A49-AA7F-E85C66F57E6E}"/>
                    </a:ext>
                  </a:extLst>
                </p:cNvPr>
                <p:cNvSpPr txBox="1"/>
                <p:nvPr/>
              </p:nvSpPr>
              <p:spPr>
                <a:xfrm>
                  <a:off x="2908955" y="3918664"/>
                  <a:ext cx="3360733" cy="570734"/>
                </a:xfrm>
                <a:prstGeom prst="rect">
                  <a:avLst/>
                </a:prstGeom>
                <a:solidFill>
                  <a:srgbClr val="E4F6FF"/>
                </a:solidFill>
              </p:spPr>
              <p:txBody>
                <a:bodyPr wrap="square" anchor="ctr">
                  <a:no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쿠팡은 대구에 아시아 최대 규모의 최첨단 자동화 물류센터를 구축</a:t>
                  </a:r>
                </a:p>
                <a:p>
                  <a:pPr marL="171450" marR="0" lvl="0" indent="-79375" algn="l" defTabSz="914400" rtl="0" eaLnBrk="1" fontAlgn="auto" latinLnBrk="0" hangingPunct="1">
                    <a:lnSpc>
                      <a:spcPct val="114000"/>
                    </a:lnSpc>
                    <a:spcBef>
                      <a:spcPts val="0"/>
                    </a:spcBef>
                    <a:spcAft>
                      <a:spcPts val="100"/>
                    </a:spcAft>
                    <a:buClrTx/>
                    <a:buSzTx/>
                    <a:buFont typeface="KoPub돋움체 Medium" panose="00000600000000000000" pitchFamily="2" charset="-127"/>
                    <a:buChar char="­"/>
                    <a:tabLst>
                      <a:tab pos="88900" algn="l"/>
                    </a:tabLst>
                    <a:defRPr/>
                  </a:pP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1,000</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대 이상의 </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AGV(</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피킹로봇</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소팅봇</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무인지게차</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도입으로 진열</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집품 작업을 자동화</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포장</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분류 등 전 과정에서의 업무 생산성을 효율적으로 강화하여 ‘휴먼 에러’를 감축</a:t>
                  </a:r>
                </a:p>
              </p:txBody>
            </p:sp>
            <p:sp>
              <p:nvSpPr>
                <p:cNvPr id="72" name="직사각형 71">
                  <a:extLst>
                    <a:ext uri="{FF2B5EF4-FFF2-40B4-BE49-F238E27FC236}">
                      <a16:creationId xmlns:a16="http://schemas.microsoft.com/office/drawing/2014/main" id="{1E0C0AAE-47BA-B9A9-6EF0-ED722D7DB557}"/>
                    </a:ext>
                  </a:extLst>
                </p:cNvPr>
                <p:cNvSpPr/>
                <p:nvPr/>
              </p:nvSpPr>
              <p:spPr>
                <a:xfrm>
                  <a:off x="2276637" y="3918664"/>
                  <a:ext cx="3993051" cy="570734"/>
                </a:xfrm>
                <a:prstGeom prst="rect">
                  <a:avLst/>
                </a:prstGeom>
                <a:no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쿠팡</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grpSp>
            <p:nvGrpSpPr>
              <p:cNvPr id="73" name="그룹 72">
                <a:extLst>
                  <a:ext uri="{FF2B5EF4-FFF2-40B4-BE49-F238E27FC236}">
                    <a16:creationId xmlns:a16="http://schemas.microsoft.com/office/drawing/2014/main" id="{D063BAB0-6A71-25B8-26B7-8EB556BE711E}"/>
                  </a:ext>
                </a:extLst>
              </p:cNvPr>
              <p:cNvGrpSpPr/>
              <p:nvPr/>
            </p:nvGrpSpPr>
            <p:grpSpPr>
              <a:xfrm>
                <a:off x="2276637" y="7592749"/>
                <a:ext cx="3993051" cy="719877"/>
                <a:chOff x="2276637" y="3918663"/>
                <a:chExt cx="3993051" cy="719877"/>
              </a:xfrm>
            </p:grpSpPr>
            <p:sp>
              <p:nvSpPr>
                <p:cNvPr id="74" name="TextBox 73">
                  <a:extLst>
                    <a:ext uri="{FF2B5EF4-FFF2-40B4-BE49-F238E27FC236}">
                      <a16:creationId xmlns:a16="http://schemas.microsoft.com/office/drawing/2014/main" id="{C265EB50-F5C4-BA83-51D9-53B98984765B}"/>
                    </a:ext>
                  </a:extLst>
                </p:cNvPr>
                <p:cNvSpPr txBox="1"/>
                <p:nvPr/>
              </p:nvSpPr>
              <p:spPr>
                <a:xfrm>
                  <a:off x="2908955" y="3918663"/>
                  <a:ext cx="3360733" cy="719875"/>
                </a:xfrm>
                <a:prstGeom prst="rect">
                  <a:avLst/>
                </a:prstGeom>
                <a:solidFill>
                  <a:srgbClr val="E4F6FF"/>
                </a:solidFill>
              </p:spPr>
              <p:txBody>
                <a:bodyPr wrap="square" anchor="ctr">
                  <a:no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롯데쇼핑은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말</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영국 유통업체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오카도와 파트너십 체결</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p>
                  <a:pPr marL="171450" indent="-79375">
                    <a:lnSpc>
                      <a:spcPct val="114000"/>
                    </a:lnSpc>
                    <a:spcAft>
                      <a:spcPts val="100"/>
                    </a:spcAft>
                    <a:buFont typeface="KoPub돋움체 Medium" panose="00000600000000000000" pitchFamily="2" charset="-127"/>
                    <a:buChar char="­"/>
                    <a:tabLst>
                      <a:tab pos="88900" algn="l"/>
                    </a:tabLst>
                    <a:defRPr/>
                  </a:pPr>
                  <a:r>
                    <a:rPr lang="ko-KR" altLang="en-US" sz="8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오카도가 보유한 </a:t>
                  </a:r>
                  <a:r>
                    <a:rPr lang="en-US" altLang="ko-KR" sz="8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AI, </a:t>
                  </a:r>
                  <a:r>
                    <a:rPr lang="ko-KR" altLang="en-US" sz="8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빅데이터 기반 스마트 물류 서비스 </a:t>
                  </a:r>
                  <a:r>
                    <a:rPr lang="en-US" altLang="ko-KR" sz="8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‘OSP(Ocado Smart Platform)’</a:t>
                  </a:r>
                  <a:r>
                    <a:rPr lang="ko-KR" altLang="en-US" sz="8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을 적용한 최첨단 물류센터 건립 계획을 발표</a:t>
                  </a:r>
                </a:p>
              </p:txBody>
            </p:sp>
            <p:sp>
              <p:nvSpPr>
                <p:cNvPr id="75" name="직사각형 74">
                  <a:extLst>
                    <a:ext uri="{FF2B5EF4-FFF2-40B4-BE49-F238E27FC236}">
                      <a16:creationId xmlns:a16="http://schemas.microsoft.com/office/drawing/2014/main" id="{71B8AB26-864B-E72E-0B5A-88F3703F6111}"/>
                    </a:ext>
                  </a:extLst>
                </p:cNvPr>
                <p:cNvSpPr/>
                <p:nvPr/>
              </p:nvSpPr>
              <p:spPr>
                <a:xfrm>
                  <a:off x="2276637" y="3918663"/>
                  <a:ext cx="3993051" cy="719877"/>
                </a:xfrm>
                <a:prstGeom prst="rect">
                  <a:avLst/>
                </a:prstGeom>
                <a:no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롯데쇼핑</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grpSp>
        <p:grpSp>
          <p:nvGrpSpPr>
            <p:cNvPr id="124" name="그룹 123">
              <a:extLst>
                <a:ext uri="{FF2B5EF4-FFF2-40B4-BE49-F238E27FC236}">
                  <a16:creationId xmlns:a16="http://schemas.microsoft.com/office/drawing/2014/main" id="{56BA1FF9-A726-4A76-586F-18FDD7831EBE}"/>
                </a:ext>
              </a:extLst>
            </p:cNvPr>
            <p:cNvGrpSpPr/>
            <p:nvPr/>
          </p:nvGrpSpPr>
          <p:grpSpPr>
            <a:xfrm>
              <a:off x="501649" y="3411424"/>
              <a:ext cx="1170740" cy="5072940"/>
              <a:chOff x="501649" y="3411424"/>
              <a:chExt cx="1170740" cy="5072940"/>
            </a:xfrm>
          </p:grpSpPr>
          <p:sp>
            <p:nvSpPr>
              <p:cNvPr id="37" name="직사각형 36">
                <a:extLst>
                  <a:ext uri="{FF2B5EF4-FFF2-40B4-BE49-F238E27FC236}">
                    <a16:creationId xmlns:a16="http://schemas.microsoft.com/office/drawing/2014/main" id="{2228189B-8E5B-692C-4BA3-3C47932E63ED}"/>
                  </a:ext>
                </a:extLst>
              </p:cNvPr>
              <p:cNvSpPr/>
              <p:nvPr/>
            </p:nvSpPr>
            <p:spPr>
              <a:xfrm>
                <a:off x="682659" y="3411424"/>
                <a:ext cx="808720" cy="2881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en-US" altLang="ko-KR"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밸류체인 </a:t>
                </a:r>
                <a:r>
                  <a:rPr kumimoji="0" lang="en-US" altLang="ko-KR"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84" name="화살표: 오른쪽 83">
                <a:extLst>
                  <a:ext uri="{FF2B5EF4-FFF2-40B4-BE49-F238E27FC236}">
                    <a16:creationId xmlns:a16="http://schemas.microsoft.com/office/drawing/2014/main" id="{EE1D0C85-9A46-6879-45AC-8985D23A73AF}"/>
                  </a:ext>
                </a:extLst>
              </p:cNvPr>
              <p:cNvSpPr/>
              <p:nvPr/>
            </p:nvSpPr>
            <p:spPr>
              <a:xfrm rot="5400000">
                <a:off x="-1252981" y="5946364"/>
                <a:ext cx="4680000" cy="396000"/>
              </a:xfrm>
              <a:prstGeom prst="rightArrow">
                <a:avLst/>
              </a:prstGeom>
              <a:solidFill>
                <a:schemeClr val="bg1">
                  <a:lumMod val="85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35" name="사각형: 둥근 모서리 34">
                <a:extLst>
                  <a:ext uri="{FF2B5EF4-FFF2-40B4-BE49-F238E27FC236}">
                    <a16:creationId xmlns:a16="http://schemas.microsoft.com/office/drawing/2014/main" id="{585B81F5-83FC-53FA-DCDD-0CC6292E819F}"/>
                  </a:ext>
                </a:extLst>
              </p:cNvPr>
              <p:cNvSpPr/>
              <p:nvPr/>
            </p:nvSpPr>
            <p:spPr>
              <a:xfrm>
                <a:off x="501649" y="3804364"/>
                <a:ext cx="1170740" cy="342185"/>
              </a:xfrm>
              <a:prstGeom prst="roundRect">
                <a:avLst>
                  <a:gd name="adj" fmla="val 50000"/>
                </a:avLst>
              </a:prstGeom>
              <a:solidFill>
                <a:srgbClr val="C8ECF4"/>
              </a:solidFill>
              <a:ln w="28575">
                <a:solidFill>
                  <a:srgbClr val="D9D9D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US" altLang="ko-KR" sz="1050" b="1" i="0" u="none" strike="noStrike" kern="1200" cap="none" spc="0" normalizeH="0" baseline="0" noProof="0" dirty="0">
                    <a:ln>
                      <a:solidFill>
                        <a:srgbClr val="FD349C">
                          <a:alpha val="0"/>
                        </a:srgbClr>
                      </a:solidFill>
                    </a:ln>
                    <a:solidFill>
                      <a:srgbClr val="299DBD"/>
                    </a:solidFill>
                    <a:effectLst/>
                    <a:uLnTx/>
                    <a:uFillTx/>
                    <a:latin typeface="KoPub돋움체 Bold"/>
                    <a:ea typeface="KoPub돋움체 Medium" panose="02020603020101020101" pitchFamily="18" charset="-127"/>
                    <a:cs typeface="+mn-cs"/>
                  </a:rPr>
                  <a:t>PRODUCTION</a:t>
                </a:r>
              </a:p>
            </p:txBody>
          </p:sp>
          <p:sp>
            <p:nvSpPr>
              <p:cNvPr id="87" name="사각형: 둥근 모서리 86">
                <a:extLst>
                  <a:ext uri="{FF2B5EF4-FFF2-40B4-BE49-F238E27FC236}">
                    <a16:creationId xmlns:a16="http://schemas.microsoft.com/office/drawing/2014/main" id="{DEE7CB07-5A83-C3D8-BF30-3C5B62FF6724}"/>
                  </a:ext>
                </a:extLst>
              </p:cNvPr>
              <p:cNvSpPr/>
              <p:nvPr/>
            </p:nvSpPr>
            <p:spPr>
              <a:xfrm>
                <a:off x="501649" y="5214335"/>
                <a:ext cx="1170740" cy="342185"/>
              </a:xfrm>
              <a:prstGeom prst="roundRect">
                <a:avLst>
                  <a:gd name="adj" fmla="val 50000"/>
                </a:avLst>
              </a:prstGeom>
              <a:solidFill>
                <a:srgbClr val="DDF4FF"/>
              </a:solidFill>
              <a:ln w="28575">
                <a:solidFill>
                  <a:srgbClr val="D9D9D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US" altLang="ko-KR" sz="1050" b="1" i="0" u="none" strike="noStrike" kern="1200" cap="none" spc="0" normalizeH="0" baseline="0" noProof="0" dirty="0">
                    <a:ln>
                      <a:solidFill>
                        <a:srgbClr val="FD349C">
                          <a:alpha val="0"/>
                        </a:srgbClr>
                      </a:solidFill>
                    </a:ln>
                    <a:solidFill>
                      <a:srgbClr val="00B8F5"/>
                    </a:solidFill>
                    <a:effectLst/>
                    <a:uLnTx/>
                    <a:uFillTx/>
                    <a:latin typeface="KoPub돋움체 Bold"/>
                    <a:ea typeface="KoPub돋움체 Medium" panose="02020603020101020101" pitchFamily="18" charset="-127"/>
                    <a:cs typeface="+mn-cs"/>
                  </a:rPr>
                  <a:t>SUPPLY</a:t>
                </a:r>
              </a:p>
            </p:txBody>
          </p:sp>
        </p:grpSp>
        <p:sp>
          <p:nvSpPr>
            <p:cNvPr id="125" name="직사각형 124">
              <a:extLst>
                <a:ext uri="{FF2B5EF4-FFF2-40B4-BE49-F238E27FC236}">
                  <a16:creationId xmlns:a16="http://schemas.microsoft.com/office/drawing/2014/main" id="{40085BA9-62DC-C3C0-395D-A4398158B596}"/>
                </a:ext>
              </a:extLst>
            </p:cNvPr>
            <p:cNvSpPr/>
            <p:nvPr/>
          </p:nvSpPr>
          <p:spPr>
            <a:xfrm>
              <a:off x="2910710" y="3411424"/>
              <a:ext cx="2859559" cy="2881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en-US" altLang="ko-KR"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비즈니스 동향 및 내용 </a:t>
              </a:r>
              <a:r>
                <a:rPr kumimoji="0" lang="en-US" altLang="ko-KR"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grpSp>
    </p:spTree>
    <p:extLst>
      <p:ext uri="{BB962C8B-B14F-4D97-AF65-F5344CB8AC3E}">
        <p14:creationId xmlns:p14="http://schemas.microsoft.com/office/powerpoint/2010/main" val="2172599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F2EF"/>
        </a:solidFill>
        <a:effectLst/>
      </p:bgPr>
    </p:bg>
    <p:spTree>
      <p:nvGrpSpPr>
        <p:cNvPr id="1" name=""/>
        <p:cNvGrpSpPr/>
        <p:nvPr/>
      </p:nvGrpSpPr>
      <p:grpSpPr>
        <a:xfrm>
          <a:off x="0" y="0"/>
          <a:ext cx="0" cy="0"/>
          <a:chOff x="0" y="0"/>
          <a:chExt cx="0" cy="0"/>
        </a:xfrm>
      </p:grpSpPr>
      <p:sp>
        <p:nvSpPr>
          <p:cNvPr id="95" name="직사각형 94">
            <a:extLst>
              <a:ext uri="{FF2B5EF4-FFF2-40B4-BE49-F238E27FC236}">
                <a16:creationId xmlns:a16="http://schemas.microsoft.com/office/drawing/2014/main" id="{34D47533-3D7E-4598-8148-28DB22CEAC80}"/>
              </a:ext>
            </a:extLst>
          </p:cNvPr>
          <p:cNvSpPr/>
          <p:nvPr/>
        </p:nvSpPr>
        <p:spPr>
          <a:xfrm rot="10800000">
            <a:off x="0" y="0"/>
            <a:ext cx="6858000" cy="9922040"/>
          </a:xfrm>
          <a:prstGeom prst="rect">
            <a:avLst/>
          </a:prstGeom>
          <a:solidFill>
            <a:srgbClr val="2692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rPr>
              <a:t> </a:t>
            </a:r>
            <a:endParaRPr kumimoji="0" lang="ko-KR" altLang="en-US" sz="36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8" name="그림 7" descr="텍스트, 스크린샷, 폰트, 번호이(가) 표시된 사진&#10;&#10;자동 생성된 설명">
            <a:extLst>
              <a:ext uri="{FF2B5EF4-FFF2-40B4-BE49-F238E27FC236}">
                <a16:creationId xmlns:a16="http://schemas.microsoft.com/office/drawing/2014/main" id="{46E0B52A-6E5E-04BB-F1D2-BF333A956FB5}"/>
              </a:ext>
            </a:extLst>
          </p:cNvPr>
          <p:cNvPicPr>
            <a:picLocks noChangeAspect="1"/>
          </p:cNvPicPr>
          <p:nvPr/>
        </p:nvPicPr>
        <p:blipFill>
          <a:blip r:embed="rId3"/>
          <a:stretch>
            <a:fillRect/>
          </a:stretch>
        </p:blipFill>
        <p:spPr>
          <a:xfrm>
            <a:off x="335380" y="6773770"/>
            <a:ext cx="6191251" cy="2475925"/>
          </a:xfrm>
          <a:prstGeom prst="rect">
            <a:avLst/>
          </a:prstGeom>
        </p:spPr>
      </p:pic>
      <p:sp>
        <p:nvSpPr>
          <p:cNvPr id="83" name="사각형: 둥근 위쪽 모서리 82">
            <a:extLst>
              <a:ext uri="{FF2B5EF4-FFF2-40B4-BE49-F238E27FC236}">
                <a16:creationId xmlns:a16="http://schemas.microsoft.com/office/drawing/2014/main" id="{16B61E92-A5EE-4CE0-85F3-55DB6FDDD6C8}"/>
              </a:ext>
            </a:extLst>
          </p:cNvPr>
          <p:cNvSpPr/>
          <p:nvPr/>
        </p:nvSpPr>
        <p:spPr>
          <a:xfrm rot="10800000">
            <a:off x="-4" y="0"/>
            <a:ext cx="6858004" cy="5546555"/>
          </a:xfrm>
          <a:prstGeom prst="round2SameRect">
            <a:avLst>
              <a:gd name="adj1" fmla="val 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3600" b="0" i="0" u="none" strike="noStrike" kern="1200" cap="none" spc="0" normalizeH="0" baseline="0" noProof="0" dirty="0">
              <a:ln>
                <a:no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3" name="그림 2" descr="텍스트, 스크린샷, 폰트이(가) 표시된 사진&#10;&#10;자동 생성된 설명">
            <a:extLst>
              <a:ext uri="{FF2B5EF4-FFF2-40B4-BE49-F238E27FC236}">
                <a16:creationId xmlns:a16="http://schemas.microsoft.com/office/drawing/2014/main" id="{5DAD4A30-F8CB-C498-8BA6-441A977E7D8A}"/>
              </a:ext>
            </a:extLst>
          </p:cNvPr>
          <p:cNvPicPr>
            <a:picLocks noChangeAspect="1"/>
          </p:cNvPicPr>
          <p:nvPr/>
        </p:nvPicPr>
        <p:blipFill>
          <a:blip r:embed="rId4"/>
          <a:stretch>
            <a:fillRect/>
          </a:stretch>
        </p:blipFill>
        <p:spPr>
          <a:xfrm>
            <a:off x="333396" y="1901506"/>
            <a:ext cx="6205190" cy="3827340"/>
          </a:xfrm>
          <a:prstGeom prst="rect">
            <a:avLst/>
          </a:prstGeom>
        </p:spPr>
      </p:pic>
      <p:pic>
        <p:nvPicPr>
          <p:cNvPr id="138" name="그림 137">
            <a:extLst>
              <a:ext uri="{FF2B5EF4-FFF2-40B4-BE49-F238E27FC236}">
                <a16:creationId xmlns:a16="http://schemas.microsoft.com/office/drawing/2014/main" id="{C7026B08-2F02-F7F7-0F99-C9FABBCA815A}"/>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2484863" y="6105998"/>
            <a:ext cx="1037851" cy="149051"/>
          </a:xfrm>
          <a:prstGeom prst="rect">
            <a:avLst/>
          </a:prstGeom>
        </p:spPr>
      </p:pic>
      <p:pic>
        <p:nvPicPr>
          <p:cNvPr id="118" name="그림 117" descr="폰트, 텍스트, 그래픽, 로고이(가) 표시된 사진&#10;&#10;자동 생성된 설명">
            <a:extLst>
              <a:ext uri="{FF2B5EF4-FFF2-40B4-BE49-F238E27FC236}">
                <a16:creationId xmlns:a16="http://schemas.microsoft.com/office/drawing/2014/main" id="{68ABEC14-E5AC-A4E5-A215-045F1B1037AA}"/>
              </a:ext>
            </a:extLst>
          </p:cNvPr>
          <p:cNvPicPr>
            <a:picLocks noChangeAspect="1"/>
          </p:cNvPicPr>
          <p:nvPr/>
        </p:nvPicPr>
        <p:blipFill>
          <a:blip r:embed="rId7"/>
          <a:stretch>
            <a:fillRect/>
          </a:stretch>
        </p:blipFill>
        <p:spPr>
          <a:xfrm>
            <a:off x="336844" y="9504271"/>
            <a:ext cx="768057" cy="173129"/>
          </a:xfrm>
          <a:prstGeom prst="rect">
            <a:avLst/>
          </a:prstGeom>
        </p:spPr>
      </p:pic>
      <p:sp>
        <p:nvSpPr>
          <p:cNvPr id="105" name="TextBox 104">
            <a:extLst>
              <a:ext uri="{FF2B5EF4-FFF2-40B4-BE49-F238E27FC236}">
                <a16:creationId xmlns:a16="http://schemas.microsoft.com/office/drawing/2014/main" id="{FFE4BDA4-60DC-4D3E-A4AD-75D9EBE73FFF}"/>
              </a:ext>
            </a:extLst>
          </p:cNvPr>
          <p:cNvSpPr txBox="1"/>
          <p:nvPr/>
        </p:nvSpPr>
        <p:spPr>
          <a:xfrm>
            <a:off x="333376" y="495605"/>
            <a:ext cx="2923877"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solidFill>
                    <a:srgbClr val="00338D">
                      <a:alpha val="0"/>
                    </a:srgbClr>
                  </a:solidFill>
                </a:ln>
                <a:solidFill>
                  <a:srgbClr val="00338D"/>
                </a:solidFill>
                <a:effectLst/>
                <a:uLnTx/>
                <a:uFillTx/>
                <a:latin typeface="KPMG Bold" panose="020B0803030202040204" pitchFamily="34" charset="0"/>
                <a:ea typeface="KoPub돋움체 Medium" panose="02020603020101020101" pitchFamily="18" charset="-127"/>
                <a:cs typeface="+mn-cs"/>
              </a:rPr>
              <a:t>Infographic Summary</a:t>
            </a:r>
          </a:p>
        </p:txBody>
      </p:sp>
      <p:sp>
        <p:nvSpPr>
          <p:cNvPr id="116" name="TextBox 115">
            <a:extLst>
              <a:ext uri="{FF2B5EF4-FFF2-40B4-BE49-F238E27FC236}">
                <a16:creationId xmlns:a16="http://schemas.microsoft.com/office/drawing/2014/main" id="{D360A467-D3D3-D706-D1FC-756052BA3737}"/>
              </a:ext>
              <a:ext uri="{C183D7F6-B498-43B3-948B-1728B52AA6E4}">
                <adec:decorative xmlns:adec="http://schemas.microsoft.com/office/drawing/2017/decorative" val="1"/>
              </a:ext>
            </a:extLst>
          </p:cNvPr>
          <p:cNvSpPr txBox="1"/>
          <p:nvPr/>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solidFill>
                    <a:srgbClr val="00338D">
                      <a:alpha val="0"/>
                    </a:srgbClr>
                  </a:solidFill>
                </a:ln>
                <a:solidFill>
                  <a:srgbClr val="FFFFFF">
                    <a:lumMod val="85000"/>
                  </a:srgbClr>
                </a:solidFill>
                <a:effectLst/>
                <a:uLnTx/>
                <a:uFillTx/>
                <a:latin typeface="Arial"/>
                <a:ea typeface="KoPub돋움체 Medium"/>
                <a:cs typeface="+mn-cs"/>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177" name="TextBox 176">
            <a:extLst>
              <a:ext uri="{FF2B5EF4-FFF2-40B4-BE49-F238E27FC236}">
                <a16:creationId xmlns:a16="http://schemas.microsoft.com/office/drawing/2014/main" id="{A0FC010F-0F5D-49ED-92E7-5D2CE4E75CC6}"/>
              </a:ext>
            </a:extLst>
          </p:cNvPr>
          <p:cNvSpPr txBox="1"/>
          <p:nvPr/>
        </p:nvSpPr>
        <p:spPr>
          <a:xfrm>
            <a:off x="333375" y="5999204"/>
            <a:ext cx="4244752" cy="4950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ko-KR" altLang="en-US" sz="1600" b="0" i="0" u="none" strike="noStrike" kern="1200" cap="none" spc="0" normalizeH="0" baseline="0" noProof="0" dirty="0">
                <a:ln>
                  <a:solidFill>
                    <a:srgbClr val="FD349C">
                      <a:alpha val="0"/>
                    </a:srgbClr>
                  </a:solidFill>
                </a:ln>
                <a:solidFill>
                  <a:srgbClr val="FFFFFF"/>
                </a:solidFill>
                <a:effectLst/>
                <a:uLnTx/>
                <a:uFillTx/>
                <a:latin typeface="KoPub돋움체 Bold"/>
                <a:ea typeface="KoPub돋움체 Bold"/>
                <a:cs typeface="+mn-cs"/>
              </a:rPr>
              <a:t>유통</a:t>
            </a:r>
            <a:r>
              <a:rPr kumimoji="0" lang="en-US" altLang="ko-KR" sz="1600" b="0" i="0" u="none" strike="noStrike" kern="1200" cap="none" spc="0" normalizeH="0" baseline="0" noProof="0" dirty="0">
                <a:ln>
                  <a:solidFill>
                    <a:srgbClr val="FD349C">
                      <a:alpha val="0"/>
                    </a:srgbClr>
                  </a:solidFill>
                </a:ln>
                <a:solidFill>
                  <a:srgbClr val="FFFFFF"/>
                </a:solidFill>
                <a:effectLst/>
                <a:uLnTx/>
                <a:uFillTx/>
                <a:latin typeface="KoPub돋움체 Bold"/>
                <a:ea typeface="KoPub돋움체 Bold"/>
                <a:cs typeface="+mn-cs"/>
              </a:rPr>
              <a:t>·</a:t>
            </a:r>
            <a:r>
              <a:rPr kumimoji="0" lang="ko-KR" altLang="en-US" sz="1600" b="0" i="0" u="none" strike="noStrike" kern="1200" cap="none" spc="0" normalizeH="0" baseline="0" noProof="0" dirty="0">
                <a:ln>
                  <a:solidFill>
                    <a:srgbClr val="FD349C">
                      <a:alpha val="0"/>
                    </a:srgbClr>
                  </a:solidFill>
                </a:ln>
                <a:solidFill>
                  <a:srgbClr val="FFFFFF"/>
                </a:solidFill>
                <a:effectLst/>
                <a:uLnTx/>
                <a:uFillTx/>
                <a:latin typeface="KoPub돋움체 Bold"/>
                <a:ea typeface="KoPub돋움체 Bold"/>
                <a:cs typeface="+mn-cs"/>
              </a:rPr>
              <a:t>소비재 기업의 성공적 디지털 전환을 위한 전략</a:t>
            </a:r>
            <a:endParaRPr kumimoji="0" lang="en-US" altLang="ko-KR" sz="1600" b="0" i="0" u="none" strike="noStrike" kern="1200" cap="none" spc="0" normalizeH="0" baseline="0" noProof="0" dirty="0">
              <a:ln>
                <a:solidFill>
                  <a:srgbClr val="FD349C">
                    <a:alpha val="0"/>
                  </a:srgbClr>
                </a:solidFill>
              </a:ln>
              <a:solidFill>
                <a:srgbClr val="FFFFFF"/>
              </a:solidFill>
              <a:effectLst/>
              <a:uLnTx/>
              <a:uFillTx/>
              <a:latin typeface="KoPub돋움체 Bold"/>
              <a:ea typeface="KoPub돋움체 Bold"/>
              <a:cs typeface="+mn-cs"/>
            </a:endParaRP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ko-KR" altLang="en-US" sz="1200" b="0" i="0" u="none" strike="noStrike" kern="1200" cap="none" spc="-30" normalizeH="0" baseline="0" noProof="0" dirty="0">
                <a:ln>
                  <a:solidFill>
                    <a:srgbClr val="FD349C">
                      <a:alpha val="0"/>
                    </a:srgbClr>
                  </a:solidFill>
                </a:ln>
                <a:solidFill>
                  <a:srgbClr val="FFFFFF"/>
                </a:solidFill>
                <a:effectLst/>
                <a:uLnTx/>
                <a:uFillTx/>
                <a:latin typeface="KoPub돋움체 Medium"/>
                <a:ea typeface="KoPub돋움체 Medium"/>
                <a:cs typeface="+mn-cs"/>
              </a:rPr>
              <a:t>디지털 기술과 비즈니스 간 융합으로 중장기 성장 모멘텀 확보 </a:t>
            </a:r>
            <a:endParaRPr kumimoji="0" lang="en-US" altLang="ko-KR" sz="1200" b="0" i="0" u="none" strike="noStrike" kern="1200" cap="none" spc="-30" normalizeH="0" baseline="0" noProof="0" dirty="0">
              <a:ln>
                <a:solidFill>
                  <a:srgbClr val="FD349C">
                    <a:alpha val="0"/>
                  </a:srgbClr>
                </a:solidFill>
              </a:ln>
              <a:solidFill>
                <a:srgbClr val="FFFFFF"/>
              </a:solidFill>
              <a:effectLst/>
              <a:uLnTx/>
              <a:uFillTx/>
              <a:latin typeface="KoPub돋움체 Medium"/>
              <a:ea typeface="KoPub돋움체 Medium"/>
              <a:cs typeface="+mn-cs"/>
            </a:endParaRPr>
          </a:p>
        </p:txBody>
      </p:sp>
      <p:sp>
        <p:nvSpPr>
          <p:cNvPr id="2" name="TextBox 1">
            <a:extLst>
              <a:ext uri="{FF2B5EF4-FFF2-40B4-BE49-F238E27FC236}">
                <a16:creationId xmlns:a16="http://schemas.microsoft.com/office/drawing/2014/main" id="{DAFA320D-8E8C-1975-7E39-C690BBDBDE6B}"/>
              </a:ext>
            </a:extLst>
          </p:cNvPr>
          <p:cNvSpPr txBox="1"/>
          <p:nvPr/>
        </p:nvSpPr>
        <p:spPr>
          <a:xfrm>
            <a:off x="333375" y="1253240"/>
            <a:ext cx="6105839" cy="495007"/>
          </a:xfrm>
          <a:prstGeom prst="rect">
            <a:avLst/>
          </a:prstGeom>
          <a:noFill/>
        </p:spPr>
        <p:txBody>
          <a:bodyPr wrap="none" lIns="0" tIns="0" rIns="0" bIns="0" rtlCol="0">
            <a:spAutoFit/>
          </a:bodyPr>
          <a:lstStyle/>
          <a:p>
            <a:pPr>
              <a:spcAft>
                <a:spcPts val="500"/>
              </a:spcAft>
              <a:defRPr/>
            </a:pPr>
            <a:r>
              <a:rPr lang="ko-KR" altLang="en-US" sz="1600" dirty="0">
                <a:ln>
                  <a:solidFill>
                    <a:srgbClr val="FD349C">
                      <a:alpha val="0"/>
                    </a:srgbClr>
                  </a:solidFill>
                </a:ln>
                <a:solidFill>
                  <a:srgbClr val="000000">
                    <a:lumMod val="85000"/>
                    <a:lumOff val="15000"/>
                  </a:srgbClr>
                </a:solidFill>
                <a:latin typeface="KoPub돋움체 Bold"/>
                <a:ea typeface="KoPub돋움체 Bold"/>
              </a:rPr>
              <a:t>리테일 테크가 주도할 유통</a:t>
            </a:r>
            <a:r>
              <a:rPr lang="en-US" altLang="ko-KR" sz="1600" dirty="0">
                <a:ln>
                  <a:solidFill>
                    <a:srgbClr val="FD349C">
                      <a:alpha val="0"/>
                    </a:srgbClr>
                  </a:solidFill>
                </a:ln>
                <a:solidFill>
                  <a:srgbClr val="000000">
                    <a:lumMod val="85000"/>
                    <a:lumOff val="15000"/>
                  </a:srgbClr>
                </a:solidFill>
                <a:latin typeface="KoPub돋움체 Bold"/>
                <a:ea typeface="KoPub돋움체 Bold"/>
              </a:rPr>
              <a:t>·</a:t>
            </a:r>
            <a:r>
              <a:rPr lang="ko-KR" altLang="en-US" sz="1600" dirty="0">
                <a:ln>
                  <a:solidFill>
                    <a:srgbClr val="FD349C">
                      <a:alpha val="0"/>
                    </a:srgbClr>
                  </a:solidFill>
                </a:ln>
                <a:solidFill>
                  <a:srgbClr val="000000">
                    <a:lumMod val="85000"/>
                    <a:lumOff val="15000"/>
                  </a:srgbClr>
                </a:solidFill>
                <a:latin typeface="KoPub돋움체 Bold"/>
                <a:ea typeface="KoPub돋움체 Bold"/>
              </a:rPr>
              <a:t>소비재산업의 디지털 패러다임 전환</a:t>
            </a:r>
            <a:endParaRPr lang="en-US" altLang="ko-KR" sz="1600" dirty="0">
              <a:ln>
                <a:solidFill>
                  <a:srgbClr val="FD349C">
                    <a:alpha val="0"/>
                  </a:srgbClr>
                </a:solidFill>
              </a:ln>
              <a:solidFill>
                <a:srgbClr val="000000">
                  <a:lumMod val="85000"/>
                  <a:lumOff val="15000"/>
                </a:srgbClr>
              </a:solidFill>
              <a:latin typeface="KoPub돋움체 Bold"/>
              <a:ea typeface="KoPub돋움체 Bold"/>
            </a:endParaRP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altLang="ko-KR" sz="1200" b="0" i="0" u="none" strike="noStrike" kern="1200" cap="none" spc="-30" normalizeH="0" baseline="0" noProof="0" dirty="0">
                <a:ln>
                  <a:solidFill>
                    <a:srgbClr val="FD349C">
                      <a:alpha val="0"/>
                    </a:srgbClr>
                  </a:solidFill>
                </a:ln>
                <a:solidFill>
                  <a:srgbClr val="000000">
                    <a:lumMod val="85000"/>
                    <a:lumOff val="15000"/>
                  </a:srgbClr>
                </a:solidFill>
                <a:effectLst/>
                <a:uLnTx/>
                <a:uFillTx/>
                <a:latin typeface="KoPub돋움체 Medium"/>
                <a:ea typeface="KoPub돋움체 Medium"/>
                <a:cs typeface="+mn-cs"/>
              </a:rPr>
              <a:t>AI, </a:t>
            </a:r>
            <a:r>
              <a:rPr kumimoji="0" lang="ko-KR" altLang="en-US" sz="1200" b="0" i="0" u="none" strike="noStrike" kern="1200" cap="none" spc="-30" normalizeH="0" baseline="0" noProof="0" dirty="0">
                <a:ln>
                  <a:solidFill>
                    <a:srgbClr val="FD349C">
                      <a:alpha val="0"/>
                    </a:srgbClr>
                  </a:solidFill>
                </a:ln>
                <a:solidFill>
                  <a:srgbClr val="000000">
                    <a:lumMod val="85000"/>
                    <a:lumOff val="15000"/>
                  </a:srgbClr>
                </a:solidFill>
                <a:effectLst/>
                <a:uLnTx/>
                <a:uFillTx/>
                <a:latin typeface="KoPub돋움체 Medium"/>
                <a:ea typeface="KoPub돋움체 Medium"/>
                <a:cs typeface="+mn-cs"/>
              </a:rPr>
              <a:t>로봇</a:t>
            </a:r>
            <a:r>
              <a:rPr kumimoji="0" lang="en-US" altLang="ko-KR" sz="1200" b="0" i="0" u="none" strike="noStrike" kern="1200" cap="none" spc="-30" normalizeH="0" baseline="0" noProof="0" dirty="0">
                <a:ln>
                  <a:solidFill>
                    <a:srgbClr val="FD349C">
                      <a:alpha val="0"/>
                    </a:srgbClr>
                  </a:solidFill>
                </a:ln>
                <a:solidFill>
                  <a:srgbClr val="000000">
                    <a:lumMod val="85000"/>
                    <a:lumOff val="15000"/>
                  </a:srgbClr>
                </a:solidFill>
                <a:effectLst/>
                <a:uLnTx/>
                <a:uFillTx/>
                <a:latin typeface="KoPub돋움체 Medium"/>
                <a:ea typeface="KoPub돋움체 Medium"/>
                <a:cs typeface="+mn-cs"/>
              </a:rPr>
              <a:t>, D&amp;A, </a:t>
            </a:r>
            <a:r>
              <a:rPr kumimoji="0" lang="ko-KR" altLang="en-US" sz="1200" b="0" i="0" u="none" strike="noStrike" kern="1200" cap="none" spc="-30" normalizeH="0" baseline="0" noProof="0" dirty="0">
                <a:ln>
                  <a:solidFill>
                    <a:srgbClr val="FD349C">
                      <a:alpha val="0"/>
                    </a:srgbClr>
                  </a:solidFill>
                </a:ln>
                <a:solidFill>
                  <a:srgbClr val="000000">
                    <a:lumMod val="85000"/>
                    <a:lumOff val="15000"/>
                  </a:srgbClr>
                </a:solidFill>
                <a:effectLst/>
                <a:uLnTx/>
                <a:uFillTx/>
                <a:latin typeface="KoPub돋움체 Medium"/>
                <a:ea typeface="KoPub돋움체 Medium"/>
                <a:cs typeface="+mn-cs"/>
              </a:rPr>
              <a:t>블록체인 등 디지털 기술은 유통</a:t>
            </a:r>
            <a:r>
              <a:rPr kumimoji="0" lang="en-US" altLang="ko-KR" sz="1200" b="0" i="0" u="none" strike="noStrike" kern="1200" cap="none" spc="-30" normalizeH="0" baseline="0" noProof="0" dirty="0">
                <a:ln>
                  <a:solidFill>
                    <a:srgbClr val="FD349C">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200" b="0" i="0" u="none" strike="noStrike" kern="1200" cap="none" spc="-30" normalizeH="0" baseline="0" noProof="0" dirty="0">
                <a:ln>
                  <a:solidFill>
                    <a:srgbClr val="FD349C">
                      <a:alpha val="0"/>
                    </a:srgbClr>
                  </a:solidFill>
                </a:ln>
                <a:solidFill>
                  <a:srgbClr val="000000">
                    <a:lumMod val="85000"/>
                    <a:lumOff val="15000"/>
                  </a:srgbClr>
                </a:solidFill>
                <a:effectLst/>
                <a:uLnTx/>
                <a:uFillTx/>
                <a:latin typeface="KoPub돋움체 Medium"/>
                <a:ea typeface="KoPub돋움체 Medium"/>
                <a:cs typeface="+mn-cs"/>
              </a:rPr>
              <a:t>소비재산업에 밸류체인 전반에 스며들어 변화를 가속화</a:t>
            </a:r>
            <a:endParaRPr kumimoji="0" lang="ko-KR" altLang="en-US" sz="1600" b="0"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Bold"/>
              <a:ea typeface="KoPub돋움체 Bold"/>
              <a:cs typeface="+mn-cs"/>
            </a:endParaRPr>
          </a:p>
        </p:txBody>
      </p:sp>
    </p:spTree>
    <p:extLst>
      <p:ext uri="{BB962C8B-B14F-4D97-AF65-F5344CB8AC3E}">
        <p14:creationId xmlns:p14="http://schemas.microsoft.com/office/powerpoint/2010/main" val="738621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사각형: 둥근 모서리 3">
            <a:extLst>
              <a:ext uri="{FF2B5EF4-FFF2-40B4-BE49-F238E27FC236}">
                <a16:creationId xmlns:a16="http://schemas.microsoft.com/office/drawing/2014/main" id="{543250D2-7B05-0841-5B1E-3D48623C954D}"/>
              </a:ext>
            </a:extLst>
          </p:cNvPr>
          <p:cNvSpPr/>
          <p:nvPr/>
        </p:nvSpPr>
        <p:spPr>
          <a:xfrm>
            <a:off x="1" y="1281113"/>
            <a:ext cx="6858000" cy="7956000"/>
          </a:xfrm>
          <a:prstGeom prst="roundRect">
            <a:avLst>
              <a:gd name="adj" fmla="val 0"/>
            </a:avLst>
          </a:prstGeom>
          <a:solidFill>
            <a:srgbClr val="CFEDF5"/>
          </a:solidFill>
          <a:ln>
            <a:noFill/>
          </a:ln>
          <a:effectLst/>
        </p:spPr>
        <p:style>
          <a:lnRef idx="1">
            <a:schemeClr val="accent1"/>
          </a:lnRef>
          <a:fillRef idx="3">
            <a:schemeClr val="accent1"/>
          </a:fillRef>
          <a:effectRef idx="2">
            <a:schemeClr val="accent1"/>
          </a:effectRef>
          <a:fontRef idx="minor">
            <a:schemeClr val="lt1"/>
          </a:fontRef>
        </p:style>
        <p:txBody>
          <a:bodyPr lIns="144000" tIns="108000" bIns="108000"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sp>
        <p:nvSpPr>
          <p:cNvPr id="5" name="사각형: 둥근 모서리 4">
            <a:extLst>
              <a:ext uri="{FF2B5EF4-FFF2-40B4-BE49-F238E27FC236}">
                <a16:creationId xmlns:a16="http://schemas.microsoft.com/office/drawing/2014/main" id="{43710F86-786F-ACC4-0DC3-BE7EABE0331E}"/>
              </a:ext>
            </a:extLst>
          </p:cNvPr>
          <p:cNvSpPr/>
          <p:nvPr/>
        </p:nvSpPr>
        <p:spPr>
          <a:xfrm>
            <a:off x="333375" y="1495189"/>
            <a:ext cx="6191249" cy="7490271"/>
          </a:xfrm>
          <a:prstGeom prst="roundRect">
            <a:avLst>
              <a:gd name="adj" fmla="val 316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108000" bIns="108000" rtlCol="0" anchor="ctr"/>
          <a:lstStyle/>
          <a:p>
            <a:pPr marL="0" marR="0" lvl="0" indent="0" algn="l" defTabSz="914400" rtl="0" eaLnBrk="1" fontAlgn="auto" latinLnBrk="0" hangingPunct="1">
              <a:lnSpc>
                <a:spcPct val="110000"/>
              </a:lnSpc>
              <a:spcBef>
                <a:spcPts val="0"/>
              </a:spcBef>
              <a:spcAft>
                <a:spcPts val="300"/>
              </a:spcAft>
              <a:buClrTx/>
              <a:buSzTx/>
              <a:buFontTx/>
              <a:buNone/>
              <a:tabLst/>
              <a:defRPr/>
            </a:pPr>
            <a:endPar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sp>
        <p:nvSpPr>
          <p:cNvPr id="47" name="TextBox 46">
            <a:extLst>
              <a:ext uri="{FF2B5EF4-FFF2-40B4-BE49-F238E27FC236}">
                <a16:creationId xmlns:a16="http://schemas.microsoft.com/office/drawing/2014/main" id="{8E9BA3FB-847B-1073-3C5E-884A59FC7493}"/>
              </a:ext>
            </a:extLst>
          </p:cNvPr>
          <p:cNvSpPr txBox="1"/>
          <p:nvPr/>
        </p:nvSpPr>
        <p:spPr>
          <a:xfrm>
            <a:off x="588312" y="1592253"/>
            <a:ext cx="3587774" cy="521645"/>
          </a:xfrm>
          <a:prstGeom prst="rect">
            <a:avLst/>
          </a:prstGeom>
          <a:noFill/>
        </p:spPr>
        <p:txBody>
          <a:bodyPr wrap="none" lIns="0" tIns="180000" rIns="0" bIns="108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a:t>
            </a:r>
            <a:r>
              <a:rPr kumimoji="0" lang="ko-KR" altLang="en-US"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참고</a:t>
            </a:r>
            <a:r>
              <a:rPr kumimoji="0" lang="en-US" altLang="ko-KR"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 </a:t>
            </a:r>
            <a:r>
              <a:rPr kumimoji="0" lang="ko-KR" altLang="en-US"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국내 유통</a:t>
            </a:r>
            <a:r>
              <a:rPr kumimoji="0" lang="en-US" altLang="ko-KR"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a:t>
            </a:r>
            <a:r>
              <a:rPr kumimoji="0" lang="ko-KR" altLang="en-US" sz="15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소비재 기업의 디지털 트랜스포메이션 추진 현황 </a:t>
            </a:r>
            <a:r>
              <a:rPr kumimoji="0" lang="en-US" altLang="ko-KR" sz="1500" b="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(2/2)</a:t>
            </a:r>
            <a:r>
              <a:rPr kumimoji="0" lang="ko-KR" altLang="en-US" sz="1500" b="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a:ea typeface="KoPub돋움체 Medium"/>
                <a:cs typeface="+mn-cs"/>
              </a:rPr>
              <a:t> </a:t>
            </a:r>
          </a:p>
        </p:txBody>
      </p:sp>
      <p:sp>
        <p:nvSpPr>
          <p:cNvPr id="83" name="직사각형 82">
            <a:extLst>
              <a:ext uri="{FF2B5EF4-FFF2-40B4-BE49-F238E27FC236}">
                <a16:creationId xmlns:a16="http://schemas.microsoft.com/office/drawing/2014/main" id="{E5435BAA-FA94-7F35-8CBE-5E39500FE04A}"/>
              </a:ext>
            </a:extLst>
          </p:cNvPr>
          <p:cNvSpPr/>
          <p:nvPr/>
        </p:nvSpPr>
        <p:spPr>
          <a:xfrm>
            <a:off x="742948" y="8607593"/>
            <a:ext cx="3781433"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언론보도 종합</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경제연구원</a:t>
            </a:r>
          </a:p>
        </p:txBody>
      </p:sp>
      <p:sp>
        <p:nvSpPr>
          <p:cNvPr id="38" name="직사각형 37">
            <a:extLst>
              <a:ext uri="{FF2B5EF4-FFF2-40B4-BE49-F238E27FC236}">
                <a16:creationId xmlns:a16="http://schemas.microsoft.com/office/drawing/2014/main" id="{D69C0C50-1623-B2BD-722F-80F69C85A257}"/>
              </a:ext>
            </a:extLst>
          </p:cNvPr>
          <p:cNvSpPr/>
          <p:nvPr/>
        </p:nvSpPr>
        <p:spPr>
          <a:xfrm>
            <a:off x="2899210" y="2334925"/>
            <a:ext cx="2859559" cy="2881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en-US" altLang="ko-KR"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비즈니스 동향 및 내용 </a:t>
            </a:r>
            <a:r>
              <a:rPr kumimoji="0" lang="en-US" altLang="ko-KR"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99" name="직사각형 98">
            <a:extLst>
              <a:ext uri="{FF2B5EF4-FFF2-40B4-BE49-F238E27FC236}">
                <a16:creationId xmlns:a16="http://schemas.microsoft.com/office/drawing/2014/main" id="{4CC98E9F-BB66-45D7-3D56-B4B6F213A217}"/>
              </a:ext>
            </a:extLst>
          </p:cNvPr>
          <p:cNvSpPr/>
          <p:nvPr/>
        </p:nvSpPr>
        <p:spPr>
          <a:xfrm>
            <a:off x="682659" y="2334925"/>
            <a:ext cx="808720" cy="2881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en-US" altLang="ko-KR"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밸류체인 </a:t>
            </a:r>
            <a:r>
              <a:rPr kumimoji="0" lang="en-US" altLang="ko-KR" sz="1050" b="1" i="0" u="none" strike="noStrike" kern="1200" cap="none" spc="0" normalizeH="0" baseline="0" noProof="0" dirty="0">
                <a:ln>
                  <a:solidFill>
                    <a:srgbClr val="FD349C">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p>
        </p:txBody>
      </p:sp>
      <p:grpSp>
        <p:nvGrpSpPr>
          <p:cNvPr id="24" name="그룹 23">
            <a:extLst>
              <a:ext uri="{FF2B5EF4-FFF2-40B4-BE49-F238E27FC236}">
                <a16:creationId xmlns:a16="http://schemas.microsoft.com/office/drawing/2014/main" id="{9A14E2B6-0AF1-669D-BCC4-919874E804AC}"/>
              </a:ext>
            </a:extLst>
          </p:cNvPr>
          <p:cNvGrpSpPr/>
          <p:nvPr/>
        </p:nvGrpSpPr>
        <p:grpSpPr>
          <a:xfrm>
            <a:off x="1754360" y="2727866"/>
            <a:ext cx="4515328" cy="2975351"/>
            <a:chOff x="1754360" y="2727866"/>
            <a:chExt cx="4515328" cy="2975351"/>
          </a:xfrm>
        </p:grpSpPr>
        <p:grpSp>
          <p:nvGrpSpPr>
            <p:cNvPr id="21" name="그룹 20">
              <a:extLst>
                <a:ext uri="{FF2B5EF4-FFF2-40B4-BE49-F238E27FC236}">
                  <a16:creationId xmlns:a16="http://schemas.microsoft.com/office/drawing/2014/main" id="{054ECFED-EDB5-DB60-7A0C-AE3AA86B9BD3}"/>
                </a:ext>
              </a:extLst>
            </p:cNvPr>
            <p:cNvGrpSpPr/>
            <p:nvPr/>
          </p:nvGrpSpPr>
          <p:grpSpPr>
            <a:xfrm>
              <a:off x="1754360" y="2727866"/>
              <a:ext cx="4515328" cy="684000"/>
              <a:chOff x="1595489" y="2842165"/>
              <a:chExt cx="4674199" cy="704311"/>
            </a:xfrm>
          </p:grpSpPr>
          <p:sp>
            <p:nvSpPr>
              <p:cNvPr id="36" name="사각형: 둥근 모서리 35">
                <a:extLst>
                  <a:ext uri="{FF2B5EF4-FFF2-40B4-BE49-F238E27FC236}">
                    <a16:creationId xmlns:a16="http://schemas.microsoft.com/office/drawing/2014/main" id="{F88297BB-A701-7B30-26DB-E91AE3ECB71C}"/>
                  </a:ext>
                </a:extLst>
              </p:cNvPr>
              <p:cNvSpPr/>
              <p:nvPr/>
            </p:nvSpPr>
            <p:spPr>
              <a:xfrm>
                <a:off x="1595489" y="2842166"/>
                <a:ext cx="577945" cy="704310"/>
              </a:xfrm>
              <a:prstGeom prst="roundRect">
                <a:avLst>
                  <a:gd name="adj" fmla="val 0"/>
                </a:avLst>
              </a:prstGeom>
              <a:solidFill>
                <a:srgbClr val="AB0D82"/>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무인</a:t>
                </a:r>
                <a:br>
                  <a:rPr kumimoji="0" lang="en-US" altLang="ko-KR"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b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매장</a:t>
                </a:r>
              </a:p>
            </p:txBody>
          </p:sp>
          <p:grpSp>
            <p:nvGrpSpPr>
              <p:cNvPr id="56" name="그룹 55">
                <a:extLst>
                  <a:ext uri="{FF2B5EF4-FFF2-40B4-BE49-F238E27FC236}">
                    <a16:creationId xmlns:a16="http://schemas.microsoft.com/office/drawing/2014/main" id="{B0DE9EF1-6EB6-6378-5F32-E0B9D7D23607}"/>
                  </a:ext>
                </a:extLst>
              </p:cNvPr>
              <p:cNvGrpSpPr/>
              <p:nvPr/>
            </p:nvGrpSpPr>
            <p:grpSpPr>
              <a:xfrm>
                <a:off x="2276637" y="2842165"/>
                <a:ext cx="3993051" cy="704310"/>
                <a:chOff x="2276637" y="3918664"/>
                <a:chExt cx="3993051" cy="704310"/>
              </a:xfrm>
            </p:grpSpPr>
            <p:sp>
              <p:nvSpPr>
                <p:cNvPr id="55" name="TextBox 54">
                  <a:extLst>
                    <a:ext uri="{FF2B5EF4-FFF2-40B4-BE49-F238E27FC236}">
                      <a16:creationId xmlns:a16="http://schemas.microsoft.com/office/drawing/2014/main" id="{D6B624A3-3386-8E2B-8AF4-1E402F8E7A50}"/>
                    </a:ext>
                  </a:extLst>
                </p:cNvPr>
                <p:cNvSpPr txBox="1"/>
                <p:nvPr/>
              </p:nvSpPr>
              <p:spPr>
                <a:xfrm>
                  <a:off x="2908955" y="3918664"/>
                  <a:ext cx="3360733" cy="704310"/>
                </a:xfrm>
                <a:prstGeom prst="rect">
                  <a:avLst/>
                </a:prstGeom>
                <a:solidFill>
                  <a:srgbClr val="FAEAF7"/>
                </a:solidFill>
              </p:spPr>
              <p:txBody>
                <a:bodyPr wrap="square" anchor="ctr">
                  <a:no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이마트</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는 신세계그룹의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IT</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서비스 개발 계열사 신세계</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I&amp;C</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와 함께 무인매장 차별화에 주력</a:t>
                  </a:r>
                </a:p>
                <a:p>
                  <a:pPr marL="171450" marR="0" lvl="0" indent="-79375" algn="l" defTabSz="914400" rtl="0" eaLnBrk="1" fontAlgn="auto" latinLnBrk="0" hangingPunct="1">
                    <a:lnSpc>
                      <a:spcPct val="114000"/>
                    </a:lnSpc>
                    <a:spcBef>
                      <a:spcPts val="0"/>
                    </a:spcBef>
                    <a:spcAft>
                      <a:spcPts val="300"/>
                    </a:spcAft>
                    <a:buClrTx/>
                    <a:buSzTx/>
                    <a:buFont typeface="KoPub돋움체 Medium" panose="00000600000000000000" pitchFamily="2" charset="-127"/>
                    <a:buChar char="­"/>
                    <a:tabLst>
                      <a:tab pos="88900" algn="l"/>
                    </a:tabLst>
                    <a:defRPr/>
                  </a:pP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무인매장 내 고객 동선</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행동 추적 및 상품 인식</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묶음 할인 행사</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문 열림 인지</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결제 및 상품 관리를 돕는 다양한 기술이 포함</a:t>
                  </a:r>
                </a:p>
              </p:txBody>
            </p:sp>
            <p:sp>
              <p:nvSpPr>
                <p:cNvPr id="39" name="직사각형 38">
                  <a:extLst>
                    <a:ext uri="{FF2B5EF4-FFF2-40B4-BE49-F238E27FC236}">
                      <a16:creationId xmlns:a16="http://schemas.microsoft.com/office/drawing/2014/main" id="{878AA737-94A1-8DF8-6BB0-7AEA3653E512}"/>
                    </a:ext>
                  </a:extLst>
                </p:cNvPr>
                <p:cNvSpPr/>
                <p:nvPr/>
              </p:nvSpPr>
              <p:spPr>
                <a:xfrm>
                  <a:off x="2276637" y="3918664"/>
                  <a:ext cx="3993051" cy="704310"/>
                </a:xfrm>
                <a:prstGeom prst="rect">
                  <a:avLst/>
                </a:prstGeom>
                <a:noFill/>
                <a:ln>
                  <a:solidFill>
                    <a:srgbClr val="DD97CB"/>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이마트</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24</a:t>
                  </a:r>
                </a:p>
              </p:txBody>
            </p:sp>
          </p:grpSp>
        </p:grpSp>
        <p:grpSp>
          <p:nvGrpSpPr>
            <p:cNvPr id="20" name="그룹 19">
              <a:extLst>
                <a:ext uri="{FF2B5EF4-FFF2-40B4-BE49-F238E27FC236}">
                  <a16:creationId xmlns:a16="http://schemas.microsoft.com/office/drawing/2014/main" id="{FC61A378-C058-668C-9E27-57B6AECDBD8A}"/>
                </a:ext>
              </a:extLst>
            </p:cNvPr>
            <p:cNvGrpSpPr/>
            <p:nvPr/>
          </p:nvGrpSpPr>
          <p:grpSpPr>
            <a:xfrm>
              <a:off x="1754360" y="3491650"/>
              <a:ext cx="4515328" cy="684000"/>
              <a:chOff x="1595489" y="3610685"/>
              <a:chExt cx="4674199" cy="719876"/>
            </a:xfrm>
          </p:grpSpPr>
          <p:sp>
            <p:nvSpPr>
              <p:cNvPr id="6" name="사각형: 둥근 모서리 5">
                <a:extLst>
                  <a:ext uri="{FF2B5EF4-FFF2-40B4-BE49-F238E27FC236}">
                    <a16:creationId xmlns:a16="http://schemas.microsoft.com/office/drawing/2014/main" id="{46029584-84DA-9AE6-5DB0-F1757A5F3328}"/>
                  </a:ext>
                </a:extLst>
              </p:cNvPr>
              <p:cNvSpPr/>
              <p:nvPr/>
            </p:nvSpPr>
            <p:spPr>
              <a:xfrm>
                <a:off x="1595489" y="3610685"/>
                <a:ext cx="577945" cy="719875"/>
              </a:xfrm>
              <a:prstGeom prst="roundRect">
                <a:avLst>
                  <a:gd name="adj" fmla="val 0"/>
                </a:avLst>
              </a:prstGeom>
              <a:solidFill>
                <a:srgbClr val="AB0D82"/>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고객 경험</a:t>
                </a:r>
              </a:p>
            </p:txBody>
          </p:sp>
          <p:grpSp>
            <p:nvGrpSpPr>
              <p:cNvPr id="7" name="그룹 6">
                <a:extLst>
                  <a:ext uri="{FF2B5EF4-FFF2-40B4-BE49-F238E27FC236}">
                    <a16:creationId xmlns:a16="http://schemas.microsoft.com/office/drawing/2014/main" id="{45073226-CD04-A019-C397-6C8426FB1FF0}"/>
                  </a:ext>
                </a:extLst>
              </p:cNvPr>
              <p:cNvGrpSpPr/>
              <p:nvPr/>
            </p:nvGrpSpPr>
            <p:grpSpPr>
              <a:xfrm>
                <a:off x="2276637" y="3610685"/>
                <a:ext cx="3993051" cy="719876"/>
                <a:chOff x="2276637" y="3918664"/>
                <a:chExt cx="3993051" cy="704310"/>
              </a:xfrm>
            </p:grpSpPr>
            <p:sp>
              <p:nvSpPr>
                <p:cNvPr id="8" name="TextBox 7">
                  <a:extLst>
                    <a:ext uri="{FF2B5EF4-FFF2-40B4-BE49-F238E27FC236}">
                      <a16:creationId xmlns:a16="http://schemas.microsoft.com/office/drawing/2014/main" id="{A762C9D7-92DB-0964-F5E7-BA61ED0DAD71}"/>
                    </a:ext>
                  </a:extLst>
                </p:cNvPr>
                <p:cNvSpPr txBox="1"/>
                <p:nvPr/>
              </p:nvSpPr>
              <p:spPr>
                <a:xfrm>
                  <a:off x="2908955" y="3918664"/>
                  <a:ext cx="3360733" cy="704310"/>
                </a:xfrm>
                <a:prstGeom prst="rect">
                  <a:avLst/>
                </a:prstGeom>
                <a:solidFill>
                  <a:srgbClr val="FAEAF7"/>
                </a:solidFill>
              </p:spPr>
              <p:txBody>
                <a:bodyPr wrap="square" anchor="ctr">
                  <a:no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CJ</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올리브영은 초개인화 큐레이션 서비스를 본격화하기 위해</a:t>
                  </a:r>
                  <a:b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b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월</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빅데이터 기반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스타트업 로멧뷰를 인수</a:t>
                  </a:r>
                </a:p>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CJ</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올리브영은 보유하고 있는 방대한 데이터와 로켓뷰의 핵심 기술을 융합하여 온라인몰 내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추천 시스템 고도화에 주력할 계획</a:t>
                  </a:r>
                </a:p>
              </p:txBody>
            </p:sp>
            <p:sp>
              <p:nvSpPr>
                <p:cNvPr id="9" name="직사각형 8">
                  <a:extLst>
                    <a:ext uri="{FF2B5EF4-FFF2-40B4-BE49-F238E27FC236}">
                      <a16:creationId xmlns:a16="http://schemas.microsoft.com/office/drawing/2014/main" id="{C87A985F-0CC8-CE54-7C21-5265712736A1}"/>
                    </a:ext>
                  </a:extLst>
                </p:cNvPr>
                <p:cNvSpPr/>
                <p:nvPr/>
              </p:nvSpPr>
              <p:spPr>
                <a:xfrm>
                  <a:off x="2276637" y="3918664"/>
                  <a:ext cx="3993051" cy="704310"/>
                </a:xfrm>
                <a:prstGeom prst="rect">
                  <a:avLst/>
                </a:prstGeom>
                <a:noFill/>
                <a:ln>
                  <a:solidFill>
                    <a:srgbClr val="DD97CB"/>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CJ</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올리브영</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grpSp>
        <p:grpSp>
          <p:nvGrpSpPr>
            <p:cNvPr id="19" name="그룹 18">
              <a:extLst>
                <a:ext uri="{FF2B5EF4-FFF2-40B4-BE49-F238E27FC236}">
                  <a16:creationId xmlns:a16="http://schemas.microsoft.com/office/drawing/2014/main" id="{2B2D0A6D-6EFA-FC31-7332-0F38C0EE6E1F}"/>
                </a:ext>
              </a:extLst>
            </p:cNvPr>
            <p:cNvGrpSpPr/>
            <p:nvPr/>
          </p:nvGrpSpPr>
          <p:grpSpPr>
            <a:xfrm>
              <a:off x="1754360" y="4255434"/>
              <a:ext cx="4515328" cy="684000"/>
              <a:chOff x="1595489" y="4415170"/>
              <a:chExt cx="4674199" cy="719875"/>
            </a:xfrm>
          </p:grpSpPr>
          <p:grpSp>
            <p:nvGrpSpPr>
              <p:cNvPr id="10" name="그룹 9">
                <a:extLst>
                  <a:ext uri="{FF2B5EF4-FFF2-40B4-BE49-F238E27FC236}">
                    <a16:creationId xmlns:a16="http://schemas.microsoft.com/office/drawing/2014/main" id="{7CA250FC-29B1-066E-C7FB-5C3FC78D8640}"/>
                  </a:ext>
                </a:extLst>
              </p:cNvPr>
              <p:cNvGrpSpPr/>
              <p:nvPr/>
            </p:nvGrpSpPr>
            <p:grpSpPr>
              <a:xfrm>
                <a:off x="2276637" y="4416166"/>
                <a:ext cx="3993051" cy="718879"/>
                <a:chOff x="2276637" y="3918664"/>
                <a:chExt cx="3993051" cy="704310"/>
              </a:xfrm>
            </p:grpSpPr>
            <p:sp>
              <p:nvSpPr>
                <p:cNvPr id="11" name="TextBox 10">
                  <a:extLst>
                    <a:ext uri="{FF2B5EF4-FFF2-40B4-BE49-F238E27FC236}">
                      <a16:creationId xmlns:a16="http://schemas.microsoft.com/office/drawing/2014/main" id="{97365302-7E97-EE73-9938-347A671528BA}"/>
                    </a:ext>
                  </a:extLst>
                </p:cNvPr>
                <p:cNvSpPr txBox="1"/>
                <p:nvPr/>
              </p:nvSpPr>
              <p:spPr>
                <a:xfrm>
                  <a:off x="2908955" y="3918664"/>
                  <a:ext cx="3360733" cy="704310"/>
                </a:xfrm>
                <a:prstGeom prst="rect">
                  <a:avLst/>
                </a:prstGeom>
                <a:solidFill>
                  <a:srgbClr val="FAEAF7"/>
                </a:solidFill>
              </p:spPr>
              <p:txBody>
                <a:bodyPr wrap="square" anchor="ctr">
                  <a:no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아모레퍼시픽은 ’</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23</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년 </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6</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월 소비자 개인의 피부 및 건강 유전자 분석 결과와 피부 상태에 대한 정밀 측정 결과를 토대로 맞춤형 피부 관리 솔루션을 제시하는 </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마이 스킨 솔루션</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을 론칭</a:t>
                  </a:r>
                </a:p>
              </p:txBody>
            </p:sp>
            <p:sp>
              <p:nvSpPr>
                <p:cNvPr id="12" name="직사각형 11">
                  <a:extLst>
                    <a:ext uri="{FF2B5EF4-FFF2-40B4-BE49-F238E27FC236}">
                      <a16:creationId xmlns:a16="http://schemas.microsoft.com/office/drawing/2014/main" id="{EA2659B1-4BB9-FB45-716C-AD95FB26727A}"/>
                    </a:ext>
                  </a:extLst>
                </p:cNvPr>
                <p:cNvSpPr/>
                <p:nvPr/>
              </p:nvSpPr>
              <p:spPr>
                <a:xfrm>
                  <a:off x="2276637" y="3918664"/>
                  <a:ext cx="3993051" cy="704310"/>
                </a:xfrm>
                <a:prstGeom prst="rect">
                  <a:avLst/>
                </a:prstGeom>
                <a:noFill/>
                <a:ln>
                  <a:solidFill>
                    <a:srgbClr val="DD97CB"/>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아모레</a:t>
                  </a:r>
                  <a:b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b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퍼시픽</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sp>
            <p:nvSpPr>
              <p:cNvPr id="13" name="사각형: 둥근 모서리 12">
                <a:extLst>
                  <a:ext uri="{FF2B5EF4-FFF2-40B4-BE49-F238E27FC236}">
                    <a16:creationId xmlns:a16="http://schemas.microsoft.com/office/drawing/2014/main" id="{7380C9B6-35F9-7C5F-A3D4-068ACE91CF1E}"/>
                  </a:ext>
                </a:extLst>
              </p:cNvPr>
              <p:cNvSpPr/>
              <p:nvPr/>
            </p:nvSpPr>
            <p:spPr>
              <a:xfrm>
                <a:off x="1595489" y="4415170"/>
                <a:ext cx="577945" cy="719875"/>
              </a:xfrm>
              <a:prstGeom prst="roundRect">
                <a:avLst>
                  <a:gd name="adj" fmla="val 0"/>
                </a:avLst>
              </a:prstGeom>
              <a:solidFill>
                <a:srgbClr val="AB0D82"/>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개인 맞춤형</a:t>
                </a:r>
              </a:p>
            </p:txBody>
          </p:sp>
        </p:grpSp>
        <p:grpSp>
          <p:nvGrpSpPr>
            <p:cNvPr id="18" name="그룹 17">
              <a:extLst>
                <a:ext uri="{FF2B5EF4-FFF2-40B4-BE49-F238E27FC236}">
                  <a16:creationId xmlns:a16="http://schemas.microsoft.com/office/drawing/2014/main" id="{1CEE21C2-9F8F-C639-C523-247FBD8161E4}"/>
                </a:ext>
              </a:extLst>
            </p:cNvPr>
            <p:cNvGrpSpPr/>
            <p:nvPr/>
          </p:nvGrpSpPr>
          <p:grpSpPr>
            <a:xfrm>
              <a:off x="1754360" y="5019217"/>
              <a:ext cx="4515328" cy="684000"/>
              <a:chOff x="1595489" y="5242736"/>
              <a:chExt cx="4674199" cy="719377"/>
            </a:xfrm>
          </p:grpSpPr>
          <p:grpSp>
            <p:nvGrpSpPr>
              <p:cNvPr id="14" name="그룹 13">
                <a:extLst>
                  <a:ext uri="{FF2B5EF4-FFF2-40B4-BE49-F238E27FC236}">
                    <a16:creationId xmlns:a16="http://schemas.microsoft.com/office/drawing/2014/main" id="{F0350C80-AC13-C9A0-C8C3-0EE241609B1C}"/>
                  </a:ext>
                </a:extLst>
              </p:cNvPr>
              <p:cNvGrpSpPr/>
              <p:nvPr/>
            </p:nvGrpSpPr>
            <p:grpSpPr>
              <a:xfrm>
                <a:off x="2276637" y="5243234"/>
                <a:ext cx="3993051" cy="718879"/>
                <a:chOff x="2276637" y="3918664"/>
                <a:chExt cx="3993051" cy="704310"/>
              </a:xfrm>
            </p:grpSpPr>
            <p:sp>
              <p:nvSpPr>
                <p:cNvPr id="15" name="TextBox 14">
                  <a:extLst>
                    <a:ext uri="{FF2B5EF4-FFF2-40B4-BE49-F238E27FC236}">
                      <a16:creationId xmlns:a16="http://schemas.microsoft.com/office/drawing/2014/main" id="{1005BE41-8784-07F0-CCAA-1E3B882D8A51}"/>
                    </a:ext>
                  </a:extLst>
                </p:cNvPr>
                <p:cNvSpPr txBox="1"/>
                <p:nvPr/>
              </p:nvSpPr>
              <p:spPr>
                <a:xfrm>
                  <a:off x="2908955" y="3918664"/>
                  <a:ext cx="3360733" cy="704310"/>
                </a:xfrm>
                <a:prstGeom prst="rect">
                  <a:avLst/>
                </a:prstGeom>
                <a:solidFill>
                  <a:srgbClr val="FAEAF7"/>
                </a:solidFill>
              </p:spPr>
              <p:txBody>
                <a:bodyPr wrap="square" anchor="ctr">
                  <a:no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LG</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생활건강은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22</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년 </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3</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월</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빌리프 유니버스 컬렉션’으로 </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NFT </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발행을 첫 개시한 데 이어</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닥터브루트 </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NFT </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등 실물 연계 </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NFT </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발행을 지속 </a:t>
                  </a:r>
                  <a:endPar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a:p>
                  <a:pPr marL="171450" indent="-79375">
                    <a:lnSpc>
                      <a:spcPct val="114000"/>
                    </a:lnSpc>
                    <a:spcAft>
                      <a:spcPts val="300"/>
                    </a:spcAft>
                    <a:buFont typeface="KoPub돋움체 Medium" panose="00000600000000000000" pitchFamily="2" charset="-127"/>
                    <a:buChar char="­"/>
                    <a:tabLst>
                      <a:tab pos="88900" algn="l"/>
                    </a:tabLst>
                    <a:defRPr/>
                  </a:pPr>
                  <a:r>
                    <a:rPr lang="en-US" altLang="ko-KR" sz="8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NFT</a:t>
                  </a:r>
                  <a:r>
                    <a:rPr lang="ko-KR" altLang="en-US" sz="8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를 통한 차별화된 혜택 제공은 물론</a:t>
                  </a:r>
                  <a:r>
                    <a:rPr lang="en-US" altLang="ko-KR" sz="8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8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 </a:t>
                  </a:r>
                  <a:r>
                    <a:rPr lang="en-US" altLang="ko-KR" sz="8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NFT</a:t>
                  </a:r>
                  <a:r>
                    <a:rPr lang="ko-KR" altLang="en-US" sz="80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에 브랜드 고유 세계관을 접목해 몰입도 높은 경험을 제공하기 위함</a:t>
                  </a:r>
                  <a:endPar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sp>
              <p:nvSpPr>
                <p:cNvPr id="16" name="직사각형 15">
                  <a:extLst>
                    <a:ext uri="{FF2B5EF4-FFF2-40B4-BE49-F238E27FC236}">
                      <a16:creationId xmlns:a16="http://schemas.microsoft.com/office/drawing/2014/main" id="{6D993E46-CA67-8E11-63B9-A10778A1763E}"/>
                    </a:ext>
                  </a:extLst>
                </p:cNvPr>
                <p:cNvSpPr/>
                <p:nvPr/>
              </p:nvSpPr>
              <p:spPr>
                <a:xfrm>
                  <a:off x="2276637" y="3918664"/>
                  <a:ext cx="3993051" cy="704310"/>
                </a:xfrm>
                <a:prstGeom prst="rect">
                  <a:avLst/>
                </a:prstGeom>
                <a:noFill/>
                <a:ln>
                  <a:solidFill>
                    <a:srgbClr val="DD97CB"/>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LG</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생활건강</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sp>
            <p:nvSpPr>
              <p:cNvPr id="17" name="사각형: 둥근 모서리 16">
                <a:extLst>
                  <a:ext uri="{FF2B5EF4-FFF2-40B4-BE49-F238E27FC236}">
                    <a16:creationId xmlns:a16="http://schemas.microsoft.com/office/drawing/2014/main" id="{7C00FA5C-A5FE-C81D-2507-FB4FD4563FA9}"/>
                  </a:ext>
                </a:extLst>
              </p:cNvPr>
              <p:cNvSpPr/>
              <p:nvPr/>
            </p:nvSpPr>
            <p:spPr>
              <a:xfrm>
                <a:off x="1595489" y="5242736"/>
                <a:ext cx="577945" cy="718879"/>
              </a:xfrm>
              <a:prstGeom prst="roundRect">
                <a:avLst>
                  <a:gd name="adj" fmla="val 0"/>
                </a:avLst>
              </a:prstGeom>
              <a:solidFill>
                <a:srgbClr val="AB0D82"/>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가상 경험</a:t>
                </a:r>
              </a:p>
            </p:txBody>
          </p:sp>
        </p:grpSp>
      </p:grpSp>
      <p:grpSp>
        <p:nvGrpSpPr>
          <p:cNvPr id="50" name="그룹 49">
            <a:extLst>
              <a:ext uri="{FF2B5EF4-FFF2-40B4-BE49-F238E27FC236}">
                <a16:creationId xmlns:a16="http://schemas.microsoft.com/office/drawing/2014/main" id="{30E73DE9-B29E-109E-04F2-6B02D75F6BF9}"/>
              </a:ext>
            </a:extLst>
          </p:cNvPr>
          <p:cNvGrpSpPr/>
          <p:nvPr/>
        </p:nvGrpSpPr>
        <p:grpSpPr>
          <a:xfrm>
            <a:off x="1754360" y="5960200"/>
            <a:ext cx="4515328" cy="675438"/>
            <a:chOff x="1595489" y="2842165"/>
            <a:chExt cx="4674199" cy="704311"/>
          </a:xfrm>
        </p:grpSpPr>
        <p:sp>
          <p:nvSpPr>
            <p:cNvPr id="51" name="사각형: 둥근 모서리 50">
              <a:extLst>
                <a:ext uri="{FF2B5EF4-FFF2-40B4-BE49-F238E27FC236}">
                  <a16:creationId xmlns:a16="http://schemas.microsoft.com/office/drawing/2014/main" id="{8B54B920-B6DE-3FD3-0853-CD306AA3B91E}"/>
                </a:ext>
              </a:extLst>
            </p:cNvPr>
            <p:cNvSpPr/>
            <p:nvPr/>
          </p:nvSpPr>
          <p:spPr>
            <a:xfrm>
              <a:off x="1595489" y="2842166"/>
              <a:ext cx="577945" cy="704310"/>
            </a:xfrm>
            <a:prstGeom prst="roundRect">
              <a:avLst>
                <a:gd name="adj" fmla="val 0"/>
              </a:avLst>
            </a:prstGeom>
            <a:solidFill>
              <a:srgbClr val="3D4F63"/>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펨테크</a:t>
              </a:r>
            </a:p>
          </p:txBody>
        </p:sp>
        <p:grpSp>
          <p:nvGrpSpPr>
            <p:cNvPr id="52" name="그룹 51">
              <a:extLst>
                <a:ext uri="{FF2B5EF4-FFF2-40B4-BE49-F238E27FC236}">
                  <a16:creationId xmlns:a16="http://schemas.microsoft.com/office/drawing/2014/main" id="{E40071B0-7069-C280-F284-86ABFB85E490}"/>
                </a:ext>
              </a:extLst>
            </p:cNvPr>
            <p:cNvGrpSpPr/>
            <p:nvPr/>
          </p:nvGrpSpPr>
          <p:grpSpPr>
            <a:xfrm>
              <a:off x="2276637" y="2842165"/>
              <a:ext cx="3993051" cy="704310"/>
              <a:chOff x="2276637" y="3918664"/>
              <a:chExt cx="3993051" cy="704310"/>
            </a:xfrm>
          </p:grpSpPr>
          <p:sp>
            <p:nvSpPr>
              <p:cNvPr id="53" name="TextBox 52">
                <a:extLst>
                  <a:ext uri="{FF2B5EF4-FFF2-40B4-BE49-F238E27FC236}">
                    <a16:creationId xmlns:a16="http://schemas.microsoft.com/office/drawing/2014/main" id="{4EA6C4A0-90CE-96D5-B81A-01BC552AADE0}"/>
                  </a:ext>
                </a:extLst>
              </p:cNvPr>
              <p:cNvSpPr txBox="1"/>
              <p:nvPr/>
            </p:nvSpPr>
            <p:spPr>
              <a:xfrm>
                <a:off x="2908955" y="3918664"/>
                <a:ext cx="3360733" cy="704310"/>
              </a:xfrm>
              <a:prstGeom prst="rect">
                <a:avLst/>
              </a:prstGeom>
              <a:solidFill>
                <a:srgbClr val="EEEFF1"/>
              </a:solidFill>
            </p:spPr>
            <p:txBody>
              <a:bodyPr wrap="square" anchor="ctr">
                <a:no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17</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년 설립된 국내 펨테크 스타트업으로 출산 여성을 위한 애플리케이션 </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헤이마마</a:t>
                </a:r>
                <a:r>
                  <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a:t>
                </a:r>
                <a:r>
                  <a:rPr lang="ko-KR" altLang="en-US"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rPr>
                  <a:t>를 운영 중</a:t>
                </a:r>
                <a:endParaRPr lang="en-US" altLang="ko-KR" sz="850" dirty="0">
                  <a:ln>
                    <a:solidFill>
                      <a:srgbClr val="1E49E2">
                        <a:alpha val="0"/>
                      </a:srgbClr>
                    </a:solidFill>
                  </a:ln>
                  <a:solidFill>
                    <a:srgbClr val="000000"/>
                  </a:solidFill>
                  <a:latin typeface="KoPub돋움체 Medium" panose="00000600000000000000" pitchFamily="2" charset="-127"/>
                  <a:ea typeface="KoPub돋움체 Medium" panose="00000600000000000000" pitchFamily="2" charset="-127"/>
                </a:endParaRPr>
              </a:p>
              <a:p>
                <a:pPr marL="171450" marR="0" lvl="0" indent="-79375" algn="l" defTabSz="914400" rtl="0" eaLnBrk="1" fontAlgn="auto" latinLnBrk="0" hangingPunct="1">
                  <a:lnSpc>
                    <a:spcPct val="114000"/>
                  </a:lnSpc>
                  <a:spcBef>
                    <a:spcPts val="0"/>
                  </a:spcBef>
                  <a:spcAft>
                    <a:spcPts val="300"/>
                  </a:spcAft>
                  <a:buClrTx/>
                  <a:buSzTx/>
                  <a:buFont typeface="KoPub돋움체 Medium" panose="00000600000000000000" pitchFamily="2" charset="-127"/>
                  <a:buChar char="­"/>
                  <a:tabLst>
                    <a:tab pos="88900" algn="l"/>
                  </a:tabLst>
                  <a:defRPr/>
                </a:pP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자사가 보유한 방대한 데이터 자산과 머신러닝 기반 운동 처방 개인화 기술을 활용해 개인 고객의 몸상태에 맞춤화된 운동 프로그램을 제안</a:t>
                </a:r>
              </a:p>
            </p:txBody>
          </p:sp>
          <p:sp>
            <p:nvSpPr>
              <p:cNvPr id="54" name="직사각형 53">
                <a:extLst>
                  <a:ext uri="{FF2B5EF4-FFF2-40B4-BE49-F238E27FC236}">
                    <a16:creationId xmlns:a16="http://schemas.microsoft.com/office/drawing/2014/main" id="{2673200D-E631-6400-D24A-F9F645E45906}"/>
                  </a:ext>
                </a:extLst>
              </p:cNvPr>
              <p:cNvSpPr/>
              <p:nvPr/>
            </p:nvSpPr>
            <p:spPr>
              <a:xfrm>
                <a:off x="2276637" y="3918664"/>
                <a:ext cx="3993051" cy="704310"/>
              </a:xfrm>
              <a:prstGeom prst="rect">
                <a:avLst/>
              </a:prstGeom>
              <a:noFill/>
              <a:ln>
                <a:solidFill>
                  <a:srgbClr val="B7BEC5"/>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더패밀리랩</a:t>
                </a:r>
              </a:p>
            </p:txBody>
          </p:sp>
        </p:grpSp>
      </p:grpSp>
      <p:grpSp>
        <p:nvGrpSpPr>
          <p:cNvPr id="77" name="그룹 76">
            <a:extLst>
              <a:ext uri="{FF2B5EF4-FFF2-40B4-BE49-F238E27FC236}">
                <a16:creationId xmlns:a16="http://schemas.microsoft.com/office/drawing/2014/main" id="{5B2AF23B-909D-E65D-9957-E84F7DEADF28}"/>
              </a:ext>
            </a:extLst>
          </p:cNvPr>
          <p:cNvGrpSpPr/>
          <p:nvPr/>
        </p:nvGrpSpPr>
        <p:grpSpPr>
          <a:xfrm>
            <a:off x="2412357" y="6697729"/>
            <a:ext cx="3857331" cy="675438"/>
            <a:chOff x="2276637" y="3918664"/>
            <a:chExt cx="3993051" cy="704310"/>
          </a:xfrm>
        </p:grpSpPr>
        <p:sp>
          <p:nvSpPr>
            <p:cNvPr id="78" name="TextBox 77">
              <a:extLst>
                <a:ext uri="{FF2B5EF4-FFF2-40B4-BE49-F238E27FC236}">
                  <a16:creationId xmlns:a16="http://schemas.microsoft.com/office/drawing/2014/main" id="{0954A4C2-2498-9283-A341-819E28C19B4E}"/>
                </a:ext>
              </a:extLst>
            </p:cNvPr>
            <p:cNvSpPr txBox="1"/>
            <p:nvPr/>
          </p:nvSpPr>
          <p:spPr>
            <a:xfrm>
              <a:off x="2908955" y="3918664"/>
              <a:ext cx="3360733" cy="704310"/>
            </a:xfrm>
            <a:prstGeom prst="rect">
              <a:avLst/>
            </a:prstGeom>
            <a:solidFill>
              <a:srgbClr val="EEEFF1"/>
            </a:solidFill>
          </p:spPr>
          <p:txBody>
            <a:bodyPr wrap="square" anchor="ctr">
              <a:no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SK</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매직은 수면 모니터링 및 수면 개선 솔루션 기술을 반영한 매트리스 개발을 목표로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4</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월 국내 슬립테크 분야 헬스테크 기업 비알랩</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(BRLab)</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과 전략적 업무협약 체결</a:t>
              </a:r>
            </a:p>
          </p:txBody>
        </p:sp>
        <p:sp>
          <p:nvSpPr>
            <p:cNvPr id="79" name="직사각형 78">
              <a:extLst>
                <a:ext uri="{FF2B5EF4-FFF2-40B4-BE49-F238E27FC236}">
                  <a16:creationId xmlns:a16="http://schemas.microsoft.com/office/drawing/2014/main" id="{53C4C7C3-810D-D893-A1FE-7FE3C01E9185}"/>
                </a:ext>
              </a:extLst>
            </p:cNvPr>
            <p:cNvSpPr/>
            <p:nvPr/>
          </p:nvSpPr>
          <p:spPr>
            <a:xfrm>
              <a:off x="2276637" y="3918664"/>
              <a:ext cx="3993051" cy="704310"/>
            </a:xfrm>
            <a:prstGeom prst="rect">
              <a:avLst/>
            </a:prstGeom>
            <a:noFill/>
            <a:ln>
              <a:solidFill>
                <a:srgbClr val="B7BEC5"/>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SK</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매직</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grpSp>
        <p:nvGrpSpPr>
          <p:cNvPr id="81" name="그룹 80">
            <a:extLst>
              <a:ext uri="{FF2B5EF4-FFF2-40B4-BE49-F238E27FC236}">
                <a16:creationId xmlns:a16="http://schemas.microsoft.com/office/drawing/2014/main" id="{8CE64434-5FDA-97B0-287E-5A90BD5735E4}"/>
              </a:ext>
            </a:extLst>
          </p:cNvPr>
          <p:cNvGrpSpPr/>
          <p:nvPr/>
        </p:nvGrpSpPr>
        <p:grpSpPr>
          <a:xfrm>
            <a:off x="2412357" y="7435257"/>
            <a:ext cx="3857331" cy="908643"/>
            <a:chOff x="2276637" y="3918664"/>
            <a:chExt cx="3993051" cy="704310"/>
          </a:xfrm>
        </p:grpSpPr>
        <p:sp>
          <p:nvSpPr>
            <p:cNvPr id="85" name="TextBox 84">
              <a:extLst>
                <a:ext uri="{FF2B5EF4-FFF2-40B4-BE49-F238E27FC236}">
                  <a16:creationId xmlns:a16="http://schemas.microsoft.com/office/drawing/2014/main" id="{19EC2EBB-063A-7C99-CE8C-5DC36198972D}"/>
                </a:ext>
              </a:extLst>
            </p:cNvPr>
            <p:cNvSpPr txBox="1"/>
            <p:nvPr/>
          </p:nvSpPr>
          <p:spPr>
            <a:xfrm>
              <a:off x="2908955" y="3918664"/>
              <a:ext cx="3360733" cy="704310"/>
            </a:xfrm>
            <a:prstGeom prst="rect">
              <a:avLst/>
            </a:prstGeom>
            <a:solidFill>
              <a:srgbClr val="EEEFF1"/>
            </a:solidFill>
          </p:spPr>
          <p:txBody>
            <a:bodyPr wrap="square" anchor="ctr">
              <a:noAutofit/>
            </a:bodyPr>
            <a:lstStyle/>
            <a:p>
              <a:pPr marL="88900" marR="0" lvl="0" indent="-88900" algn="l" defTabSz="914400" rtl="0" eaLnBrk="1" fontAlgn="auto" latinLnBrk="0" hangingPunct="1">
                <a:lnSpc>
                  <a:spcPct val="114000"/>
                </a:lnSpc>
                <a:spcBef>
                  <a:spcPts val="0"/>
                </a:spcBef>
                <a:spcAft>
                  <a:spcPts val="100"/>
                </a:spcAft>
                <a:buClrTx/>
                <a:buSzTx/>
                <a:buFont typeface="Arial" panose="020B0604020202020204" pitchFamily="34" charset="0"/>
                <a:buChar char="•"/>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에이슬립</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(Asleep)</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은 비접촉</a:t>
              </a:r>
              <a:r>
                <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방식으로 정밀한 수면 분석 기술을 가진 슬립테크 스타트업</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79375" algn="l" defTabSz="914400" rtl="0" eaLnBrk="1" fontAlgn="auto" latinLnBrk="0" hangingPunct="1">
                <a:lnSpc>
                  <a:spcPct val="114000"/>
                </a:lnSpc>
                <a:spcBef>
                  <a:spcPts val="0"/>
                </a:spcBef>
                <a:spcAft>
                  <a:spcPts val="300"/>
                </a:spcAft>
                <a:buClrTx/>
                <a:buSzTx/>
                <a:buFont typeface="KoPub돋움체 Medium" panose="00000600000000000000" pitchFamily="2" charset="-127"/>
                <a:buChar char="­"/>
                <a:tabLst>
                  <a:tab pos="88900" algn="l"/>
                </a:tabLst>
                <a:defRPr/>
              </a:pP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스마트폰 스피커로 숨소리를 녹음한 뒤 </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AI, IoT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등으로 사용자의 수면 단계에 따른 패턴을 측정</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분석 가능</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0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년 아마존으로부터 기술력을 인정받고 파트너십 선제의를 받음</a:t>
              </a:r>
            </a:p>
          </p:txBody>
        </p:sp>
        <p:sp>
          <p:nvSpPr>
            <p:cNvPr id="86" name="직사각형 85">
              <a:extLst>
                <a:ext uri="{FF2B5EF4-FFF2-40B4-BE49-F238E27FC236}">
                  <a16:creationId xmlns:a16="http://schemas.microsoft.com/office/drawing/2014/main" id="{1485E819-B1A7-4ABE-86FE-7FD95A0517AB}"/>
                </a:ext>
              </a:extLst>
            </p:cNvPr>
            <p:cNvSpPr/>
            <p:nvPr/>
          </p:nvSpPr>
          <p:spPr>
            <a:xfrm>
              <a:off x="2276637" y="3918664"/>
              <a:ext cx="3993051" cy="704310"/>
            </a:xfrm>
            <a:prstGeom prst="rect">
              <a:avLst/>
            </a:prstGeom>
            <a:noFill/>
            <a:ln>
              <a:solidFill>
                <a:srgbClr val="B7BEC5"/>
              </a:solidFill>
            </a:ln>
            <a:effectLst/>
          </p:spPr>
          <p:style>
            <a:lnRef idx="1">
              <a:schemeClr val="accent1"/>
            </a:lnRef>
            <a:fillRef idx="3">
              <a:schemeClr val="accent1"/>
            </a:fillRef>
            <a:effectRef idx="2">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14000"/>
                </a:lnSpc>
                <a:spcBef>
                  <a:spcPts val="0"/>
                </a:spcBef>
                <a:spcAft>
                  <a:spcPts val="300"/>
                </a:spcAft>
                <a:buClrTx/>
                <a:buSzTx/>
                <a:buFontTx/>
                <a:buNone/>
                <a:tabLst>
                  <a:tab pos="88900" algn="l"/>
                </a:tabLst>
                <a:defRPr/>
              </a:pPr>
              <a:r>
                <a:rPr kumimoji="0" lang="ko-KR" altLang="en-US"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에이슬립</a:t>
              </a:r>
              <a:endParaRPr kumimoji="0" lang="en-US" altLang="ko-KR" sz="8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endParaRPr>
            </a:p>
          </p:txBody>
        </p:sp>
      </p:grpSp>
      <p:sp>
        <p:nvSpPr>
          <p:cNvPr id="82" name="사각형: 둥근 모서리 81">
            <a:extLst>
              <a:ext uri="{FF2B5EF4-FFF2-40B4-BE49-F238E27FC236}">
                <a16:creationId xmlns:a16="http://schemas.microsoft.com/office/drawing/2014/main" id="{D14245EA-EE75-1A77-9768-A616D001F3C8}"/>
              </a:ext>
            </a:extLst>
          </p:cNvPr>
          <p:cNvSpPr/>
          <p:nvPr/>
        </p:nvSpPr>
        <p:spPr>
          <a:xfrm>
            <a:off x="1754360" y="6697729"/>
            <a:ext cx="558301" cy="1646170"/>
          </a:xfrm>
          <a:prstGeom prst="roundRect">
            <a:avLst>
              <a:gd name="adj" fmla="val 0"/>
            </a:avLst>
          </a:prstGeom>
          <a:solidFill>
            <a:srgbClr val="3D4F63"/>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슬립</a:t>
            </a:r>
            <a:br>
              <a:rPr kumimoji="0" lang="en-US" altLang="ko-KR"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br>
            <a:r>
              <a:rPr kumimoji="0" lang="ko-KR" altLang="en-US" sz="105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테크</a:t>
            </a:r>
          </a:p>
        </p:txBody>
      </p:sp>
      <p:sp>
        <p:nvSpPr>
          <p:cNvPr id="100" name="화살표: 오른쪽 99">
            <a:extLst>
              <a:ext uri="{FF2B5EF4-FFF2-40B4-BE49-F238E27FC236}">
                <a16:creationId xmlns:a16="http://schemas.microsoft.com/office/drawing/2014/main" id="{DC1EF014-EAC5-A3CB-5DD6-9B170544607F}"/>
              </a:ext>
            </a:extLst>
          </p:cNvPr>
          <p:cNvSpPr/>
          <p:nvPr/>
        </p:nvSpPr>
        <p:spPr>
          <a:xfrm rot="5400000">
            <a:off x="-1810981" y="5435017"/>
            <a:ext cx="5796000" cy="381696"/>
          </a:xfrm>
          <a:prstGeom prst="rightArrow">
            <a:avLst/>
          </a:prstGeom>
          <a:solidFill>
            <a:schemeClr val="bg1">
              <a:lumMod val="85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104" name="사각형: 둥근 모서리 103">
            <a:extLst>
              <a:ext uri="{FF2B5EF4-FFF2-40B4-BE49-F238E27FC236}">
                <a16:creationId xmlns:a16="http://schemas.microsoft.com/office/drawing/2014/main" id="{7A8DE9A7-5CF6-C7EB-27DB-0634D5E2ABDD}"/>
              </a:ext>
            </a:extLst>
          </p:cNvPr>
          <p:cNvSpPr/>
          <p:nvPr/>
        </p:nvSpPr>
        <p:spPr>
          <a:xfrm>
            <a:off x="501649" y="2727866"/>
            <a:ext cx="1170740" cy="342185"/>
          </a:xfrm>
          <a:prstGeom prst="roundRect">
            <a:avLst>
              <a:gd name="adj" fmla="val 50000"/>
            </a:avLst>
          </a:prstGeom>
          <a:solidFill>
            <a:srgbClr val="FAEAF7"/>
          </a:solidFill>
          <a:ln w="28575">
            <a:solidFill>
              <a:srgbClr val="D9D9D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US" altLang="ko-KR" sz="1050" b="1" i="0" u="none" strike="noStrike" kern="1200" cap="none" spc="0" normalizeH="0" baseline="0" noProof="0" dirty="0">
                <a:ln>
                  <a:solidFill>
                    <a:srgbClr val="FD349C">
                      <a:alpha val="0"/>
                    </a:srgbClr>
                  </a:solidFill>
                </a:ln>
                <a:solidFill>
                  <a:srgbClr val="AB0D82"/>
                </a:solidFill>
                <a:effectLst/>
                <a:uLnTx/>
                <a:uFillTx/>
                <a:latin typeface="KoPub돋움체 Bold"/>
                <a:ea typeface="KoPub돋움체 Medium" panose="02020603020101020101" pitchFamily="18" charset="-127"/>
                <a:cs typeface="+mn-cs"/>
              </a:rPr>
              <a:t>SELL &amp; RELATE</a:t>
            </a:r>
          </a:p>
        </p:txBody>
      </p:sp>
      <p:sp>
        <p:nvSpPr>
          <p:cNvPr id="105" name="사각형: 둥근 모서리 104">
            <a:extLst>
              <a:ext uri="{FF2B5EF4-FFF2-40B4-BE49-F238E27FC236}">
                <a16:creationId xmlns:a16="http://schemas.microsoft.com/office/drawing/2014/main" id="{17FE3250-48C0-FEFD-383D-EAF88240EB7A}"/>
              </a:ext>
            </a:extLst>
          </p:cNvPr>
          <p:cNvSpPr/>
          <p:nvPr/>
        </p:nvSpPr>
        <p:spPr>
          <a:xfrm>
            <a:off x="501649" y="5890350"/>
            <a:ext cx="1170740" cy="342185"/>
          </a:xfrm>
          <a:prstGeom prst="roundRect">
            <a:avLst>
              <a:gd name="adj" fmla="val 50000"/>
            </a:avLst>
          </a:prstGeom>
          <a:solidFill>
            <a:srgbClr val="EEEFF1"/>
          </a:solidFill>
          <a:ln w="28575">
            <a:solidFill>
              <a:srgbClr val="D9D9D9"/>
            </a:solidFill>
          </a:ln>
          <a:effectLst/>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US" altLang="ko-KR" sz="1050" b="1" i="0" u="none" strike="noStrike" kern="1200" cap="none" spc="0" normalizeH="0" baseline="0" noProof="0" dirty="0">
                <a:ln>
                  <a:solidFill>
                    <a:srgbClr val="FD349C">
                      <a:alpha val="0"/>
                    </a:srgbClr>
                  </a:solidFill>
                </a:ln>
                <a:solidFill>
                  <a:srgbClr val="0C233C"/>
                </a:solidFill>
                <a:effectLst/>
                <a:uLnTx/>
                <a:uFillTx/>
                <a:latin typeface="KoPub돋움체 Bold"/>
                <a:ea typeface="KoPub돋움체 Medium" panose="02020603020101020101" pitchFamily="18" charset="-127"/>
                <a:cs typeface="+mn-cs"/>
              </a:rPr>
              <a:t>LIFESTYLE</a:t>
            </a:r>
          </a:p>
        </p:txBody>
      </p:sp>
    </p:spTree>
    <p:extLst>
      <p:ext uri="{BB962C8B-B14F-4D97-AF65-F5344CB8AC3E}">
        <p14:creationId xmlns:p14="http://schemas.microsoft.com/office/powerpoint/2010/main" val="3977502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7D779BB2-FA3B-77D1-08AE-EF4B2D97C904}"/>
              </a:ext>
            </a:extLst>
          </p:cNvPr>
          <p:cNvGraphicFramePr>
            <a:graphicFrameLocks noGrp="1"/>
          </p:cNvGraphicFramePr>
          <p:nvPr>
            <p:extLst>
              <p:ext uri="{D42A27DB-BD31-4B8C-83A1-F6EECF244321}">
                <p14:modId xmlns:p14="http://schemas.microsoft.com/office/powerpoint/2010/main" val="2218882593"/>
              </p:ext>
            </p:extLst>
          </p:nvPr>
        </p:nvGraphicFramePr>
        <p:xfrm>
          <a:off x="333375" y="1771662"/>
          <a:ext cx="6191252" cy="5083137"/>
        </p:xfrm>
        <a:graphic>
          <a:graphicData uri="http://schemas.openxmlformats.org/drawingml/2006/table">
            <a:tbl>
              <a:tblPr firstRow="1" bandRow="1"/>
              <a:tblGrid>
                <a:gridCol w="1547813">
                  <a:extLst>
                    <a:ext uri="{9D8B030D-6E8A-4147-A177-3AD203B41FA5}">
                      <a16:colId xmlns:a16="http://schemas.microsoft.com/office/drawing/2014/main" val="968525178"/>
                    </a:ext>
                  </a:extLst>
                </a:gridCol>
                <a:gridCol w="1547813">
                  <a:extLst>
                    <a:ext uri="{9D8B030D-6E8A-4147-A177-3AD203B41FA5}">
                      <a16:colId xmlns:a16="http://schemas.microsoft.com/office/drawing/2014/main" val="2373283035"/>
                    </a:ext>
                  </a:extLst>
                </a:gridCol>
                <a:gridCol w="1547813">
                  <a:extLst>
                    <a:ext uri="{9D8B030D-6E8A-4147-A177-3AD203B41FA5}">
                      <a16:colId xmlns:a16="http://schemas.microsoft.com/office/drawing/2014/main" val="2192865859"/>
                    </a:ext>
                  </a:extLst>
                </a:gridCol>
                <a:gridCol w="1547813">
                  <a:extLst>
                    <a:ext uri="{9D8B030D-6E8A-4147-A177-3AD203B41FA5}">
                      <a16:colId xmlns:a16="http://schemas.microsoft.com/office/drawing/2014/main" val="3835351547"/>
                    </a:ext>
                  </a:extLst>
                </a:gridCol>
              </a:tblGrid>
              <a:tr h="0">
                <a:tc gridSpan="4">
                  <a:txBody>
                    <a:bodyPr/>
                    <a:lstStyle>
                      <a:lvl1pPr marL="0" algn="l" defTabSz="495285" rtl="0" eaLnBrk="1" latinLnBrk="1" hangingPunct="1">
                        <a:defRPr sz="1950" b="1" kern="1200">
                          <a:solidFill>
                            <a:schemeClr val="lt1"/>
                          </a:solidFill>
                          <a:latin typeface="KoPub돋움체 Medium"/>
                          <a:ea typeface="KoPub돋움체 Medium"/>
                        </a:defRPr>
                      </a:lvl1pPr>
                      <a:lvl2pPr marL="495285" algn="l" defTabSz="495285" rtl="0" eaLnBrk="1" latinLnBrk="1" hangingPunct="1">
                        <a:defRPr sz="1950" b="1" kern="1200">
                          <a:solidFill>
                            <a:schemeClr val="lt1"/>
                          </a:solidFill>
                          <a:latin typeface="KoPub돋움체 Medium"/>
                          <a:ea typeface="KoPub돋움체 Medium"/>
                        </a:defRPr>
                      </a:lvl2pPr>
                      <a:lvl3pPr marL="990570" algn="l" defTabSz="495285" rtl="0" eaLnBrk="1" latinLnBrk="1" hangingPunct="1">
                        <a:defRPr sz="1950" b="1" kern="1200">
                          <a:solidFill>
                            <a:schemeClr val="lt1"/>
                          </a:solidFill>
                          <a:latin typeface="KoPub돋움체 Medium"/>
                          <a:ea typeface="KoPub돋움체 Medium"/>
                        </a:defRPr>
                      </a:lvl3pPr>
                      <a:lvl4pPr marL="1485854" algn="l" defTabSz="495285" rtl="0" eaLnBrk="1" latinLnBrk="1" hangingPunct="1">
                        <a:defRPr sz="1950" b="1" kern="1200">
                          <a:solidFill>
                            <a:schemeClr val="lt1"/>
                          </a:solidFill>
                          <a:latin typeface="KoPub돋움체 Medium"/>
                          <a:ea typeface="KoPub돋움체 Medium"/>
                        </a:defRPr>
                      </a:lvl4pPr>
                      <a:lvl5pPr marL="1981139" algn="l" defTabSz="495285" rtl="0" eaLnBrk="1" latinLnBrk="1" hangingPunct="1">
                        <a:defRPr sz="1950" b="1" kern="1200">
                          <a:solidFill>
                            <a:schemeClr val="lt1"/>
                          </a:solidFill>
                          <a:latin typeface="KoPub돋움체 Medium"/>
                          <a:ea typeface="KoPub돋움체 Medium"/>
                        </a:defRPr>
                      </a:lvl5pPr>
                      <a:lvl6pPr marL="2476424" algn="l" defTabSz="495285" rtl="0" eaLnBrk="1" latinLnBrk="1" hangingPunct="1">
                        <a:defRPr sz="1950" b="1" kern="1200">
                          <a:solidFill>
                            <a:schemeClr val="lt1"/>
                          </a:solidFill>
                          <a:latin typeface="KoPub돋움체 Medium"/>
                          <a:ea typeface="KoPub돋움체 Medium"/>
                        </a:defRPr>
                      </a:lvl6pPr>
                      <a:lvl7pPr marL="2971709" algn="l" defTabSz="495285" rtl="0" eaLnBrk="1" latinLnBrk="1" hangingPunct="1">
                        <a:defRPr sz="1950" b="1" kern="1200">
                          <a:solidFill>
                            <a:schemeClr val="lt1"/>
                          </a:solidFill>
                          <a:latin typeface="KoPub돋움체 Medium"/>
                          <a:ea typeface="KoPub돋움체 Medium"/>
                        </a:defRPr>
                      </a:lvl7pPr>
                      <a:lvl8pPr marL="3466993" algn="l" defTabSz="495285" rtl="0" eaLnBrk="1" latinLnBrk="1" hangingPunct="1">
                        <a:defRPr sz="1950" b="1" kern="1200">
                          <a:solidFill>
                            <a:schemeClr val="lt1"/>
                          </a:solidFill>
                          <a:latin typeface="KoPub돋움체 Medium"/>
                          <a:ea typeface="KoPub돋움체 Medium"/>
                        </a:defRPr>
                      </a:lvl8pPr>
                      <a:lvl9pPr marL="3962278" algn="l" defTabSz="495285" rtl="0" eaLnBrk="1" latinLnBrk="1" hangingPunct="1">
                        <a:defRPr sz="1950" b="1" kern="1200">
                          <a:solidFill>
                            <a:schemeClr val="lt1"/>
                          </a:solidFill>
                          <a:latin typeface="KoPub돋움체 Medium"/>
                          <a:ea typeface="KoPub돋움체 Medium"/>
                        </a:defRPr>
                      </a:lvl9p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1300" b="0" i="0" u="none" strike="noStrike" kern="0" cap="none" spc="0" normalizeH="0" baseline="0" noProof="0" dirty="0">
                          <a:ln>
                            <a:solidFill>
                              <a:srgbClr val="00338D">
                                <a:alpha val="0"/>
                              </a:srgbClr>
                            </a:solidFill>
                          </a:ln>
                          <a:solidFill>
                            <a:schemeClr val="bg1"/>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유통</a:t>
                      </a:r>
                      <a:r>
                        <a:rPr kumimoji="0" lang="en-US" altLang="ko-KR" sz="1300" b="0" i="0" u="none" strike="noStrike" kern="0" cap="none" spc="0" normalizeH="0" baseline="0" noProof="0" dirty="0">
                          <a:ln>
                            <a:solidFill>
                              <a:srgbClr val="00338D">
                                <a:alpha val="0"/>
                              </a:srgbClr>
                            </a:solidFill>
                          </a:ln>
                          <a:solidFill>
                            <a:schemeClr val="bg1"/>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a:t>
                      </a:r>
                      <a:r>
                        <a:rPr kumimoji="0" lang="ko-KR" altLang="en-US" sz="1300" b="0" i="0" u="none" strike="noStrike" kern="0" cap="none" spc="0" normalizeH="0" baseline="0" noProof="0" dirty="0">
                          <a:ln>
                            <a:solidFill>
                              <a:srgbClr val="00338D">
                                <a:alpha val="0"/>
                              </a:srgbClr>
                            </a:solidFill>
                          </a:ln>
                          <a:solidFill>
                            <a:schemeClr val="bg1"/>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소비재산업</a:t>
                      </a:r>
                      <a:r>
                        <a:rPr kumimoji="0" lang="en-US" altLang="ko-KR" sz="1300" b="0" i="0" u="none" strike="noStrike" kern="0" cap="none" spc="0" normalizeH="0" baseline="0" noProof="0" dirty="0">
                          <a:ln>
                            <a:solidFill>
                              <a:srgbClr val="00338D">
                                <a:alpha val="0"/>
                              </a:srgbClr>
                            </a:solidFill>
                          </a:ln>
                          <a:solidFill>
                            <a:schemeClr val="bg1"/>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 </a:t>
                      </a:r>
                      <a:r>
                        <a:rPr kumimoji="0" lang="ko-KR" altLang="en-US" sz="1300" b="0" i="0" u="none" strike="noStrike" kern="0" cap="none" spc="0" normalizeH="0" baseline="0" noProof="0" dirty="0">
                          <a:ln>
                            <a:solidFill>
                              <a:srgbClr val="00338D">
                                <a:alpha val="0"/>
                              </a:srgbClr>
                            </a:solidFill>
                          </a:ln>
                          <a:solidFill>
                            <a:schemeClr val="bg1"/>
                          </a:solidFill>
                          <a:effectLst/>
                          <a:uLnTx/>
                          <a:uFillTx/>
                          <a:latin typeface="+mj-ea"/>
                          <a:ea typeface="+mj-ea"/>
                          <a:cs typeface="Arial" panose="020B0604020202020204" pitchFamily="34" charset="0"/>
                        </a:rPr>
                        <a:t>전문팀</a:t>
                      </a:r>
                      <a:endParaRPr lang="en-US" altLang="ko-KR" sz="1300" b="0" spc="0" dirty="0">
                        <a:ln>
                          <a:solidFill>
                            <a:srgbClr val="00338D">
                              <a:alpha val="0"/>
                            </a:srgbClr>
                          </a:solidFill>
                        </a:ln>
                        <a:solidFill>
                          <a:schemeClr val="bg1"/>
                        </a:solidFill>
                        <a:latin typeface="+mj-ea"/>
                        <a:ea typeface="+mj-ea"/>
                        <a:cs typeface="Arial" panose="020B0604020202020204" pitchFamily="34" charset="0"/>
                      </a:endParaRPr>
                    </a:p>
                  </a:txBody>
                  <a:tcPr marL="0" marR="0" marT="1800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0873500"/>
                  </a:ext>
                </a:extLst>
              </a:tr>
              <a:tr h="288000">
                <a:tc gridSpan="4">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100" b="0" spc="0" baseline="0" dirty="0">
                        <a:ln>
                          <a:solidFill>
                            <a:schemeClr val="accent1">
                              <a:alpha val="0"/>
                            </a:schemeClr>
                          </a:solidFill>
                        </a:ln>
                        <a:solidFill>
                          <a:schemeClr val="bg1"/>
                        </a:solidFill>
                        <a:latin typeface="+mj-ea"/>
                        <a:ea typeface="+mj-ea"/>
                        <a:cs typeface="Arial" pitchFamily="34" charset="0"/>
                      </a:endParaRPr>
                    </a:p>
                  </a:txBody>
                  <a:tcPr marL="0" marR="0" marT="144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4032743"/>
                  </a:ext>
                </a:extLst>
              </a:tr>
              <a:tr h="612000">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신장훈</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유통</a:t>
                      </a: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a:t>
                      </a: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소비재산업 리더</a:t>
                      </a: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 </a:t>
                      </a: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부대표</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02-2112-0808</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jshin@kr.kpmg.com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한상일</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부대표</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T 02-2112-0832</a:t>
                      </a:r>
                    </a:p>
                    <a:p>
                      <a:pPr marL="0" algn="l" defTabSz="914400" rtl="0" eaLnBrk="1" latinLnBrk="1" hangingPunct="1">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E </a:t>
                      </a: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sangilhan@kr.kpmg.com</a:t>
                      </a:r>
                      <a:endParaRPr lang="en-US" altLang="ko-KR" sz="850" b="0" spc="0" baseline="0"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이용호</a:t>
                      </a: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부대표</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T 02-2112-0677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E yongholee@kr.kpmg.com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이종우</a:t>
                      </a: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전무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02-2112-0648</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jongwoolee@kr.kpmg.com</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696042"/>
                  </a:ext>
                </a:extLst>
              </a:tr>
              <a:tr h="612000">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정창길</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전무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02-2112-0246</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changgiljung@kr.kpmg.com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박관종</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전무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02-2112-7403</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kwanjongpark@kr.kpmg.com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정현진</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전무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02-2112-0827</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hchung@kr.kpmg.com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현윤호</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02-2112-0248</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yhyun@kr.kpmg.com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9009677"/>
                  </a:ext>
                </a:extLst>
              </a:tr>
              <a:tr h="612000">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김시우</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02-2112-0893</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siwookim@kr.kpmg.com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황구철</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 </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02-2112-0293</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khwang@kr.kpmg.com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한진희</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 </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02-2112-6876</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jinheehan@kr.kpmg.com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조일상</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 </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02-2112-7916</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ijo@kr.kpmg.com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042591"/>
                  </a:ext>
                </a:extLst>
              </a:tr>
              <a:tr h="61200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도정욱</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 </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02-2112-7832</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jungwookdo@kr.kpmg.com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김수광</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02-2112-6798</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sukwangkim@kr.kpmg.com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김태준</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02-2112-7013</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tkim@kr.kpmg.com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김중규</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02-2112-3238</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joongkyukim@kr.kpmg.com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6447765"/>
                  </a:ext>
                </a:extLst>
              </a:tr>
              <a:tr h="612000">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이주형 </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02-2112-3473</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juhyunglee@kr.kpmg.com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이상기 </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02-2112-3441</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sangkilee@kr.kpmg.com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민혜영 </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02-2112-0694</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hyeyoungmin@kr.kpmg.com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조한얼 </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02-2112-0669</a:t>
                      </a:r>
                    </a:p>
                    <a:p>
                      <a:pPr marL="0" algn="l" defTabSz="914400" rtl="0" eaLnBrk="1" latinLnBrk="1" hangingPunct="1">
                        <a:lnSpc>
                          <a:spcPct val="100000"/>
                        </a:lnSpc>
                        <a:spcBef>
                          <a:spcPts val="0"/>
                        </a:spcBef>
                        <a:spcAft>
                          <a:spcPts val="0"/>
                        </a:spcAft>
                        <a:defRPr/>
                      </a:pPr>
                      <a:r>
                        <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hjo@kr.kpmg.com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46133"/>
                  </a:ext>
                </a:extLst>
              </a:tr>
              <a:tr h="313017">
                <a:tc>
                  <a:txBody>
                    <a:bodyPr/>
                    <a:lstStyle/>
                    <a:p>
                      <a:pPr marL="0" algn="l" defTabSz="914400" rtl="0" eaLnBrk="1" latinLnBrk="1" hangingPunct="1">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6899596"/>
                  </a:ext>
                </a:extLst>
              </a:tr>
              <a:tr h="378000">
                <a:tc>
                  <a:txBody>
                    <a:bodyPr/>
                    <a:lstStyle/>
                    <a:p>
                      <a:pPr marL="0" algn="l" defTabSz="914400" rtl="0" eaLnBrk="1" latinLnBrk="1" hangingPunct="1">
                        <a:lnSpc>
                          <a:spcPct val="100000"/>
                        </a:lnSpc>
                        <a:spcBef>
                          <a:spcPts val="0"/>
                        </a:spcBef>
                        <a:spcAft>
                          <a:spcPts val="0"/>
                        </a:spcAft>
                        <a:defRPr/>
                      </a:pPr>
                      <a:endParaRPr lang="en-US" altLang="ko-KR" sz="1050" b="0" kern="1200" spc="0" baseline="0" dirty="0">
                        <a:ln>
                          <a:solidFill>
                            <a:schemeClr val="accent1">
                              <a:alpha val="0"/>
                            </a:schemeClr>
                          </a:solidFill>
                        </a:ln>
                        <a:solidFill>
                          <a:schemeClr val="bg1"/>
                        </a:solidFill>
                        <a:latin typeface="+mj-ea"/>
                        <a:ea typeface="+mj-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300"/>
                        </a:spcBef>
                        <a:spcAft>
                          <a:spcPts val="0"/>
                        </a:spcAft>
                        <a:defRPr/>
                      </a:pPr>
                      <a:endParaRPr lang="en-US" altLang="ko-KR" sz="850" b="0" spc="0" baseline="0"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0492870"/>
                  </a:ext>
                </a:extLst>
              </a:tr>
              <a:tr h="666000">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bg1"/>
                        </a:solidFill>
                        <a:latin typeface="KoPub돋움체 Medium" panose="00000600000000000000" pitchFamily="2" charset="-127"/>
                        <a:ea typeface="KoPub돋움체 Medium" panose="00000600000000000000" pitchFamily="2" charset="-127"/>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268504"/>
                  </a:ext>
                </a:extLst>
              </a:tr>
            </a:tbl>
          </a:graphicData>
        </a:graphic>
      </p:graphicFrame>
      <p:sp>
        <p:nvSpPr>
          <p:cNvPr id="3" name="TextBox 2">
            <a:extLst>
              <a:ext uri="{FF2B5EF4-FFF2-40B4-BE49-F238E27FC236}">
                <a16:creationId xmlns:a16="http://schemas.microsoft.com/office/drawing/2014/main" id="{BCF2ED17-ECBB-71F6-FF60-3C1E696D899E}"/>
              </a:ext>
            </a:extLst>
          </p:cNvPr>
          <p:cNvSpPr txBox="1"/>
          <p:nvPr/>
        </p:nvSpPr>
        <p:spPr>
          <a:xfrm>
            <a:off x="333375" y="1274149"/>
            <a:ext cx="255198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solidFill>
                    <a:srgbClr val="00338D">
                      <a:alpha val="0"/>
                    </a:srgbClr>
                  </a:solidFill>
                </a:ln>
                <a:solidFill>
                  <a:srgbClr val="FFFFFF"/>
                </a:solidFill>
                <a:effectLst/>
                <a:uLnTx/>
                <a:uFillTx/>
                <a:latin typeface="KPMG Bold" panose="020B0803030202040204" pitchFamily="34" charset="0"/>
                <a:ea typeface="KoPub돋움체 Medium" panose="02020603020101020101" pitchFamily="18" charset="-127"/>
                <a:cs typeface="+mn-cs"/>
              </a:rPr>
              <a:t>Business Contacts</a:t>
            </a:r>
          </a:p>
        </p:txBody>
      </p:sp>
    </p:spTree>
    <p:extLst>
      <p:ext uri="{BB962C8B-B14F-4D97-AF65-F5344CB8AC3E}">
        <p14:creationId xmlns:p14="http://schemas.microsoft.com/office/powerpoint/2010/main" val="98888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3912C534-02AA-FAC8-E575-6DE7491AE393}"/>
              </a:ext>
            </a:extLst>
          </p:cNvPr>
          <p:cNvSpPr>
            <a:spLocks/>
          </p:cNvSpPr>
          <p:nvPr/>
        </p:nvSpPr>
        <p:spPr>
          <a:xfrm>
            <a:off x="405765" y="7802882"/>
            <a:ext cx="6118859" cy="870856"/>
          </a:xfrm>
          <a:prstGeom prst="rect">
            <a:avLst/>
          </a:prstGeom>
          <a:solidFill>
            <a:schemeClr val="bg1">
              <a:lumMod val="95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15" name="사각형: 둥근 모서리 14">
            <a:extLst>
              <a:ext uri="{FF2B5EF4-FFF2-40B4-BE49-F238E27FC236}">
                <a16:creationId xmlns:a16="http://schemas.microsoft.com/office/drawing/2014/main" id="{E66361D2-EA10-7508-88CA-DF28005CF507}"/>
              </a:ext>
            </a:extLst>
          </p:cNvPr>
          <p:cNvSpPr/>
          <p:nvPr/>
        </p:nvSpPr>
        <p:spPr>
          <a:xfrm>
            <a:off x="433490" y="5654844"/>
            <a:ext cx="984558" cy="1046746"/>
          </a:xfrm>
          <a:prstGeom prst="roundRect">
            <a:avLst>
              <a:gd name="adj" fmla="val 0"/>
            </a:avLst>
          </a:prstGeom>
          <a:solidFill>
            <a:schemeClr val="bg1"/>
          </a:solidFill>
          <a:ln>
            <a:solidFill>
              <a:srgbClr val="AFE2FF"/>
            </a:solidFill>
            <a:prstDash val="solid"/>
          </a:ln>
          <a:effectLst/>
        </p:spPr>
        <p:style>
          <a:lnRef idx="1">
            <a:schemeClr val="accent1"/>
          </a:lnRef>
          <a:fillRef idx="3">
            <a:schemeClr val="accent1"/>
          </a:fillRef>
          <a:effectRef idx="2">
            <a:schemeClr val="accent1"/>
          </a:effectRef>
          <a:fontRef idx="minor">
            <a:schemeClr val="lt1"/>
          </a:fontRef>
        </p:style>
        <p:txBody>
          <a:bodyPr tIns="468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화폐로 물건을 거래하기 시작</a:t>
            </a:r>
          </a:p>
        </p:txBody>
      </p:sp>
      <p:sp>
        <p:nvSpPr>
          <p:cNvPr id="24" name="TextBox 23">
            <a:extLst>
              <a:ext uri="{FF2B5EF4-FFF2-40B4-BE49-F238E27FC236}">
                <a16:creationId xmlns:a16="http://schemas.microsoft.com/office/drawing/2014/main" id="{350161AD-A68E-41D1-9326-780A8ABD6E6B}"/>
              </a:ext>
            </a:extLst>
          </p:cNvPr>
          <p:cNvSpPr txBox="1"/>
          <p:nvPr/>
        </p:nvSpPr>
        <p:spPr>
          <a:xfrm>
            <a:off x="333376" y="4970284"/>
            <a:ext cx="5673722"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리테일 테크 기반의 유통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4.0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시대로의 본격 전환</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endPar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유통</a:t>
            </a:r>
            <a:r>
              <a:rPr kumimoji="0" lang="en-US" altLang="ko-KR"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a:t>
            </a: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소비재 테크의 부상과 비즈니스 환경 변화 </a:t>
            </a: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3659581"/>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테크놀로지와 함께 바뀔 유통</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소비재 시장의 미래</a:t>
            </a:r>
            <a:endPar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소비재산업은</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4</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차 산업혁명과 함께 유통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4.0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시대를 맞이한 바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유통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4.0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초기 단계에서는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4</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차 산업혁명 기반 기술이 유통 환경에 도입되며 디지털 테크 기반의 유통 환경이 조성되는 변화가 이뤄졌다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그러나 차세대 디지털 기술로 인해 유통산업 전반에 혁신적 변화가 가속화되는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리테일 테크노믹스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(Retail Technomics)’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시대가 도래함에 따라 이제 유통</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소비재 기업은 이전과 다른 비즈니스 환경을 마주하고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코로나</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19</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를 계기로 디지털 전환에 가속도가 붙기 시작하면서 리테일 테크로 급진적인 패러다임 변화가 이뤄지는 성숙기에 접어든 것이다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marL="0" marR="0" lvl="0" indent="0" algn="just" defTabSz="520700" rtl="0" eaLnBrk="0" fontAlgn="auto" latinLnBrk="0" hangingPunct="0">
              <a:lnSpc>
                <a:spcPct val="125000"/>
              </a:lnSpc>
              <a:spcBef>
                <a:spcPts val="600"/>
              </a:spcBef>
              <a:spcAft>
                <a:spcPts val="600"/>
              </a:spcAft>
              <a:buClrTx/>
              <a:buSzTx/>
              <a:buFontTx/>
              <a:buNone/>
              <a:tabLs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유통</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소비재산업 곳곳에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AI(</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인공지능</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로봇</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블록체인 등 디지털 기술이 본격적으로 밸류체인에 녹아들고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다양한 리테일 테크 활용이 본격화됨과 동시에 유통 환경이 디지털 중심으로 개편되고 있는 상황이다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유통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4.0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성숙기에는 디지털 네이티브로 대표되는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Z</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세대와 함께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AI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네이티브</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(AI Native)’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또는 ‘디지털 오리진</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(Digital Origin)’</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으로도 불리는 알파세대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(Generation Alpha)</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가 주요 소비자로 부상하며 소비 주도권을 가질 전망이다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p>
        </p:txBody>
      </p:sp>
      <p:sp>
        <p:nvSpPr>
          <p:cNvPr id="26" name="직사각형 25">
            <a:extLst>
              <a:ext uri="{FF2B5EF4-FFF2-40B4-BE49-F238E27FC236}">
                <a16:creationId xmlns:a16="http://schemas.microsoft.com/office/drawing/2014/main" id="{052D2D45-D59E-435C-980A-0C4DA3619A06}"/>
              </a:ext>
            </a:extLst>
          </p:cNvPr>
          <p:cNvSpPr/>
          <p:nvPr/>
        </p:nvSpPr>
        <p:spPr>
          <a:xfrm>
            <a:off x="333368" y="9005499"/>
            <a:ext cx="6330956"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 경제연구원</a:t>
            </a:r>
          </a:p>
        </p:txBody>
      </p:sp>
      <p:cxnSp>
        <p:nvCxnSpPr>
          <p:cNvPr id="17" name="직선 연결선 16">
            <a:extLst>
              <a:ext uri="{FF2B5EF4-FFF2-40B4-BE49-F238E27FC236}">
                <a16:creationId xmlns:a16="http://schemas.microsoft.com/office/drawing/2014/main" id="{0455618B-F690-4BE0-B516-9EDC8C9CCEDE}"/>
              </a:ext>
            </a:extLst>
          </p:cNvPr>
          <p:cNvCxnSpPr>
            <a:cxnSpLocks/>
          </p:cNvCxnSpPr>
          <p:nvPr/>
        </p:nvCxnSpPr>
        <p:spPr>
          <a:xfrm>
            <a:off x="1957388" y="1281112"/>
            <a:ext cx="0" cy="327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 name="그룹 2">
            <a:extLst>
              <a:ext uri="{FF2B5EF4-FFF2-40B4-BE49-F238E27FC236}">
                <a16:creationId xmlns:a16="http://schemas.microsoft.com/office/drawing/2014/main" id="{4B4D0971-9505-3D9C-4ED8-D86A7F2F3D49}"/>
              </a:ext>
            </a:extLst>
          </p:cNvPr>
          <p:cNvGrpSpPr/>
          <p:nvPr/>
        </p:nvGrpSpPr>
        <p:grpSpPr>
          <a:xfrm>
            <a:off x="162169" y="2077247"/>
            <a:ext cx="1813778" cy="1749461"/>
            <a:chOff x="162169" y="1816262"/>
            <a:chExt cx="1813778" cy="1749461"/>
          </a:xfrm>
        </p:grpSpPr>
        <p:sp>
          <p:nvSpPr>
            <p:cNvPr id="4" name="TextBox 3">
              <a:extLst>
                <a:ext uri="{FF2B5EF4-FFF2-40B4-BE49-F238E27FC236}">
                  <a16:creationId xmlns:a16="http://schemas.microsoft.com/office/drawing/2014/main" id="{3EDFC036-9C05-0797-BCEB-813358DD658D}"/>
                </a:ext>
              </a:extLst>
            </p:cNvPr>
            <p:cNvSpPr txBox="1"/>
            <p:nvPr/>
          </p:nvSpPr>
          <p:spPr>
            <a:xfrm>
              <a:off x="1427843" y="295372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5" name="TextBox 4">
              <a:extLst>
                <a:ext uri="{FF2B5EF4-FFF2-40B4-BE49-F238E27FC236}">
                  <a16:creationId xmlns:a16="http://schemas.microsoft.com/office/drawing/2014/main" id="{9EE04473-F51D-1A48-F11F-492D755A7613}"/>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7200" b="0" i="0" u="none" strike="noStrike" kern="1200" cap="none" spc="0" normalizeH="0" baseline="0" noProof="0" dirty="0">
                <a:ln>
                  <a:solidFill>
                    <a:srgbClr val="1E49E2">
                      <a:alpha val="0"/>
                    </a:srgbClr>
                  </a:solidFill>
                </a:ln>
                <a:solidFill>
                  <a:srgbClr val="ACEA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9" name="TextBox 8">
              <a:extLst>
                <a:ext uri="{FF2B5EF4-FFF2-40B4-BE49-F238E27FC236}">
                  <a16:creationId xmlns:a16="http://schemas.microsoft.com/office/drawing/2014/main" id="{F28CCA61-A891-2CEF-4A60-57668BE9010D}"/>
                </a:ext>
              </a:extLst>
            </p:cNvPr>
            <p:cNvSpPr txBox="1"/>
            <p:nvPr/>
          </p:nvSpPr>
          <p:spPr>
            <a:xfrm>
              <a:off x="405765" y="2248598"/>
              <a:ext cx="1570182" cy="76206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디지털 기반 비즈니스 환경이 조성되는</a:t>
              </a:r>
              <a:b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유통 </a:t>
              </a:r>
              <a:r>
                <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4.0 </a:t>
              </a:r>
              <a:r>
                <a:rPr kumimoji="0" lang="ko-KR" altLang="en-US"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시대 성숙기 진입</a:t>
              </a:r>
              <a:endParaRPr kumimoji="0" lang="en-US" altLang="ko-KR" sz="1000" b="0" i="0" u="none" strike="noStrike" kern="1200" cap="none" spc="-20" normalizeH="0" baseline="0" noProof="0" dirty="0">
                <a:ln>
                  <a:solidFill>
                    <a:srgbClr val="1E49E2">
                      <a:alpha val="0"/>
                    </a:srgb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62" name="그룹 61">
            <a:extLst>
              <a:ext uri="{FF2B5EF4-FFF2-40B4-BE49-F238E27FC236}">
                <a16:creationId xmlns:a16="http://schemas.microsoft.com/office/drawing/2014/main" id="{66289EB7-9BB0-7A70-D96E-CCBE9478BDFB}"/>
              </a:ext>
            </a:extLst>
          </p:cNvPr>
          <p:cNvGrpSpPr/>
          <p:nvPr/>
        </p:nvGrpSpPr>
        <p:grpSpPr>
          <a:xfrm>
            <a:off x="517358" y="8733616"/>
            <a:ext cx="5895474" cy="246221"/>
            <a:chOff x="529808" y="8686581"/>
            <a:chExt cx="5895474" cy="246221"/>
          </a:xfrm>
        </p:grpSpPr>
        <p:cxnSp>
          <p:nvCxnSpPr>
            <p:cNvPr id="1024" name="직선 화살표 연결선 1023">
              <a:extLst>
                <a:ext uri="{FF2B5EF4-FFF2-40B4-BE49-F238E27FC236}">
                  <a16:creationId xmlns:a16="http://schemas.microsoft.com/office/drawing/2014/main" id="{4E7186E7-96D5-7AD8-2D32-6575570CC9B8}"/>
                </a:ext>
              </a:extLst>
            </p:cNvPr>
            <p:cNvCxnSpPr>
              <a:cxnSpLocks/>
            </p:cNvCxnSpPr>
            <p:nvPr/>
          </p:nvCxnSpPr>
          <p:spPr>
            <a:xfrm>
              <a:off x="529808" y="8809691"/>
              <a:ext cx="5895474" cy="0"/>
            </a:xfrm>
            <a:prstGeom prst="straightConnector1">
              <a:avLst/>
            </a:prstGeom>
            <a:ln w="19050">
              <a:solidFill>
                <a:srgbClr val="0179BC"/>
              </a:solidFill>
              <a:tailEnd type="triangle"/>
            </a:ln>
            <a:effectLst/>
          </p:spPr>
          <p:style>
            <a:lnRef idx="2">
              <a:schemeClr val="accent3"/>
            </a:lnRef>
            <a:fillRef idx="0">
              <a:schemeClr val="accent3"/>
            </a:fillRef>
            <a:effectRef idx="1">
              <a:schemeClr val="accent3"/>
            </a:effectRef>
            <a:fontRef idx="minor">
              <a:schemeClr val="tx1"/>
            </a:fontRef>
          </p:style>
        </p:cxnSp>
        <p:sp>
          <p:nvSpPr>
            <p:cNvPr id="6" name="TextBox 5">
              <a:extLst>
                <a:ext uri="{FF2B5EF4-FFF2-40B4-BE49-F238E27FC236}">
                  <a16:creationId xmlns:a16="http://schemas.microsoft.com/office/drawing/2014/main" id="{D2BC0679-E6C8-1EC6-A3EE-73F0D6AE80FE}"/>
                </a:ext>
              </a:extLst>
            </p:cNvPr>
            <p:cNvSpPr txBox="1"/>
            <p:nvPr/>
          </p:nvSpPr>
          <p:spPr>
            <a:xfrm>
              <a:off x="3051281" y="8686581"/>
              <a:ext cx="797090" cy="246221"/>
            </a:xfrm>
            <a:prstGeom prst="rect">
              <a:avLst/>
            </a:prstGeom>
            <a:solidFill>
              <a:schemeClr val="bg1"/>
            </a:solid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FFFFFF">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기술의 발달 </a:t>
              </a:r>
            </a:p>
          </p:txBody>
        </p:sp>
      </p:grpSp>
      <p:sp>
        <p:nvSpPr>
          <p:cNvPr id="2" name="사각형: 둥근 모서리 1">
            <a:extLst>
              <a:ext uri="{FF2B5EF4-FFF2-40B4-BE49-F238E27FC236}">
                <a16:creationId xmlns:a16="http://schemas.microsoft.com/office/drawing/2014/main" id="{14123FB8-149C-21D5-458A-62B44DE2CDB5}"/>
              </a:ext>
            </a:extLst>
          </p:cNvPr>
          <p:cNvSpPr/>
          <p:nvPr/>
        </p:nvSpPr>
        <p:spPr>
          <a:xfrm>
            <a:off x="471954" y="5731527"/>
            <a:ext cx="909045" cy="263461"/>
          </a:xfrm>
          <a:prstGeom prst="roundRect">
            <a:avLst>
              <a:gd name="adj" fmla="val 50000"/>
            </a:avLst>
          </a:prstGeom>
          <a:solidFill>
            <a:srgbClr val="3CB3D4"/>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유통 </a:t>
            </a:r>
            <a:r>
              <a:rPr kumimoji="0" lang="en-US" altLang="ko-KR"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1.0</a:t>
            </a:r>
            <a:endPar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20" name="사각형: 둥근 모서리 19">
            <a:extLst>
              <a:ext uri="{FF2B5EF4-FFF2-40B4-BE49-F238E27FC236}">
                <a16:creationId xmlns:a16="http://schemas.microsoft.com/office/drawing/2014/main" id="{2A3E17E7-1E0C-E887-DF57-A5604F6E16FB}"/>
              </a:ext>
            </a:extLst>
          </p:cNvPr>
          <p:cNvSpPr/>
          <p:nvPr/>
        </p:nvSpPr>
        <p:spPr>
          <a:xfrm>
            <a:off x="1739775" y="5654844"/>
            <a:ext cx="1029552" cy="1046746"/>
          </a:xfrm>
          <a:prstGeom prst="roundRect">
            <a:avLst>
              <a:gd name="adj" fmla="val 0"/>
            </a:avLst>
          </a:prstGeom>
          <a:solidFill>
            <a:schemeClr val="bg1"/>
          </a:solidFill>
          <a:ln>
            <a:solidFill>
              <a:srgbClr val="AFE2FF"/>
            </a:solidFill>
            <a:prstDash val="solid"/>
          </a:ln>
          <a:effectLst/>
        </p:spPr>
        <p:style>
          <a:lnRef idx="1">
            <a:schemeClr val="accent1"/>
          </a:lnRef>
          <a:fillRef idx="3">
            <a:schemeClr val="accent1"/>
          </a:fillRef>
          <a:effectRef idx="2">
            <a:schemeClr val="accent1"/>
          </a:effectRef>
          <a:fontRef idx="minor">
            <a:schemeClr val="lt1"/>
          </a:fontRef>
        </p:style>
        <p:txBody>
          <a:bodyPr tIns="468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생산자와 구매자가 연결되는 유통 환경 조성</a:t>
            </a:r>
          </a:p>
        </p:txBody>
      </p:sp>
      <p:sp>
        <p:nvSpPr>
          <p:cNvPr id="21" name="사각형: 둥근 모서리 20">
            <a:extLst>
              <a:ext uri="{FF2B5EF4-FFF2-40B4-BE49-F238E27FC236}">
                <a16:creationId xmlns:a16="http://schemas.microsoft.com/office/drawing/2014/main" id="{3D7C0AEA-3C68-95F7-878F-FE16367A4B17}"/>
              </a:ext>
            </a:extLst>
          </p:cNvPr>
          <p:cNvSpPr/>
          <p:nvPr/>
        </p:nvSpPr>
        <p:spPr>
          <a:xfrm>
            <a:off x="1786093" y="5731527"/>
            <a:ext cx="936636" cy="263461"/>
          </a:xfrm>
          <a:prstGeom prst="roundRect">
            <a:avLst>
              <a:gd name="adj" fmla="val 50000"/>
            </a:avLst>
          </a:prstGeom>
          <a:solidFill>
            <a:srgbClr val="3CB3D4"/>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유통 </a:t>
            </a:r>
            <a:r>
              <a:rPr kumimoji="0" lang="en-US" altLang="ko-KR"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2.0</a:t>
            </a:r>
            <a:endPar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22" name="사각형: 둥근 모서리 21">
            <a:extLst>
              <a:ext uri="{FF2B5EF4-FFF2-40B4-BE49-F238E27FC236}">
                <a16:creationId xmlns:a16="http://schemas.microsoft.com/office/drawing/2014/main" id="{8F0338C7-DE34-0FC7-EAED-C6FCFAB173EE}"/>
              </a:ext>
            </a:extLst>
          </p:cNvPr>
          <p:cNvSpPr/>
          <p:nvPr/>
        </p:nvSpPr>
        <p:spPr>
          <a:xfrm>
            <a:off x="3091054" y="5654844"/>
            <a:ext cx="984558" cy="1046746"/>
          </a:xfrm>
          <a:prstGeom prst="roundRect">
            <a:avLst>
              <a:gd name="adj" fmla="val 0"/>
            </a:avLst>
          </a:prstGeom>
          <a:solidFill>
            <a:schemeClr val="bg1"/>
          </a:solidFill>
          <a:ln>
            <a:solidFill>
              <a:srgbClr val="AFE2FF"/>
            </a:solidFill>
            <a:prstDash val="solid"/>
          </a:ln>
          <a:effectLst/>
        </p:spPr>
        <p:style>
          <a:lnRef idx="1">
            <a:schemeClr val="accent1"/>
          </a:lnRef>
          <a:fillRef idx="3">
            <a:schemeClr val="accent1"/>
          </a:fillRef>
          <a:effectRef idx="2">
            <a:schemeClr val="accent1"/>
          </a:effectRef>
          <a:fontRef idx="minor">
            <a:schemeClr val="lt1"/>
          </a:fontRef>
        </p:style>
        <p:txBody>
          <a:bodyPr tIns="468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온라인 쇼핑의 대중화 및 모바일 쇼핑 확산 </a:t>
            </a:r>
          </a:p>
        </p:txBody>
      </p:sp>
      <p:sp>
        <p:nvSpPr>
          <p:cNvPr id="25" name="사각형: 둥근 모서리 24">
            <a:extLst>
              <a:ext uri="{FF2B5EF4-FFF2-40B4-BE49-F238E27FC236}">
                <a16:creationId xmlns:a16="http://schemas.microsoft.com/office/drawing/2014/main" id="{A7AA1426-4B38-D5CC-4508-FE25D66F08DF}"/>
              </a:ext>
            </a:extLst>
          </p:cNvPr>
          <p:cNvSpPr/>
          <p:nvPr/>
        </p:nvSpPr>
        <p:spPr>
          <a:xfrm>
            <a:off x="3128670" y="5731527"/>
            <a:ext cx="909045" cy="263461"/>
          </a:xfrm>
          <a:prstGeom prst="roundRect">
            <a:avLst>
              <a:gd name="adj" fmla="val 50000"/>
            </a:avLst>
          </a:prstGeom>
          <a:solidFill>
            <a:srgbClr val="3CB3D4"/>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유통 </a:t>
            </a:r>
            <a:r>
              <a:rPr kumimoji="0" lang="en-US" altLang="ko-KR"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3.0</a:t>
            </a:r>
            <a:endPar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29" name="사각형: 둥근 모서리 28">
            <a:extLst>
              <a:ext uri="{FF2B5EF4-FFF2-40B4-BE49-F238E27FC236}">
                <a16:creationId xmlns:a16="http://schemas.microsoft.com/office/drawing/2014/main" id="{225ED18B-892F-021E-8489-6A1D0FF6E8FC}"/>
              </a:ext>
            </a:extLst>
          </p:cNvPr>
          <p:cNvSpPr/>
          <p:nvPr/>
        </p:nvSpPr>
        <p:spPr>
          <a:xfrm>
            <a:off x="4419600" y="5652904"/>
            <a:ext cx="2092325" cy="2098232"/>
          </a:xfrm>
          <a:prstGeom prst="roundRect">
            <a:avLst>
              <a:gd name="adj" fmla="val 0"/>
            </a:avLst>
          </a:prstGeom>
          <a:solidFill>
            <a:srgbClr val="D1EFFF"/>
          </a:solidFill>
          <a:ln>
            <a:solidFill>
              <a:srgbClr val="D1EFFF"/>
            </a:solidFill>
            <a:prstDash val="solid"/>
          </a:ln>
          <a:effectLst/>
        </p:spPr>
        <p:style>
          <a:lnRef idx="1">
            <a:schemeClr val="accent1"/>
          </a:lnRef>
          <a:fillRef idx="3">
            <a:schemeClr val="accent1"/>
          </a:fillRef>
          <a:effectRef idx="2">
            <a:schemeClr val="accent1"/>
          </a:effectRef>
          <a:fontRef idx="minor">
            <a:schemeClr val="lt1"/>
          </a:fontRef>
        </p:style>
        <p:txBody>
          <a:bodyPr tIns="468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endPar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endParaRPr>
          </a:p>
        </p:txBody>
      </p:sp>
      <p:sp>
        <p:nvSpPr>
          <p:cNvPr id="32" name="사각형: 둥근 모서리 31">
            <a:extLst>
              <a:ext uri="{FF2B5EF4-FFF2-40B4-BE49-F238E27FC236}">
                <a16:creationId xmlns:a16="http://schemas.microsoft.com/office/drawing/2014/main" id="{AAB517D2-0B4F-AB7C-381A-025D581DB50C}"/>
              </a:ext>
            </a:extLst>
          </p:cNvPr>
          <p:cNvSpPr/>
          <p:nvPr/>
        </p:nvSpPr>
        <p:spPr>
          <a:xfrm>
            <a:off x="4508500" y="5731528"/>
            <a:ext cx="1944675" cy="265236"/>
          </a:xfrm>
          <a:prstGeom prst="roundRect">
            <a:avLst>
              <a:gd name="adj" fmla="val 50000"/>
            </a:avLst>
          </a:prstGeom>
          <a:solidFill>
            <a:srgbClr val="00338D"/>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유통 </a:t>
            </a:r>
            <a:r>
              <a:rPr kumimoji="0" lang="en-US" altLang="ko-KR"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4.0</a:t>
            </a:r>
            <a:endPar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grpSp>
        <p:nvGrpSpPr>
          <p:cNvPr id="53" name="그룹 52">
            <a:extLst>
              <a:ext uri="{FF2B5EF4-FFF2-40B4-BE49-F238E27FC236}">
                <a16:creationId xmlns:a16="http://schemas.microsoft.com/office/drawing/2014/main" id="{2512CC0D-F656-56F7-F742-9C5EB466270F}"/>
              </a:ext>
            </a:extLst>
          </p:cNvPr>
          <p:cNvGrpSpPr/>
          <p:nvPr/>
        </p:nvGrpSpPr>
        <p:grpSpPr>
          <a:xfrm>
            <a:off x="5244152" y="5123878"/>
            <a:ext cx="459096" cy="596826"/>
            <a:chOff x="5895138" y="4966206"/>
            <a:chExt cx="529012" cy="687716"/>
          </a:xfrm>
        </p:grpSpPr>
        <p:pic>
          <p:nvPicPr>
            <p:cNvPr id="52" name="그림 51" descr="원, 그래픽이(가) 표시된 사진&#10;&#10;자동 생성된 설명">
              <a:extLst>
                <a:ext uri="{FF2B5EF4-FFF2-40B4-BE49-F238E27FC236}">
                  <a16:creationId xmlns:a16="http://schemas.microsoft.com/office/drawing/2014/main" id="{C21C25EC-5089-D819-1D32-6C308A7A69EF}"/>
                </a:ext>
              </a:extLst>
            </p:cNvPr>
            <p:cNvPicPr>
              <a:picLocks noChangeAspect="1"/>
            </p:cNvPicPr>
            <p:nvPr/>
          </p:nvPicPr>
          <p:blipFill>
            <a:blip r:embed="rId3"/>
            <a:stretch>
              <a:fillRect/>
            </a:stretch>
          </p:blipFill>
          <p:spPr>
            <a:xfrm>
              <a:off x="5895138" y="4966206"/>
              <a:ext cx="529012" cy="687716"/>
            </a:xfrm>
            <a:prstGeom prst="rect">
              <a:avLst/>
            </a:prstGeom>
          </p:spPr>
        </p:pic>
        <p:sp>
          <p:nvSpPr>
            <p:cNvPr id="41" name="TextBox 40">
              <a:extLst>
                <a:ext uri="{FF2B5EF4-FFF2-40B4-BE49-F238E27FC236}">
                  <a16:creationId xmlns:a16="http://schemas.microsoft.com/office/drawing/2014/main" id="{FA28FCEE-3109-7A25-9312-DD4BC288DDF8}"/>
                </a:ext>
              </a:extLst>
            </p:cNvPr>
            <p:cNvSpPr txBox="1"/>
            <p:nvPr/>
          </p:nvSpPr>
          <p:spPr>
            <a:xfrm>
              <a:off x="5901193" y="5108783"/>
              <a:ext cx="487634"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현시점</a:t>
              </a:r>
            </a:p>
          </p:txBody>
        </p:sp>
      </p:grpSp>
      <p:sp>
        <p:nvSpPr>
          <p:cNvPr id="54" name="TextBox 53">
            <a:extLst>
              <a:ext uri="{FF2B5EF4-FFF2-40B4-BE49-F238E27FC236}">
                <a16:creationId xmlns:a16="http://schemas.microsoft.com/office/drawing/2014/main" id="{3CD95F3D-8164-A736-FDA1-0EB56444E3CF}"/>
              </a:ext>
            </a:extLst>
          </p:cNvPr>
          <p:cNvSpPr txBox="1"/>
          <p:nvPr/>
        </p:nvSpPr>
        <p:spPr>
          <a:xfrm>
            <a:off x="4508500" y="6052443"/>
            <a:ext cx="901700" cy="1634913"/>
          </a:xfrm>
          <a:prstGeom prst="roundRect">
            <a:avLst>
              <a:gd name="adj" fmla="val 0"/>
            </a:avLst>
          </a:prstGeom>
          <a:solidFill>
            <a:schemeClr val="bg1"/>
          </a:solidFill>
          <a:ln w="9525">
            <a:solidFill>
              <a:srgbClr val="AFE2FF"/>
            </a:solidFill>
            <a:prstDash val="solid"/>
          </a:ln>
        </p:spPr>
        <p:txBody>
          <a:bodyPr wrap="square" lIns="46800" tIns="54000" rIns="46800" bIns="50400" anchor="t"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ctr" defTabSz="457200" rtl="0" eaLnBrk="1" fontAlgn="auto" latinLnBrk="0" hangingPunct="1">
              <a:lnSpc>
                <a:spcPct val="110000"/>
              </a:lnSpc>
              <a:spcBef>
                <a:spcPts val="200"/>
              </a:spcBef>
              <a:spcAft>
                <a:spcPts val="0"/>
              </a:spcAft>
              <a:buClrTx/>
              <a:buSzTx/>
              <a:buFontTx/>
              <a:buNone/>
              <a:tabLst/>
              <a:defRPr/>
            </a:pP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인공지능</a:t>
            </a:r>
            <a:r>
              <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IoT, AR·VR </a:t>
            </a: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등 </a:t>
            </a:r>
            <a:r>
              <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a:t>
            </a: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차 산업혁명 기술이 유통 환경에 도입되기 시작 </a:t>
            </a:r>
          </a:p>
        </p:txBody>
      </p:sp>
      <p:sp>
        <p:nvSpPr>
          <p:cNvPr id="61" name="TextBox 60">
            <a:extLst>
              <a:ext uri="{FF2B5EF4-FFF2-40B4-BE49-F238E27FC236}">
                <a16:creationId xmlns:a16="http://schemas.microsoft.com/office/drawing/2014/main" id="{365B6F3A-E189-8B9A-7A13-2B73068EDDA1}"/>
              </a:ext>
            </a:extLst>
          </p:cNvPr>
          <p:cNvSpPr txBox="1"/>
          <p:nvPr/>
        </p:nvSpPr>
        <p:spPr>
          <a:xfrm>
            <a:off x="5473700" y="6052443"/>
            <a:ext cx="953275" cy="1634897"/>
          </a:xfrm>
          <a:prstGeom prst="roundRect">
            <a:avLst>
              <a:gd name="adj" fmla="val 0"/>
            </a:avLst>
          </a:prstGeom>
          <a:solidFill>
            <a:schemeClr val="bg1"/>
          </a:solidFill>
          <a:ln w="9525">
            <a:solidFill>
              <a:srgbClr val="AFE2FF"/>
            </a:solidFill>
            <a:prstDash val="solid"/>
          </a:ln>
        </p:spPr>
        <p:txBody>
          <a:bodyPr wrap="square" lIns="46800" tIns="54000" rIns="46800" bIns="50400" anchor="t"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ctr" defTabSz="457200" rtl="0" eaLnBrk="1" fontAlgn="auto" latinLnBrk="0" hangingPunct="0">
              <a:lnSpc>
                <a:spcPct val="110000"/>
              </a:lnSpc>
              <a:spcBef>
                <a:spcPts val="200"/>
              </a:spcBef>
              <a:spcAft>
                <a:spcPts val="0"/>
              </a:spcAft>
              <a:buClrTx/>
              <a:buSzTx/>
              <a:buFontTx/>
              <a:buNone/>
              <a:tabLst/>
              <a:defRPr/>
            </a:pP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차세대 혁신 기술 상용화와 함께 생산</a:t>
            </a:r>
            <a:r>
              <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물류</a:t>
            </a:r>
            <a:r>
              <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판매 밸류체인 및 의식주 전반에 기술 개입이 일상화되며 초개인화 가속화 </a:t>
            </a:r>
            <a:endPar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63" name="화살표: 아래쪽 66">
            <a:extLst>
              <a:ext uri="{FF2B5EF4-FFF2-40B4-BE49-F238E27FC236}">
                <a16:creationId xmlns:a16="http://schemas.microsoft.com/office/drawing/2014/main" id="{9EF1CEA5-2C47-CAF4-A80A-AFEC23289485}"/>
              </a:ext>
            </a:extLst>
          </p:cNvPr>
          <p:cNvSpPr/>
          <p:nvPr/>
        </p:nvSpPr>
        <p:spPr>
          <a:xfrm rot="16200000">
            <a:off x="1469775" y="6168008"/>
            <a:ext cx="240770" cy="82072"/>
          </a:xfrm>
          <a:custGeom>
            <a:avLst/>
            <a:gdLst>
              <a:gd name="connsiteX0" fmla="*/ 0 w 603478"/>
              <a:gd name="connsiteY0" fmla="*/ 177420 h 354840"/>
              <a:gd name="connsiteX1" fmla="*/ 150870 w 603478"/>
              <a:gd name="connsiteY1" fmla="*/ 177420 h 354840"/>
              <a:gd name="connsiteX2" fmla="*/ 150870 w 603478"/>
              <a:gd name="connsiteY2" fmla="*/ 0 h 354840"/>
              <a:gd name="connsiteX3" fmla="*/ 452609 w 603478"/>
              <a:gd name="connsiteY3" fmla="*/ 0 h 354840"/>
              <a:gd name="connsiteX4" fmla="*/ 452609 w 603478"/>
              <a:gd name="connsiteY4" fmla="*/ 177420 h 354840"/>
              <a:gd name="connsiteX5" fmla="*/ 603478 w 603478"/>
              <a:gd name="connsiteY5" fmla="*/ 177420 h 354840"/>
              <a:gd name="connsiteX6" fmla="*/ 301739 w 603478"/>
              <a:gd name="connsiteY6" fmla="*/ 354840 h 354840"/>
              <a:gd name="connsiteX7" fmla="*/ 0 w 603478"/>
              <a:gd name="connsiteY7" fmla="*/ 17742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7" fmla="*/ 544049 w 603478"/>
              <a:gd name="connsiteY7" fmla="*/ 9144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0" fmla="*/ 452609 w 603478"/>
              <a:gd name="connsiteY0" fmla="*/ 177420 h 354840"/>
              <a:gd name="connsiteX1" fmla="*/ 603478 w 603478"/>
              <a:gd name="connsiteY1" fmla="*/ 177420 h 354840"/>
              <a:gd name="connsiteX2" fmla="*/ 301739 w 603478"/>
              <a:gd name="connsiteY2" fmla="*/ 354840 h 354840"/>
              <a:gd name="connsiteX3" fmla="*/ 0 w 603478"/>
              <a:gd name="connsiteY3" fmla="*/ 177420 h 354840"/>
              <a:gd name="connsiteX4" fmla="*/ 150870 w 603478"/>
              <a:gd name="connsiteY4" fmla="*/ 177420 h 354840"/>
              <a:gd name="connsiteX5" fmla="*/ 150870 w 603478"/>
              <a:gd name="connsiteY5" fmla="*/ 0 h 35484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4" fmla="*/ 150870 w 603478"/>
              <a:gd name="connsiteY4" fmla="*/ 0 h 17742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0" fmla="*/ 603478 w 603478"/>
              <a:gd name="connsiteY0" fmla="*/ 0 h 177420"/>
              <a:gd name="connsiteX1" fmla="*/ 301739 w 603478"/>
              <a:gd name="connsiteY1" fmla="*/ 177420 h 177420"/>
              <a:gd name="connsiteX2" fmla="*/ 0 w 603478"/>
              <a:gd name="connsiteY2" fmla="*/ 0 h 177420"/>
            </a:gdLst>
            <a:ahLst/>
            <a:cxnLst>
              <a:cxn ang="0">
                <a:pos x="connsiteX0" y="connsiteY0"/>
              </a:cxn>
              <a:cxn ang="0">
                <a:pos x="connsiteX1" y="connsiteY1"/>
              </a:cxn>
              <a:cxn ang="0">
                <a:pos x="connsiteX2" y="connsiteY2"/>
              </a:cxn>
            </a:cxnLst>
            <a:rect l="l" t="t" r="r" b="b"/>
            <a:pathLst>
              <a:path w="603478" h="177420">
                <a:moveTo>
                  <a:pt x="603478" y="0"/>
                </a:moveTo>
                <a:lnTo>
                  <a:pt x="301739" y="177420"/>
                </a:lnTo>
                <a:lnTo>
                  <a:pt x="0" y="0"/>
                </a:lnTo>
              </a:path>
            </a:pathLst>
          </a:custGeom>
          <a:noFill/>
          <a:ln>
            <a:solidFill>
              <a:srgbClr val="0179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36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25" name="화살표: 아래쪽 66">
            <a:extLst>
              <a:ext uri="{FF2B5EF4-FFF2-40B4-BE49-F238E27FC236}">
                <a16:creationId xmlns:a16="http://schemas.microsoft.com/office/drawing/2014/main" id="{9CD2BE52-6ECB-3176-F8B4-D6AA43096ED5}"/>
              </a:ext>
            </a:extLst>
          </p:cNvPr>
          <p:cNvSpPr/>
          <p:nvPr/>
        </p:nvSpPr>
        <p:spPr>
          <a:xfrm rot="16200000">
            <a:off x="2815975" y="6168008"/>
            <a:ext cx="240770" cy="82072"/>
          </a:xfrm>
          <a:custGeom>
            <a:avLst/>
            <a:gdLst>
              <a:gd name="connsiteX0" fmla="*/ 0 w 603478"/>
              <a:gd name="connsiteY0" fmla="*/ 177420 h 354840"/>
              <a:gd name="connsiteX1" fmla="*/ 150870 w 603478"/>
              <a:gd name="connsiteY1" fmla="*/ 177420 h 354840"/>
              <a:gd name="connsiteX2" fmla="*/ 150870 w 603478"/>
              <a:gd name="connsiteY2" fmla="*/ 0 h 354840"/>
              <a:gd name="connsiteX3" fmla="*/ 452609 w 603478"/>
              <a:gd name="connsiteY3" fmla="*/ 0 h 354840"/>
              <a:gd name="connsiteX4" fmla="*/ 452609 w 603478"/>
              <a:gd name="connsiteY4" fmla="*/ 177420 h 354840"/>
              <a:gd name="connsiteX5" fmla="*/ 603478 w 603478"/>
              <a:gd name="connsiteY5" fmla="*/ 177420 h 354840"/>
              <a:gd name="connsiteX6" fmla="*/ 301739 w 603478"/>
              <a:gd name="connsiteY6" fmla="*/ 354840 h 354840"/>
              <a:gd name="connsiteX7" fmla="*/ 0 w 603478"/>
              <a:gd name="connsiteY7" fmla="*/ 17742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7" fmla="*/ 544049 w 603478"/>
              <a:gd name="connsiteY7" fmla="*/ 9144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0" fmla="*/ 452609 w 603478"/>
              <a:gd name="connsiteY0" fmla="*/ 177420 h 354840"/>
              <a:gd name="connsiteX1" fmla="*/ 603478 w 603478"/>
              <a:gd name="connsiteY1" fmla="*/ 177420 h 354840"/>
              <a:gd name="connsiteX2" fmla="*/ 301739 w 603478"/>
              <a:gd name="connsiteY2" fmla="*/ 354840 h 354840"/>
              <a:gd name="connsiteX3" fmla="*/ 0 w 603478"/>
              <a:gd name="connsiteY3" fmla="*/ 177420 h 354840"/>
              <a:gd name="connsiteX4" fmla="*/ 150870 w 603478"/>
              <a:gd name="connsiteY4" fmla="*/ 177420 h 354840"/>
              <a:gd name="connsiteX5" fmla="*/ 150870 w 603478"/>
              <a:gd name="connsiteY5" fmla="*/ 0 h 35484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4" fmla="*/ 150870 w 603478"/>
              <a:gd name="connsiteY4" fmla="*/ 0 h 17742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0" fmla="*/ 603478 w 603478"/>
              <a:gd name="connsiteY0" fmla="*/ 0 h 177420"/>
              <a:gd name="connsiteX1" fmla="*/ 301739 w 603478"/>
              <a:gd name="connsiteY1" fmla="*/ 177420 h 177420"/>
              <a:gd name="connsiteX2" fmla="*/ 0 w 603478"/>
              <a:gd name="connsiteY2" fmla="*/ 0 h 177420"/>
            </a:gdLst>
            <a:ahLst/>
            <a:cxnLst>
              <a:cxn ang="0">
                <a:pos x="connsiteX0" y="connsiteY0"/>
              </a:cxn>
              <a:cxn ang="0">
                <a:pos x="connsiteX1" y="connsiteY1"/>
              </a:cxn>
              <a:cxn ang="0">
                <a:pos x="connsiteX2" y="connsiteY2"/>
              </a:cxn>
            </a:cxnLst>
            <a:rect l="l" t="t" r="r" b="b"/>
            <a:pathLst>
              <a:path w="603478" h="177420">
                <a:moveTo>
                  <a:pt x="603478" y="0"/>
                </a:moveTo>
                <a:lnTo>
                  <a:pt x="301739" y="177420"/>
                </a:lnTo>
                <a:lnTo>
                  <a:pt x="0" y="0"/>
                </a:lnTo>
              </a:path>
            </a:pathLst>
          </a:custGeom>
          <a:noFill/>
          <a:ln>
            <a:solidFill>
              <a:srgbClr val="0179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36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28" name="화살표: 아래쪽 66">
            <a:extLst>
              <a:ext uri="{FF2B5EF4-FFF2-40B4-BE49-F238E27FC236}">
                <a16:creationId xmlns:a16="http://schemas.microsoft.com/office/drawing/2014/main" id="{DC11A779-5B21-B4CA-CB92-FE6D09FB2C56}"/>
              </a:ext>
            </a:extLst>
          </p:cNvPr>
          <p:cNvSpPr/>
          <p:nvPr/>
        </p:nvSpPr>
        <p:spPr>
          <a:xfrm rot="16200000">
            <a:off x="4123348" y="6168008"/>
            <a:ext cx="240770" cy="82072"/>
          </a:xfrm>
          <a:custGeom>
            <a:avLst/>
            <a:gdLst>
              <a:gd name="connsiteX0" fmla="*/ 0 w 603478"/>
              <a:gd name="connsiteY0" fmla="*/ 177420 h 354840"/>
              <a:gd name="connsiteX1" fmla="*/ 150870 w 603478"/>
              <a:gd name="connsiteY1" fmla="*/ 177420 h 354840"/>
              <a:gd name="connsiteX2" fmla="*/ 150870 w 603478"/>
              <a:gd name="connsiteY2" fmla="*/ 0 h 354840"/>
              <a:gd name="connsiteX3" fmla="*/ 452609 w 603478"/>
              <a:gd name="connsiteY3" fmla="*/ 0 h 354840"/>
              <a:gd name="connsiteX4" fmla="*/ 452609 w 603478"/>
              <a:gd name="connsiteY4" fmla="*/ 177420 h 354840"/>
              <a:gd name="connsiteX5" fmla="*/ 603478 w 603478"/>
              <a:gd name="connsiteY5" fmla="*/ 177420 h 354840"/>
              <a:gd name="connsiteX6" fmla="*/ 301739 w 603478"/>
              <a:gd name="connsiteY6" fmla="*/ 354840 h 354840"/>
              <a:gd name="connsiteX7" fmla="*/ 0 w 603478"/>
              <a:gd name="connsiteY7" fmla="*/ 17742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7" fmla="*/ 544049 w 603478"/>
              <a:gd name="connsiteY7" fmla="*/ 9144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0" fmla="*/ 452609 w 603478"/>
              <a:gd name="connsiteY0" fmla="*/ 177420 h 354840"/>
              <a:gd name="connsiteX1" fmla="*/ 603478 w 603478"/>
              <a:gd name="connsiteY1" fmla="*/ 177420 h 354840"/>
              <a:gd name="connsiteX2" fmla="*/ 301739 w 603478"/>
              <a:gd name="connsiteY2" fmla="*/ 354840 h 354840"/>
              <a:gd name="connsiteX3" fmla="*/ 0 w 603478"/>
              <a:gd name="connsiteY3" fmla="*/ 177420 h 354840"/>
              <a:gd name="connsiteX4" fmla="*/ 150870 w 603478"/>
              <a:gd name="connsiteY4" fmla="*/ 177420 h 354840"/>
              <a:gd name="connsiteX5" fmla="*/ 150870 w 603478"/>
              <a:gd name="connsiteY5" fmla="*/ 0 h 35484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4" fmla="*/ 150870 w 603478"/>
              <a:gd name="connsiteY4" fmla="*/ 0 h 17742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0" fmla="*/ 603478 w 603478"/>
              <a:gd name="connsiteY0" fmla="*/ 0 h 177420"/>
              <a:gd name="connsiteX1" fmla="*/ 301739 w 603478"/>
              <a:gd name="connsiteY1" fmla="*/ 177420 h 177420"/>
              <a:gd name="connsiteX2" fmla="*/ 0 w 603478"/>
              <a:gd name="connsiteY2" fmla="*/ 0 h 177420"/>
            </a:gdLst>
            <a:ahLst/>
            <a:cxnLst>
              <a:cxn ang="0">
                <a:pos x="connsiteX0" y="connsiteY0"/>
              </a:cxn>
              <a:cxn ang="0">
                <a:pos x="connsiteX1" y="connsiteY1"/>
              </a:cxn>
              <a:cxn ang="0">
                <a:pos x="connsiteX2" y="connsiteY2"/>
              </a:cxn>
            </a:cxnLst>
            <a:rect l="l" t="t" r="r" b="b"/>
            <a:pathLst>
              <a:path w="603478" h="177420">
                <a:moveTo>
                  <a:pt x="603478" y="0"/>
                </a:moveTo>
                <a:lnTo>
                  <a:pt x="301739" y="177420"/>
                </a:lnTo>
                <a:lnTo>
                  <a:pt x="0" y="0"/>
                </a:lnTo>
              </a:path>
            </a:pathLst>
          </a:custGeom>
          <a:noFill/>
          <a:ln>
            <a:solidFill>
              <a:srgbClr val="0179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36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29" name="TextBox 1028">
            <a:extLst>
              <a:ext uri="{FF2B5EF4-FFF2-40B4-BE49-F238E27FC236}">
                <a16:creationId xmlns:a16="http://schemas.microsoft.com/office/drawing/2014/main" id="{8F7B85DC-1012-79CF-FFCE-06DBCD429A0E}"/>
              </a:ext>
            </a:extLst>
          </p:cNvPr>
          <p:cNvSpPr txBox="1"/>
          <p:nvPr/>
        </p:nvSpPr>
        <p:spPr>
          <a:xfrm>
            <a:off x="4647782" y="7404843"/>
            <a:ext cx="61587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1E49E2">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초기 단계</a:t>
            </a:r>
          </a:p>
        </p:txBody>
      </p:sp>
      <p:sp>
        <p:nvSpPr>
          <p:cNvPr id="1030" name="TextBox 1029">
            <a:extLst>
              <a:ext uri="{FF2B5EF4-FFF2-40B4-BE49-F238E27FC236}">
                <a16:creationId xmlns:a16="http://schemas.microsoft.com/office/drawing/2014/main" id="{596CFD30-562F-CB6F-8E32-53CBFE408EB6}"/>
              </a:ext>
            </a:extLst>
          </p:cNvPr>
          <p:cNvSpPr txBox="1"/>
          <p:nvPr/>
        </p:nvSpPr>
        <p:spPr>
          <a:xfrm>
            <a:off x="5720810" y="7404843"/>
            <a:ext cx="482824"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1E49E2">
                      <a:alpha val="0"/>
                    </a:srgbClr>
                  </a:solidFill>
                </a:ln>
                <a:solidFill>
                  <a:srgbClr val="0179BC"/>
                </a:solidFill>
                <a:effectLst/>
                <a:uLnTx/>
                <a:uFillTx/>
                <a:latin typeface="KoPub돋움체 Medium" panose="02020603020101020101" pitchFamily="18" charset="-127"/>
                <a:ea typeface="KoPub돋움체 Medium" panose="02020603020101020101" pitchFamily="18" charset="-127"/>
                <a:cs typeface="+mn-cs"/>
              </a:rPr>
              <a:t>성숙기</a:t>
            </a:r>
          </a:p>
        </p:txBody>
      </p:sp>
      <p:cxnSp>
        <p:nvCxnSpPr>
          <p:cNvPr id="1032" name="직선 연결선 1031">
            <a:extLst>
              <a:ext uri="{FF2B5EF4-FFF2-40B4-BE49-F238E27FC236}">
                <a16:creationId xmlns:a16="http://schemas.microsoft.com/office/drawing/2014/main" id="{DFAEB8C3-F78C-E0B7-3CF4-10782C1837A7}"/>
              </a:ext>
            </a:extLst>
          </p:cNvPr>
          <p:cNvCxnSpPr>
            <a:cxnSpLocks/>
          </p:cNvCxnSpPr>
          <p:nvPr/>
        </p:nvCxnSpPr>
        <p:spPr>
          <a:xfrm>
            <a:off x="4599176" y="7391475"/>
            <a:ext cx="709424" cy="0"/>
          </a:xfrm>
          <a:prstGeom prst="line">
            <a:avLst/>
          </a:prstGeom>
          <a:ln w="19050">
            <a:solidFill>
              <a:srgbClr val="0179BC"/>
            </a:solidFill>
          </a:ln>
          <a:effectLst/>
        </p:spPr>
        <p:style>
          <a:lnRef idx="2">
            <a:schemeClr val="accent3"/>
          </a:lnRef>
          <a:fillRef idx="0">
            <a:schemeClr val="accent3"/>
          </a:fillRef>
          <a:effectRef idx="1">
            <a:schemeClr val="accent3"/>
          </a:effectRef>
          <a:fontRef idx="minor">
            <a:schemeClr val="tx1"/>
          </a:fontRef>
        </p:style>
      </p:cxnSp>
      <p:cxnSp>
        <p:nvCxnSpPr>
          <p:cNvPr id="1035" name="직선 연결선 1034">
            <a:extLst>
              <a:ext uri="{FF2B5EF4-FFF2-40B4-BE49-F238E27FC236}">
                <a16:creationId xmlns:a16="http://schemas.microsoft.com/office/drawing/2014/main" id="{37893C65-228E-48E1-F14F-2E0D42A1AA61}"/>
              </a:ext>
            </a:extLst>
          </p:cNvPr>
          <p:cNvCxnSpPr>
            <a:cxnSpLocks/>
          </p:cNvCxnSpPr>
          <p:nvPr/>
        </p:nvCxnSpPr>
        <p:spPr>
          <a:xfrm>
            <a:off x="5564376" y="7391475"/>
            <a:ext cx="785624" cy="0"/>
          </a:xfrm>
          <a:prstGeom prst="line">
            <a:avLst/>
          </a:prstGeom>
          <a:ln w="19050">
            <a:solidFill>
              <a:srgbClr val="0179BC"/>
            </a:solidFill>
          </a:ln>
          <a:effectLst/>
        </p:spPr>
        <p:style>
          <a:lnRef idx="2">
            <a:schemeClr val="accent3"/>
          </a:lnRef>
          <a:fillRef idx="0">
            <a:schemeClr val="accent3"/>
          </a:fillRef>
          <a:effectRef idx="1">
            <a:schemeClr val="accent3"/>
          </a:effectRef>
          <a:fontRef idx="minor">
            <a:schemeClr val="tx1"/>
          </a:fontRef>
        </p:style>
      </p:cxnSp>
      <p:sp>
        <p:nvSpPr>
          <p:cNvPr id="1038" name="사각형: 둥근 모서리 1037">
            <a:extLst>
              <a:ext uri="{FF2B5EF4-FFF2-40B4-BE49-F238E27FC236}">
                <a16:creationId xmlns:a16="http://schemas.microsoft.com/office/drawing/2014/main" id="{8F26D0E1-54B7-3993-8648-3AC1319033FD}"/>
              </a:ext>
            </a:extLst>
          </p:cNvPr>
          <p:cNvSpPr/>
          <p:nvPr/>
        </p:nvSpPr>
        <p:spPr>
          <a:xfrm>
            <a:off x="4419601" y="7990672"/>
            <a:ext cx="2007374" cy="589802"/>
          </a:xfrm>
          <a:prstGeom prst="roundRect">
            <a:avLst>
              <a:gd name="adj" fmla="val 0"/>
            </a:avLst>
          </a:prstGeom>
          <a:solidFill>
            <a:srgbClr val="BEE5F0"/>
          </a:solidFill>
          <a:ln>
            <a:noFill/>
            <a:prstDash val="solid"/>
          </a:ln>
          <a:effectLst/>
        </p:spPr>
        <p:style>
          <a:lnRef idx="1">
            <a:schemeClr val="accent1"/>
          </a:lnRef>
          <a:fillRef idx="3">
            <a:schemeClr val="accent1"/>
          </a:fillRef>
          <a:effectRef idx="2">
            <a:schemeClr val="accent1"/>
          </a:effectRef>
          <a:fontRef idx="minor">
            <a:schemeClr val="lt1"/>
          </a:fontRef>
        </p:style>
        <p:txBody>
          <a:bodyPr tIns="396000" bIns="468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AI, IoT, </a:t>
            </a: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블록체인</a:t>
            </a:r>
            <a:r>
              <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 VR·AR, </a:t>
            </a: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로봇 등</a:t>
            </a:r>
          </a:p>
        </p:txBody>
      </p:sp>
      <p:grpSp>
        <p:nvGrpSpPr>
          <p:cNvPr id="30" name="그룹 29">
            <a:extLst>
              <a:ext uri="{FF2B5EF4-FFF2-40B4-BE49-F238E27FC236}">
                <a16:creationId xmlns:a16="http://schemas.microsoft.com/office/drawing/2014/main" id="{BD809709-5DF8-C0A5-9EF6-C97348ADB2C2}"/>
              </a:ext>
            </a:extLst>
          </p:cNvPr>
          <p:cNvGrpSpPr/>
          <p:nvPr/>
        </p:nvGrpSpPr>
        <p:grpSpPr>
          <a:xfrm>
            <a:off x="3140676" y="7990672"/>
            <a:ext cx="911112" cy="589802"/>
            <a:chOff x="3025154" y="7929709"/>
            <a:chExt cx="911112" cy="589802"/>
          </a:xfrm>
        </p:grpSpPr>
        <p:sp>
          <p:nvSpPr>
            <p:cNvPr id="1040" name="사각형: 둥근 모서리 1039">
              <a:extLst>
                <a:ext uri="{FF2B5EF4-FFF2-40B4-BE49-F238E27FC236}">
                  <a16:creationId xmlns:a16="http://schemas.microsoft.com/office/drawing/2014/main" id="{3A918914-8218-14BC-4222-20B35DF6F9B5}"/>
                </a:ext>
              </a:extLst>
            </p:cNvPr>
            <p:cNvSpPr/>
            <p:nvPr/>
          </p:nvSpPr>
          <p:spPr>
            <a:xfrm>
              <a:off x="3025154" y="7929709"/>
              <a:ext cx="911112" cy="589802"/>
            </a:xfrm>
            <a:prstGeom prst="roundRect">
              <a:avLst>
                <a:gd name="adj" fmla="val 0"/>
              </a:avLst>
            </a:prstGeom>
            <a:solidFill>
              <a:srgbClr val="BEE5F0"/>
            </a:solidFill>
            <a:ln>
              <a:noFill/>
              <a:prstDash val="solid"/>
            </a:ln>
            <a:effectLst/>
          </p:spPr>
          <p:style>
            <a:lnRef idx="1">
              <a:schemeClr val="accent1"/>
            </a:lnRef>
            <a:fillRef idx="3">
              <a:schemeClr val="accent1"/>
            </a:fillRef>
            <a:effectRef idx="2">
              <a:schemeClr val="accent1"/>
            </a:effectRef>
            <a:fontRef idx="minor">
              <a:schemeClr val="lt1"/>
            </a:fontRef>
          </p:style>
          <p:txBody>
            <a:bodyPr tIns="396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PC, </a:t>
              </a: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스마트폰</a:t>
              </a:r>
            </a:p>
          </p:txBody>
        </p:sp>
        <p:pic>
          <p:nvPicPr>
            <p:cNvPr id="1042" name="그림 1041" descr="블랙, 어둠이(가) 표시된 사진&#10;&#10;자동 생성된 설명">
              <a:extLst>
                <a:ext uri="{FF2B5EF4-FFF2-40B4-BE49-F238E27FC236}">
                  <a16:creationId xmlns:a16="http://schemas.microsoft.com/office/drawing/2014/main" id="{76F1406E-E35F-C303-2438-FD6DCC1C3EE3}"/>
                </a:ext>
              </a:extLst>
            </p:cNvPr>
            <p:cNvPicPr>
              <a:picLocks noChangeAspect="1"/>
            </p:cNvPicPr>
            <p:nvPr/>
          </p:nvPicPr>
          <p:blipFill>
            <a:blip r:embed="rId4"/>
            <a:stretch>
              <a:fillRect/>
            </a:stretch>
          </p:blipFill>
          <p:spPr>
            <a:xfrm>
              <a:off x="3330123" y="8021068"/>
              <a:ext cx="279906" cy="254288"/>
            </a:xfrm>
            <a:prstGeom prst="rect">
              <a:avLst/>
            </a:prstGeom>
          </p:spPr>
        </p:pic>
      </p:grpSp>
      <p:grpSp>
        <p:nvGrpSpPr>
          <p:cNvPr id="40" name="그룹 39">
            <a:extLst>
              <a:ext uri="{FF2B5EF4-FFF2-40B4-BE49-F238E27FC236}">
                <a16:creationId xmlns:a16="http://schemas.microsoft.com/office/drawing/2014/main" id="{0C830ABA-30AF-84DD-75C8-641E94BEDF30}"/>
              </a:ext>
            </a:extLst>
          </p:cNvPr>
          <p:cNvGrpSpPr/>
          <p:nvPr/>
        </p:nvGrpSpPr>
        <p:grpSpPr>
          <a:xfrm>
            <a:off x="513806" y="7990672"/>
            <a:ext cx="898962" cy="589802"/>
            <a:chOff x="472641" y="7929709"/>
            <a:chExt cx="898962" cy="589802"/>
          </a:xfrm>
        </p:grpSpPr>
        <p:sp>
          <p:nvSpPr>
            <p:cNvPr id="1037" name="사각형: 둥근 모서리 1036">
              <a:extLst>
                <a:ext uri="{FF2B5EF4-FFF2-40B4-BE49-F238E27FC236}">
                  <a16:creationId xmlns:a16="http://schemas.microsoft.com/office/drawing/2014/main" id="{6F91E112-4F6B-A66E-5C35-02022F9DF3C0}"/>
                </a:ext>
              </a:extLst>
            </p:cNvPr>
            <p:cNvSpPr/>
            <p:nvPr/>
          </p:nvSpPr>
          <p:spPr>
            <a:xfrm>
              <a:off x="472641" y="7929709"/>
              <a:ext cx="898962" cy="589802"/>
            </a:xfrm>
            <a:prstGeom prst="roundRect">
              <a:avLst>
                <a:gd name="adj" fmla="val 0"/>
              </a:avLst>
            </a:prstGeom>
            <a:solidFill>
              <a:srgbClr val="BEE5F0"/>
            </a:solidFill>
            <a:ln>
              <a:noFill/>
              <a:prstDash val="solid"/>
            </a:ln>
            <a:effectLst/>
          </p:spPr>
          <p:style>
            <a:lnRef idx="1">
              <a:schemeClr val="accent1"/>
            </a:lnRef>
            <a:fillRef idx="3">
              <a:schemeClr val="accent1"/>
            </a:fillRef>
            <a:effectRef idx="2">
              <a:schemeClr val="accent1"/>
            </a:effectRef>
            <a:fontRef idx="minor">
              <a:schemeClr val="lt1"/>
            </a:fontRef>
          </p:style>
          <p:txBody>
            <a:bodyPr tIns="396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화폐</a:t>
              </a:r>
            </a:p>
          </p:txBody>
        </p:sp>
        <p:pic>
          <p:nvPicPr>
            <p:cNvPr id="1044" name="그림 1043" descr="블랙, 어둠이(가) 표시된 사진&#10;&#10;자동 생성된 설명">
              <a:extLst>
                <a:ext uri="{FF2B5EF4-FFF2-40B4-BE49-F238E27FC236}">
                  <a16:creationId xmlns:a16="http://schemas.microsoft.com/office/drawing/2014/main" id="{17471654-8728-CE3B-9DD8-4E9F6B4C51FD}"/>
                </a:ext>
              </a:extLst>
            </p:cNvPr>
            <p:cNvPicPr>
              <a:picLocks noChangeAspect="1"/>
            </p:cNvPicPr>
            <p:nvPr/>
          </p:nvPicPr>
          <p:blipFill>
            <a:blip r:embed="rId5"/>
            <a:stretch>
              <a:fillRect/>
            </a:stretch>
          </p:blipFill>
          <p:spPr>
            <a:xfrm>
              <a:off x="741205" y="7993038"/>
              <a:ext cx="348332" cy="311164"/>
            </a:xfrm>
            <a:prstGeom prst="rect">
              <a:avLst/>
            </a:prstGeom>
          </p:spPr>
        </p:pic>
      </p:grpSp>
      <p:grpSp>
        <p:nvGrpSpPr>
          <p:cNvPr id="31" name="그룹 30">
            <a:extLst>
              <a:ext uri="{FF2B5EF4-FFF2-40B4-BE49-F238E27FC236}">
                <a16:creationId xmlns:a16="http://schemas.microsoft.com/office/drawing/2014/main" id="{4C4D631C-5554-8337-1D1B-C3C2AE300D70}"/>
              </a:ext>
            </a:extLst>
          </p:cNvPr>
          <p:cNvGrpSpPr/>
          <p:nvPr/>
        </p:nvGrpSpPr>
        <p:grpSpPr>
          <a:xfrm>
            <a:off x="1821166" y="7990672"/>
            <a:ext cx="911112" cy="589802"/>
            <a:chOff x="1732260" y="7929709"/>
            <a:chExt cx="911112" cy="589802"/>
          </a:xfrm>
        </p:grpSpPr>
        <p:sp>
          <p:nvSpPr>
            <p:cNvPr id="1039" name="사각형: 둥근 모서리 1038">
              <a:extLst>
                <a:ext uri="{FF2B5EF4-FFF2-40B4-BE49-F238E27FC236}">
                  <a16:creationId xmlns:a16="http://schemas.microsoft.com/office/drawing/2014/main" id="{22F4C75D-9A17-87F1-6EBF-FF75845EFBDC}"/>
                </a:ext>
              </a:extLst>
            </p:cNvPr>
            <p:cNvSpPr/>
            <p:nvPr/>
          </p:nvSpPr>
          <p:spPr>
            <a:xfrm>
              <a:off x="1732260" y="7929709"/>
              <a:ext cx="911112" cy="589802"/>
            </a:xfrm>
            <a:prstGeom prst="roundRect">
              <a:avLst>
                <a:gd name="adj" fmla="val 0"/>
              </a:avLst>
            </a:prstGeom>
            <a:solidFill>
              <a:srgbClr val="BEE5F0"/>
            </a:solidFill>
            <a:ln>
              <a:noFill/>
              <a:prstDash val="solid"/>
            </a:ln>
            <a:effectLst/>
          </p:spPr>
          <p:style>
            <a:lnRef idx="1">
              <a:schemeClr val="accent1"/>
            </a:lnRef>
            <a:fillRef idx="3">
              <a:schemeClr val="accent1"/>
            </a:fillRef>
            <a:effectRef idx="2">
              <a:schemeClr val="accent1"/>
            </a:effectRef>
            <a:fontRef idx="minor">
              <a:schemeClr val="lt1"/>
            </a:fontRef>
          </p:style>
          <p:txBody>
            <a:bodyPr tIns="396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유통 기관</a:t>
              </a:r>
            </a:p>
          </p:txBody>
        </p:sp>
        <p:pic>
          <p:nvPicPr>
            <p:cNvPr id="1046" name="그림 1045" descr="블랙, 어둠이(가) 표시된 사진&#10;&#10;자동 생성된 설명">
              <a:extLst>
                <a:ext uri="{FF2B5EF4-FFF2-40B4-BE49-F238E27FC236}">
                  <a16:creationId xmlns:a16="http://schemas.microsoft.com/office/drawing/2014/main" id="{A10B3256-00E0-E605-1B3D-66ED462EFB7F}"/>
                </a:ext>
              </a:extLst>
            </p:cNvPr>
            <p:cNvPicPr>
              <a:picLocks noChangeAspect="1"/>
            </p:cNvPicPr>
            <p:nvPr/>
          </p:nvPicPr>
          <p:blipFill>
            <a:blip r:embed="rId6"/>
            <a:stretch>
              <a:fillRect/>
            </a:stretch>
          </p:blipFill>
          <p:spPr>
            <a:xfrm>
              <a:off x="2021833" y="8008455"/>
              <a:ext cx="331684" cy="260378"/>
            </a:xfrm>
            <a:prstGeom prst="rect">
              <a:avLst/>
            </a:prstGeom>
          </p:spPr>
        </p:pic>
      </p:grpSp>
      <p:pic>
        <p:nvPicPr>
          <p:cNvPr id="1050" name="그림 1049" descr="블랙, 어둠이(가) 표시된 사진&#10;&#10;자동 생성된 설명">
            <a:extLst>
              <a:ext uri="{FF2B5EF4-FFF2-40B4-BE49-F238E27FC236}">
                <a16:creationId xmlns:a16="http://schemas.microsoft.com/office/drawing/2014/main" id="{E7998106-233E-2DCD-0045-3103E04D3534}"/>
              </a:ext>
            </a:extLst>
          </p:cNvPr>
          <p:cNvPicPr>
            <a:picLocks noChangeAspect="1"/>
          </p:cNvPicPr>
          <p:nvPr/>
        </p:nvPicPr>
        <p:blipFill>
          <a:blip r:embed="rId7"/>
          <a:stretch>
            <a:fillRect/>
          </a:stretch>
        </p:blipFill>
        <p:spPr>
          <a:xfrm>
            <a:off x="5308600" y="8064349"/>
            <a:ext cx="267368" cy="274024"/>
          </a:xfrm>
          <a:prstGeom prst="rect">
            <a:avLst/>
          </a:prstGeom>
        </p:spPr>
      </p:pic>
      <p:sp>
        <p:nvSpPr>
          <p:cNvPr id="7" name="화살표: 아래쪽 66">
            <a:extLst>
              <a:ext uri="{FF2B5EF4-FFF2-40B4-BE49-F238E27FC236}">
                <a16:creationId xmlns:a16="http://schemas.microsoft.com/office/drawing/2014/main" id="{0C9CA86C-6B08-53A2-D8C5-5ADC71F0DA85}"/>
              </a:ext>
            </a:extLst>
          </p:cNvPr>
          <p:cNvSpPr/>
          <p:nvPr/>
        </p:nvSpPr>
        <p:spPr>
          <a:xfrm rot="16200000">
            <a:off x="1502615" y="8226251"/>
            <a:ext cx="240770" cy="82072"/>
          </a:xfrm>
          <a:custGeom>
            <a:avLst/>
            <a:gdLst>
              <a:gd name="connsiteX0" fmla="*/ 0 w 603478"/>
              <a:gd name="connsiteY0" fmla="*/ 177420 h 354840"/>
              <a:gd name="connsiteX1" fmla="*/ 150870 w 603478"/>
              <a:gd name="connsiteY1" fmla="*/ 177420 h 354840"/>
              <a:gd name="connsiteX2" fmla="*/ 150870 w 603478"/>
              <a:gd name="connsiteY2" fmla="*/ 0 h 354840"/>
              <a:gd name="connsiteX3" fmla="*/ 452609 w 603478"/>
              <a:gd name="connsiteY3" fmla="*/ 0 h 354840"/>
              <a:gd name="connsiteX4" fmla="*/ 452609 w 603478"/>
              <a:gd name="connsiteY4" fmla="*/ 177420 h 354840"/>
              <a:gd name="connsiteX5" fmla="*/ 603478 w 603478"/>
              <a:gd name="connsiteY5" fmla="*/ 177420 h 354840"/>
              <a:gd name="connsiteX6" fmla="*/ 301739 w 603478"/>
              <a:gd name="connsiteY6" fmla="*/ 354840 h 354840"/>
              <a:gd name="connsiteX7" fmla="*/ 0 w 603478"/>
              <a:gd name="connsiteY7" fmla="*/ 17742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7" fmla="*/ 544049 w 603478"/>
              <a:gd name="connsiteY7" fmla="*/ 9144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0" fmla="*/ 452609 w 603478"/>
              <a:gd name="connsiteY0" fmla="*/ 177420 h 354840"/>
              <a:gd name="connsiteX1" fmla="*/ 603478 w 603478"/>
              <a:gd name="connsiteY1" fmla="*/ 177420 h 354840"/>
              <a:gd name="connsiteX2" fmla="*/ 301739 w 603478"/>
              <a:gd name="connsiteY2" fmla="*/ 354840 h 354840"/>
              <a:gd name="connsiteX3" fmla="*/ 0 w 603478"/>
              <a:gd name="connsiteY3" fmla="*/ 177420 h 354840"/>
              <a:gd name="connsiteX4" fmla="*/ 150870 w 603478"/>
              <a:gd name="connsiteY4" fmla="*/ 177420 h 354840"/>
              <a:gd name="connsiteX5" fmla="*/ 150870 w 603478"/>
              <a:gd name="connsiteY5" fmla="*/ 0 h 35484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4" fmla="*/ 150870 w 603478"/>
              <a:gd name="connsiteY4" fmla="*/ 0 h 17742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0" fmla="*/ 603478 w 603478"/>
              <a:gd name="connsiteY0" fmla="*/ 0 h 177420"/>
              <a:gd name="connsiteX1" fmla="*/ 301739 w 603478"/>
              <a:gd name="connsiteY1" fmla="*/ 177420 h 177420"/>
              <a:gd name="connsiteX2" fmla="*/ 0 w 603478"/>
              <a:gd name="connsiteY2" fmla="*/ 0 h 177420"/>
            </a:gdLst>
            <a:ahLst/>
            <a:cxnLst>
              <a:cxn ang="0">
                <a:pos x="connsiteX0" y="connsiteY0"/>
              </a:cxn>
              <a:cxn ang="0">
                <a:pos x="connsiteX1" y="connsiteY1"/>
              </a:cxn>
              <a:cxn ang="0">
                <a:pos x="connsiteX2" y="connsiteY2"/>
              </a:cxn>
            </a:cxnLst>
            <a:rect l="l" t="t" r="r" b="b"/>
            <a:pathLst>
              <a:path w="603478" h="177420">
                <a:moveTo>
                  <a:pt x="603478" y="0"/>
                </a:moveTo>
                <a:lnTo>
                  <a:pt x="301739" y="177420"/>
                </a:lnTo>
                <a:lnTo>
                  <a:pt x="0" y="0"/>
                </a:lnTo>
              </a:path>
            </a:pathLst>
          </a:custGeom>
          <a:noFill/>
          <a:ln>
            <a:solidFill>
              <a:srgbClr val="0179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36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 name="화살표: 아래쪽 66">
            <a:extLst>
              <a:ext uri="{FF2B5EF4-FFF2-40B4-BE49-F238E27FC236}">
                <a16:creationId xmlns:a16="http://schemas.microsoft.com/office/drawing/2014/main" id="{F731702A-FB35-1BFE-D7B7-C2D6022F3744}"/>
              </a:ext>
            </a:extLst>
          </p:cNvPr>
          <p:cNvSpPr/>
          <p:nvPr/>
        </p:nvSpPr>
        <p:spPr>
          <a:xfrm rot="16200000">
            <a:off x="2814433" y="8226251"/>
            <a:ext cx="240770" cy="82072"/>
          </a:xfrm>
          <a:custGeom>
            <a:avLst/>
            <a:gdLst>
              <a:gd name="connsiteX0" fmla="*/ 0 w 603478"/>
              <a:gd name="connsiteY0" fmla="*/ 177420 h 354840"/>
              <a:gd name="connsiteX1" fmla="*/ 150870 w 603478"/>
              <a:gd name="connsiteY1" fmla="*/ 177420 h 354840"/>
              <a:gd name="connsiteX2" fmla="*/ 150870 w 603478"/>
              <a:gd name="connsiteY2" fmla="*/ 0 h 354840"/>
              <a:gd name="connsiteX3" fmla="*/ 452609 w 603478"/>
              <a:gd name="connsiteY3" fmla="*/ 0 h 354840"/>
              <a:gd name="connsiteX4" fmla="*/ 452609 w 603478"/>
              <a:gd name="connsiteY4" fmla="*/ 177420 h 354840"/>
              <a:gd name="connsiteX5" fmla="*/ 603478 w 603478"/>
              <a:gd name="connsiteY5" fmla="*/ 177420 h 354840"/>
              <a:gd name="connsiteX6" fmla="*/ 301739 w 603478"/>
              <a:gd name="connsiteY6" fmla="*/ 354840 h 354840"/>
              <a:gd name="connsiteX7" fmla="*/ 0 w 603478"/>
              <a:gd name="connsiteY7" fmla="*/ 17742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7" fmla="*/ 544049 w 603478"/>
              <a:gd name="connsiteY7" fmla="*/ 9144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0" fmla="*/ 452609 w 603478"/>
              <a:gd name="connsiteY0" fmla="*/ 177420 h 354840"/>
              <a:gd name="connsiteX1" fmla="*/ 603478 w 603478"/>
              <a:gd name="connsiteY1" fmla="*/ 177420 h 354840"/>
              <a:gd name="connsiteX2" fmla="*/ 301739 w 603478"/>
              <a:gd name="connsiteY2" fmla="*/ 354840 h 354840"/>
              <a:gd name="connsiteX3" fmla="*/ 0 w 603478"/>
              <a:gd name="connsiteY3" fmla="*/ 177420 h 354840"/>
              <a:gd name="connsiteX4" fmla="*/ 150870 w 603478"/>
              <a:gd name="connsiteY4" fmla="*/ 177420 h 354840"/>
              <a:gd name="connsiteX5" fmla="*/ 150870 w 603478"/>
              <a:gd name="connsiteY5" fmla="*/ 0 h 35484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4" fmla="*/ 150870 w 603478"/>
              <a:gd name="connsiteY4" fmla="*/ 0 h 17742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0" fmla="*/ 603478 w 603478"/>
              <a:gd name="connsiteY0" fmla="*/ 0 h 177420"/>
              <a:gd name="connsiteX1" fmla="*/ 301739 w 603478"/>
              <a:gd name="connsiteY1" fmla="*/ 177420 h 177420"/>
              <a:gd name="connsiteX2" fmla="*/ 0 w 603478"/>
              <a:gd name="connsiteY2" fmla="*/ 0 h 177420"/>
            </a:gdLst>
            <a:ahLst/>
            <a:cxnLst>
              <a:cxn ang="0">
                <a:pos x="connsiteX0" y="connsiteY0"/>
              </a:cxn>
              <a:cxn ang="0">
                <a:pos x="connsiteX1" y="connsiteY1"/>
              </a:cxn>
              <a:cxn ang="0">
                <a:pos x="connsiteX2" y="connsiteY2"/>
              </a:cxn>
            </a:cxnLst>
            <a:rect l="l" t="t" r="r" b="b"/>
            <a:pathLst>
              <a:path w="603478" h="177420">
                <a:moveTo>
                  <a:pt x="603478" y="0"/>
                </a:moveTo>
                <a:lnTo>
                  <a:pt x="301739" y="177420"/>
                </a:lnTo>
                <a:lnTo>
                  <a:pt x="0" y="0"/>
                </a:lnTo>
              </a:path>
            </a:pathLst>
          </a:custGeom>
          <a:noFill/>
          <a:ln>
            <a:solidFill>
              <a:srgbClr val="0179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36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 name="화살표: 아래쪽 66">
            <a:extLst>
              <a:ext uri="{FF2B5EF4-FFF2-40B4-BE49-F238E27FC236}">
                <a16:creationId xmlns:a16="http://schemas.microsoft.com/office/drawing/2014/main" id="{DBC5A322-744D-5185-898B-5E8F2A51AC27}"/>
              </a:ext>
            </a:extLst>
          </p:cNvPr>
          <p:cNvSpPr/>
          <p:nvPr/>
        </p:nvSpPr>
        <p:spPr>
          <a:xfrm rot="16200000">
            <a:off x="4117551" y="8226251"/>
            <a:ext cx="240770" cy="82072"/>
          </a:xfrm>
          <a:custGeom>
            <a:avLst/>
            <a:gdLst>
              <a:gd name="connsiteX0" fmla="*/ 0 w 603478"/>
              <a:gd name="connsiteY0" fmla="*/ 177420 h 354840"/>
              <a:gd name="connsiteX1" fmla="*/ 150870 w 603478"/>
              <a:gd name="connsiteY1" fmla="*/ 177420 h 354840"/>
              <a:gd name="connsiteX2" fmla="*/ 150870 w 603478"/>
              <a:gd name="connsiteY2" fmla="*/ 0 h 354840"/>
              <a:gd name="connsiteX3" fmla="*/ 452609 w 603478"/>
              <a:gd name="connsiteY3" fmla="*/ 0 h 354840"/>
              <a:gd name="connsiteX4" fmla="*/ 452609 w 603478"/>
              <a:gd name="connsiteY4" fmla="*/ 177420 h 354840"/>
              <a:gd name="connsiteX5" fmla="*/ 603478 w 603478"/>
              <a:gd name="connsiteY5" fmla="*/ 177420 h 354840"/>
              <a:gd name="connsiteX6" fmla="*/ 301739 w 603478"/>
              <a:gd name="connsiteY6" fmla="*/ 354840 h 354840"/>
              <a:gd name="connsiteX7" fmla="*/ 0 w 603478"/>
              <a:gd name="connsiteY7" fmla="*/ 17742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7" fmla="*/ 544049 w 603478"/>
              <a:gd name="connsiteY7" fmla="*/ 9144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0" fmla="*/ 452609 w 603478"/>
              <a:gd name="connsiteY0" fmla="*/ 177420 h 354840"/>
              <a:gd name="connsiteX1" fmla="*/ 603478 w 603478"/>
              <a:gd name="connsiteY1" fmla="*/ 177420 h 354840"/>
              <a:gd name="connsiteX2" fmla="*/ 301739 w 603478"/>
              <a:gd name="connsiteY2" fmla="*/ 354840 h 354840"/>
              <a:gd name="connsiteX3" fmla="*/ 0 w 603478"/>
              <a:gd name="connsiteY3" fmla="*/ 177420 h 354840"/>
              <a:gd name="connsiteX4" fmla="*/ 150870 w 603478"/>
              <a:gd name="connsiteY4" fmla="*/ 177420 h 354840"/>
              <a:gd name="connsiteX5" fmla="*/ 150870 w 603478"/>
              <a:gd name="connsiteY5" fmla="*/ 0 h 35484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4" fmla="*/ 150870 w 603478"/>
              <a:gd name="connsiteY4" fmla="*/ 0 h 17742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0" fmla="*/ 603478 w 603478"/>
              <a:gd name="connsiteY0" fmla="*/ 0 h 177420"/>
              <a:gd name="connsiteX1" fmla="*/ 301739 w 603478"/>
              <a:gd name="connsiteY1" fmla="*/ 177420 h 177420"/>
              <a:gd name="connsiteX2" fmla="*/ 0 w 603478"/>
              <a:gd name="connsiteY2" fmla="*/ 0 h 177420"/>
            </a:gdLst>
            <a:ahLst/>
            <a:cxnLst>
              <a:cxn ang="0">
                <a:pos x="connsiteX0" y="connsiteY0"/>
              </a:cxn>
              <a:cxn ang="0">
                <a:pos x="connsiteX1" y="connsiteY1"/>
              </a:cxn>
              <a:cxn ang="0">
                <a:pos x="connsiteX2" y="connsiteY2"/>
              </a:cxn>
            </a:cxnLst>
            <a:rect l="l" t="t" r="r" b="b"/>
            <a:pathLst>
              <a:path w="603478" h="177420">
                <a:moveTo>
                  <a:pt x="603478" y="0"/>
                </a:moveTo>
                <a:lnTo>
                  <a:pt x="301739" y="177420"/>
                </a:lnTo>
                <a:lnTo>
                  <a:pt x="0" y="0"/>
                </a:lnTo>
              </a:path>
            </a:pathLst>
          </a:custGeom>
          <a:noFill/>
          <a:ln>
            <a:solidFill>
              <a:srgbClr val="0179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36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2" name="직각 삼각형 41">
            <a:extLst>
              <a:ext uri="{FF2B5EF4-FFF2-40B4-BE49-F238E27FC236}">
                <a16:creationId xmlns:a16="http://schemas.microsoft.com/office/drawing/2014/main" id="{C2ABD30C-2BD4-1EB2-2269-FEA372D15EE3}"/>
              </a:ext>
            </a:extLst>
          </p:cNvPr>
          <p:cNvSpPr/>
          <p:nvPr/>
        </p:nvSpPr>
        <p:spPr>
          <a:xfrm rot="10800000">
            <a:off x="333697" y="7899726"/>
            <a:ext cx="75510" cy="75510"/>
          </a:xfrm>
          <a:prstGeom prst="rtTriangle">
            <a:avLst/>
          </a:prstGeom>
          <a:solidFill>
            <a:srgbClr val="299DBD"/>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grpSp>
        <p:nvGrpSpPr>
          <p:cNvPr id="46" name="그룹 45">
            <a:extLst>
              <a:ext uri="{FF2B5EF4-FFF2-40B4-BE49-F238E27FC236}">
                <a16:creationId xmlns:a16="http://schemas.microsoft.com/office/drawing/2014/main" id="{5C62A0C9-038B-7734-8712-6437BB962C5C}"/>
              </a:ext>
            </a:extLst>
          </p:cNvPr>
          <p:cNvGrpSpPr/>
          <p:nvPr/>
        </p:nvGrpSpPr>
        <p:grpSpPr>
          <a:xfrm>
            <a:off x="335380" y="7696797"/>
            <a:ext cx="808022" cy="237834"/>
            <a:chOff x="335380" y="7696797"/>
            <a:chExt cx="808022" cy="237834"/>
          </a:xfrm>
        </p:grpSpPr>
        <p:sp>
          <p:nvSpPr>
            <p:cNvPr id="45" name="화살표: 오각형 44">
              <a:extLst>
                <a:ext uri="{FF2B5EF4-FFF2-40B4-BE49-F238E27FC236}">
                  <a16:creationId xmlns:a16="http://schemas.microsoft.com/office/drawing/2014/main" id="{44FC19E0-039B-CACB-1A03-DACB54DADB3E}"/>
                </a:ext>
              </a:extLst>
            </p:cNvPr>
            <p:cNvSpPr/>
            <p:nvPr/>
          </p:nvSpPr>
          <p:spPr>
            <a:xfrm>
              <a:off x="405765" y="7735529"/>
              <a:ext cx="737637" cy="199102"/>
            </a:xfrm>
            <a:prstGeom prst="homePlate">
              <a:avLst/>
            </a:prstGeom>
            <a:solidFill>
              <a:srgbClr val="D3D3D3"/>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r>
                <a:rPr kumimoji="0" lang="ko-KR" altLang="en-US" sz="9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  </a:t>
              </a:r>
            </a:p>
          </p:txBody>
        </p:sp>
        <p:sp>
          <p:nvSpPr>
            <p:cNvPr id="13" name="화살표: 오각형 12">
              <a:extLst>
                <a:ext uri="{FF2B5EF4-FFF2-40B4-BE49-F238E27FC236}">
                  <a16:creationId xmlns:a16="http://schemas.microsoft.com/office/drawing/2014/main" id="{EEDD5FAD-ABFB-9B3A-81B1-514036EE57DC}"/>
                </a:ext>
              </a:extLst>
            </p:cNvPr>
            <p:cNvSpPr/>
            <p:nvPr/>
          </p:nvSpPr>
          <p:spPr>
            <a:xfrm>
              <a:off x="335380" y="7696797"/>
              <a:ext cx="797327" cy="209818"/>
            </a:xfrm>
            <a:prstGeom prst="homePlate">
              <a:avLst/>
            </a:prstGeom>
            <a:solidFill>
              <a:srgbClr val="57BFDA"/>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r>
                <a:rPr kumimoji="0" lang="ko-KR" altLang="en-US" sz="9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  주요 동인</a:t>
              </a:r>
            </a:p>
          </p:txBody>
        </p:sp>
      </p:grpSp>
    </p:spTree>
    <p:extLst>
      <p:ext uri="{BB962C8B-B14F-4D97-AF65-F5344CB8AC3E}">
        <p14:creationId xmlns:p14="http://schemas.microsoft.com/office/powerpoint/2010/main" val="2370762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5">
            <a:extLst>
              <a:ext uri="{FF2B5EF4-FFF2-40B4-BE49-F238E27FC236}">
                <a16:creationId xmlns:a16="http://schemas.microsoft.com/office/drawing/2014/main" id="{67C82FE0-E1CC-4984-A028-D61DA0D3B6E8}"/>
              </a:ext>
            </a:extLst>
          </p:cNvPr>
          <p:cNvSpPr>
            <a:spLocks noChangeArrowheads="1"/>
          </p:cNvSpPr>
          <p:nvPr/>
        </p:nvSpPr>
        <p:spPr bwMode="auto">
          <a:xfrm>
            <a:off x="2097088" y="1243536"/>
            <a:ext cx="4427537" cy="309648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과거에는 기업의 무분별한 첨단 기술 도입이 소비자에게 선택받지 못하고 외면될 가능성에 대한 우려가 제기되기도 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그러나 코로나</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19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팬데믹으로 이미 디지털에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익숙한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Z</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세대뿐만 아니라 전 세대에 걸쳐 기술에 대한 수용도가 높아지면서 이제는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오히려 기업의 기술 활용 속도가 소비자 기대치를 충족시키지 못할 수도 있다는 사실을 경계해야 할 때이다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디지털 기술을 활용해 고객에게 차별적 가치를 제공하는 것은 소비자와 밀접하게 연관된 비즈니스를 영위하는 유통</a:t>
            </a:r>
            <a:r>
              <a:rPr lang="en-US" altLang="ko-KR" sz="1050" dirty="0">
                <a:ln>
                  <a:solidFill>
                    <a:schemeClr val="accent1">
                      <a:alpha val="0"/>
                    </a:schemeClr>
                  </a:solidFill>
                </a:ln>
                <a:latin typeface="KoPub돋움체 Medium" panose="00000600000000000000" pitchFamily="2" charset="-127"/>
                <a:ea typeface="KoPub돋움체 Medium" panose="00000600000000000000" pitchFamily="2"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소비재 기업에게 주어진 숙제이다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이를 위해서는 단순 기술 도입을 넘어 생산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물류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주문 처리 등 밸류체인 전반에 걸친 프로세스 고도화가 필요한 가운데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기술을 효과적으로 도입하고 관리하는 ‘기술 경영’ 전략 수립 역시 필수적이다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앞으로 기술을 적극적으로 수용해 혁신을 선도하는 기업과 과거 비즈니스 모델에 얽매여 디지털화에 소극적으로 대응하는 기업 간 격차는 시간이 흐를수록 더욱 벌어지게 될 것이다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이제 유통</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소비재 테크는 기업의 효율성을 향상시키는 단순한 기술적 수단이 아닌 기업이 시장을 주도할 수 있도록 하는 경쟁력 자체가 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이에 본 보고서에서는 유통</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소비재산업 전반에 걸쳐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AI,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로봇</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D&amp;A(Data &amp; Analytics),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블록체인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AR·VR(</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증강현실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가상현실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등의 첨단 기술이 어떤 방식으로 활용되고 있는지 분석하고 이를 통해 디지털 시대의 유통</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소비재산업의 미래를 조망해 보았다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p>
        </p:txBody>
      </p:sp>
      <p:cxnSp>
        <p:nvCxnSpPr>
          <p:cNvPr id="94" name="직선 연결선 93">
            <a:extLst>
              <a:ext uri="{FF2B5EF4-FFF2-40B4-BE49-F238E27FC236}">
                <a16:creationId xmlns:a16="http://schemas.microsoft.com/office/drawing/2014/main" id="{9E67BE8F-C4A3-4C35-BAB4-10D611C74101}"/>
              </a:ext>
            </a:extLst>
          </p:cNvPr>
          <p:cNvCxnSpPr>
            <a:cxnSpLocks/>
          </p:cNvCxnSpPr>
          <p:nvPr/>
        </p:nvCxnSpPr>
        <p:spPr>
          <a:xfrm>
            <a:off x="1957388" y="1281113"/>
            <a:ext cx="0" cy="3852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0" name="그룹 19">
            <a:extLst>
              <a:ext uri="{FF2B5EF4-FFF2-40B4-BE49-F238E27FC236}">
                <a16:creationId xmlns:a16="http://schemas.microsoft.com/office/drawing/2014/main" id="{493F44BA-07A3-452C-5163-B814BDE699A4}"/>
              </a:ext>
            </a:extLst>
          </p:cNvPr>
          <p:cNvGrpSpPr/>
          <p:nvPr/>
        </p:nvGrpSpPr>
        <p:grpSpPr>
          <a:xfrm>
            <a:off x="162169" y="1978187"/>
            <a:ext cx="1813778" cy="1947581"/>
            <a:chOff x="162169" y="1816262"/>
            <a:chExt cx="1813778" cy="1947581"/>
          </a:xfrm>
        </p:grpSpPr>
        <p:sp>
          <p:nvSpPr>
            <p:cNvPr id="21" name="TextBox 20">
              <a:extLst>
                <a:ext uri="{FF2B5EF4-FFF2-40B4-BE49-F238E27FC236}">
                  <a16:creationId xmlns:a16="http://schemas.microsoft.com/office/drawing/2014/main" id="{8EB4E4AC-D515-C160-8F59-FC26C1E00ADF}"/>
                </a:ext>
              </a:extLst>
            </p:cNvPr>
            <p:cNvSpPr txBox="1"/>
            <p:nvPr/>
          </p:nvSpPr>
          <p:spPr>
            <a:xfrm>
              <a:off x="1427843" y="315184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22" name="TextBox 21">
              <a:extLst>
                <a:ext uri="{FF2B5EF4-FFF2-40B4-BE49-F238E27FC236}">
                  <a16:creationId xmlns:a16="http://schemas.microsoft.com/office/drawing/2014/main" id="{343C573C-929F-09A9-7EC5-96AE7B45119D}"/>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23" name="TextBox 22">
              <a:extLst>
                <a:ext uri="{FF2B5EF4-FFF2-40B4-BE49-F238E27FC236}">
                  <a16:creationId xmlns:a16="http://schemas.microsoft.com/office/drawing/2014/main" id="{E70B13A4-264C-6077-52CE-51E390951F41}"/>
                </a:ext>
              </a:extLst>
            </p:cNvPr>
            <p:cNvSpPr txBox="1"/>
            <p:nvPr/>
          </p:nvSpPr>
          <p:spPr>
            <a:xfrm>
              <a:off x="405765" y="2248598"/>
              <a:ext cx="1570182" cy="992901"/>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유통 </a:t>
              </a:r>
              <a:r>
                <a:rPr lang="en-US" altLang="ko-KR" spc="-20" dirty="0">
                  <a:solidFill>
                    <a:schemeClr val="accent4"/>
                  </a:solidFill>
                </a:rPr>
                <a:t>5.0 </a:t>
              </a:r>
              <a:r>
                <a:rPr lang="ko-KR" altLang="en-US" spc="-20" dirty="0">
                  <a:solidFill>
                    <a:schemeClr val="accent4"/>
                  </a:solidFill>
                </a:rPr>
                <a:t>시대 앞둔 유통</a:t>
              </a:r>
              <a:r>
                <a:rPr lang="en-US" altLang="ko-KR" spc="-20" dirty="0">
                  <a:solidFill>
                    <a:schemeClr val="accent4"/>
                  </a:solidFill>
                  <a:latin typeface="KoPub돋움체 Medium" panose="00000600000000000000" pitchFamily="2" charset="-127"/>
                  <a:ea typeface="KoPub돋움체 Medium" panose="00000600000000000000" pitchFamily="2" charset="-127"/>
                </a:rPr>
                <a:t>·</a:t>
              </a:r>
              <a:r>
                <a:rPr lang="ko-KR" altLang="en-US" spc="-20" dirty="0">
                  <a:solidFill>
                    <a:schemeClr val="accent4"/>
                  </a:solidFill>
                  <a:latin typeface="KoPub돋움체 Medium" panose="00000600000000000000" pitchFamily="2" charset="-127"/>
                  <a:ea typeface="KoPub돋움체 Medium" panose="00000600000000000000" pitchFamily="2" charset="-127"/>
                </a:rPr>
                <a:t>소비재 기업</a:t>
              </a:r>
              <a:r>
                <a:rPr lang="en-US" altLang="ko-KR" spc="-20" dirty="0">
                  <a:solidFill>
                    <a:schemeClr val="accent4"/>
                  </a:solidFill>
                  <a:latin typeface="KoPub돋움체 Medium" panose="00000600000000000000" pitchFamily="2" charset="-127"/>
                  <a:ea typeface="KoPub돋움체 Medium" panose="00000600000000000000" pitchFamily="2" charset="-127"/>
                </a:rPr>
                <a:t>,</a:t>
              </a:r>
              <a:br>
                <a:rPr lang="en-US" altLang="ko-KR" spc="-20" dirty="0">
                  <a:solidFill>
                    <a:schemeClr val="accent4"/>
                  </a:solidFill>
                  <a:latin typeface="KoPub돋움체 Medium" panose="00000600000000000000" pitchFamily="2" charset="-127"/>
                  <a:ea typeface="KoPub돋움체 Medium" panose="00000600000000000000" pitchFamily="2" charset="-127"/>
                </a:rPr>
              </a:br>
              <a:r>
                <a:rPr lang="ko-KR" altLang="en-US" spc="-20" dirty="0">
                  <a:solidFill>
                    <a:schemeClr val="accent4"/>
                  </a:solidFill>
                </a:rPr>
                <a:t>디지털 기술 중심 경영 전략 수립 필요성 증대</a:t>
              </a:r>
              <a:endParaRPr lang="en-US" altLang="ko-KR" spc="-20" dirty="0">
                <a:solidFill>
                  <a:schemeClr val="accent4"/>
                </a:solidFill>
              </a:endParaRPr>
            </a:p>
          </p:txBody>
        </p:sp>
      </p:grpSp>
      <p:sp>
        <p:nvSpPr>
          <p:cNvPr id="107" name="직사각형 106">
            <a:extLst>
              <a:ext uri="{FF2B5EF4-FFF2-40B4-BE49-F238E27FC236}">
                <a16:creationId xmlns:a16="http://schemas.microsoft.com/office/drawing/2014/main" id="{ECD5BC74-6E33-6F37-E7D6-DB6D239E5D2F}"/>
              </a:ext>
            </a:extLst>
          </p:cNvPr>
          <p:cNvSpPr/>
          <p:nvPr/>
        </p:nvSpPr>
        <p:spPr>
          <a:xfrm>
            <a:off x="356339" y="9004158"/>
            <a:ext cx="6168286"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KPMG International(2021) ‘Future of Retail’</a:t>
            </a:r>
          </a:p>
        </p:txBody>
      </p:sp>
      <p:sp>
        <p:nvSpPr>
          <p:cNvPr id="16" name="원호 15">
            <a:extLst>
              <a:ext uri="{FF2B5EF4-FFF2-40B4-BE49-F238E27FC236}">
                <a16:creationId xmlns:a16="http://schemas.microsoft.com/office/drawing/2014/main" id="{359276A5-63BB-E01B-2DDF-B24B28F6C572}"/>
              </a:ext>
            </a:extLst>
          </p:cNvPr>
          <p:cNvSpPr/>
          <p:nvPr/>
        </p:nvSpPr>
        <p:spPr>
          <a:xfrm rot="15078900">
            <a:off x="996620" y="6985198"/>
            <a:ext cx="1099029" cy="3593121"/>
          </a:xfrm>
          <a:custGeom>
            <a:avLst/>
            <a:gdLst>
              <a:gd name="connsiteX0" fmla="*/ 1071749 w 1099029"/>
              <a:gd name="connsiteY0" fmla="*/ 1237536 h 3593121"/>
              <a:gd name="connsiteX1" fmla="*/ 1095435 w 1099029"/>
              <a:gd name="connsiteY1" fmla="*/ 2001696 h 3593121"/>
              <a:gd name="connsiteX2" fmla="*/ 607620 w 1099029"/>
              <a:gd name="connsiteY2" fmla="*/ 3583050 h 3593121"/>
              <a:gd name="connsiteX3" fmla="*/ 549515 w 1099029"/>
              <a:gd name="connsiteY3" fmla="*/ 1796561 h 3593121"/>
              <a:gd name="connsiteX4" fmla="*/ 1071749 w 1099029"/>
              <a:gd name="connsiteY4" fmla="*/ 1237536 h 3593121"/>
              <a:gd name="connsiteX0" fmla="*/ 1071749 w 1099029"/>
              <a:gd name="connsiteY0" fmla="*/ 1237536 h 3593121"/>
              <a:gd name="connsiteX1" fmla="*/ 1095435 w 1099029"/>
              <a:gd name="connsiteY1" fmla="*/ 2001696 h 3593121"/>
              <a:gd name="connsiteX2" fmla="*/ 607620 w 1099029"/>
              <a:gd name="connsiteY2" fmla="*/ 3583050 h 3593121"/>
            </a:gdLst>
            <a:ahLst/>
            <a:cxnLst>
              <a:cxn ang="0">
                <a:pos x="connsiteX0" y="connsiteY0"/>
              </a:cxn>
              <a:cxn ang="0">
                <a:pos x="connsiteX1" y="connsiteY1"/>
              </a:cxn>
              <a:cxn ang="0">
                <a:pos x="connsiteX2" y="connsiteY2"/>
              </a:cxn>
            </a:cxnLst>
            <a:rect l="l" t="t" r="r" b="b"/>
            <a:pathLst>
              <a:path w="1099029" h="3593121" stroke="0" extrusionOk="0">
                <a:moveTo>
                  <a:pt x="1071749" y="1237536"/>
                </a:moveTo>
                <a:cubicBezTo>
                  <a:pt x="1064824" y="1512701"/>
                  <a:pt x="1115455" y="1747329"/>
                  <a:pt x="1095435" y="2001696"/>
                </a:cubicBezTo>
                <a:cubicBezTo>
                  <a:pt x="1034176" y="2793888"/>
                  <a:pt x="867068" y="3531957"/>
                  <a:pt x="607620" y="3583050"/>
                </a:cubicBezTo>
                <a:cubicBezTo>
                  <a:pt x="611154" y="2963293"/>
                  <a:pt x="429430" y="2567566"/>
                  <a:pt x="549515" y="1796561"/>
                </a:cubicBezTo>
                <a:cubicBezTo>
                  <a:pt x="579034" y="1694430"/>
                  <a:pt x="949435" y="1385284"/>
                  <a:pt x="1071749" y="1237536"/>
                </a:cubicBezTo>
                <a:close/>
              </a:path>
              <a:path w="1099029" h="3593121" fill="none" extrusionOk="0">
                <a:moveTo>
                  <a:pt x="1071749" y="1237536"/>
                </a:moveTo>
                <a:cubicBezTo>
                  <a:pt x="1074853" y="1478764"/>
                  <a:pt x="1068413" y="1747151"/>
                  <a:pt x="1095435" y="2001696"/>
                </a:cubicBezTo>
                <a:cubicBezTo>
                  <a:pt x="1052953" y="2874209"/>
                  <a:pt x="844196" y="3489985"/>
                  <a:pt x="607620" y="3583050"/>
                </a:cubicBezTo>
              </a:path>
            </a:pathLst>
          </a:custGeom>
          <a:noFill/>
          <a:ln w="19050" cap="sq">
            <a:solidFill>
              <a:schemeClr val="tx1">
                <a:lumMod val="50000"/>
                <a:lumOff val="50000"/>
              </a:schemeClr>
            </a:solidFill>
            <a:bevel/>
            <a:headEnd type="none"/>
            <a:tailEnd type="stealth"/>
            <a:extLst>
              <a:ext uri="{C807C97D-BFC1-408E-A445-0C87EB9F89A2}">
                <ask:lineSketchStyleProps xmlns:ask="http://schemas.microsoft.com/office/drawing/2018/sketchyshapes" sd="1834560047">
                  <a:prstGeom prst="arc">
                    <a:avLst>
                      <a:gd name="adj1" fmla="val 18783074"/>
                      <a:gd name="adj2" fmla="val 5288225"/>
                    </a:avLst>
                  </a:prstGeom>
                  <ask:type>
                    <ask:lineSketchCurved/>
                  </ask:type>
                </ask:lineSketchStyleProps>
              </a:ext>
            </a:extLst>
          </a:ln>
          <a:effectLst/>
        </p:spPr>
        <p:style>
          <a:lnRef idx="2">
            <a:schemeClr val="accent3"/>
          </a:lnRef>
          <a:fillRef idx="0">
            <a:schemeClr val="accent3"/>
          </a:fillRef>
          <a:effectRef idx="1">
            <a:schemeClr val="accent3"/>
          </a:effectRef>
          <a:fontRef idx="minor">
            <a:schemeClr val="tx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BE46503F-3512-5040-D9AF-63F3DE150949}"/>
              </a:ext>
            </a:extLst>
          </p:cNvPr>
          <p:cNvGrpSpPr/>
          <p:nvPr/>
        </p:nvGrpSpPr>
        <p:grpSpPr>
          <a:xfrm>
            <a:off x="303558" y="5299047"/>
            <a:ext cx="6205526" cy="3713350"/>
            <a:chOff x="303558" y="5308572"/>
            <a:chExt cx="6205526" cy="3713350"/>
          </a:xfrm>
        </p:grpSpPr>
        <p:sp>
          <p:nvSpPr>
            <p:cNvPr id="49" name="사각형: 둥근 한쪽 모서리 48">
              <a:extLst>
                <a:ext uri="{FF2B5EF4-FFF2-40B4-BE49-F238E27FC236}">
                  <a16:creationId xmlns:a16="http://schemas.microsoft.com/office/drawing/2014/main" id="{C151795B-E8E0-50A1-D219-1108AD6E179F}"/>
                </a:ext>
              </a:extLst>
            </p:cNvPr>
            <p:cNvSpPr/>
            <p:nvPr/>
          </p:nvSpPr>
          <p:spPr>
            <a:xfrm>
              <a:off x="4680385" y="5774919"/>
              <a:ext cx="1828699" cy="3234973"/>
            </a:xfrm>
            <a:prstGeom prst="round1Rect">
              <a:avLst>
                <a:gd name="adj" fmla="val 10756"/>
              </a:avLst>
            </a:prstGeom>
            <a:solidFill>
              <a:srgbClr val="E6F6FA"/>
            </a:solidFill>
            <a:ln>
              <a:solidFill>
                <a:srgbClr val="C5EA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55" name="사각형: 둥근 모서리 54">
              <a:extLst>
                <a:ext uri="{FF2B5EF4-FFF2-40B4-BE49-F238E27FC236}">
                  <a16:creationId xmlns:a16="http://schemas.microsoft.com/office/drawing/2014/main" id="{4BA50289-3043-46FD-9331-9D6AE187AF53}"/>
                </a:ext>
              </a:extLst>
            </p:cNvPr>
            <p:cNvSpPr/>
            <p:nvPr/>
          </p:nvSpPr>
          <p:spPr>
            <a:xfrm>
              <a:off x="4804012" y="6414664"/>
              <a:ext cx="1596788" cy="1706148"/>
            </a:xfrm>
            <a:prstGeom prst="roundRect">
              <a:avLst>
                <a:gd name="adj" fmla="val 9829"/>
              </a:avLst>
            </a:prstGeom>
            <a:solidFill>
              <a:srgbClr val="AADEEC"/>
            </a:solidFill>
            <a:ln w="19050">
              <a:solidFill>
                <a:srgbClr val="00338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45" name="순서도: 수동 연산 62">
              <a:extLst>
                <a:ext uri="{FF2B5EF4-FFF2-40B4-BE49-F238E27FC236}">
                  <a16:creationId xmlns:a16="http://schemas.microsoft.com/office/drawing/2014/main" id="{6FC978A5-49DD-C2C1-F681-FBF62184AFC4}"/>
                </a:ext>
              </a:extLst>
            </p:cNvPr>
            <p:cNvSpPr/>
            <p:nvPr/>
          </p:nvSpPr>
          <p:spPr>
            <a:xfrm rot="5400000" flipH="1">
              <a:off x="2822395" y="7153268"/>
              <a:ext cx="3251009" cy="48629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34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346 w 10000"/>
                <a:gd name="connsiteY2" fmla="*/ 10000 h 10000"/>
                <a:gd name="connsiteX3" fmla="*/ 636 w 10000"/>
                <a:gd name="connsiteY3" fmla="*/ 10000 h 10000"/>
                <a:gd name="connsiteX4" fmla="*/ 0 w 10000"/>
                <a:gd name="connsiteY4" fmla="*/ 0 h 10000"/>
                <a:gd name="connsiteX0" fmla="*/ 0 w 10000"/>
                <a:gd name="connsiteY0" fmla="*/ 0 h 23421"/>
                <a:gd name="connsiteX1" fmla="*/ 10000 w 10000"/>
                <a:gd name="connsiteY1" fmla="*/ 0 h 23421"/>
                <a:gd name="connsiteX2" fmla="*/ 8601 w 10000"/>
                <a:gd name="connsiteY2" fmla="*/ 23421 h 23421"/>
                <a:gd name="connsiteX3" fmla="*/ 636 w 10000"/>
                <a:gd name="connsiteY3" fmla="*/ 10000 h 23421"/>
                <a:gd name="connsiteX4" fmla="*/ 0 w 10000"/>
                <a:gd name="connsiteY4" fmla="*/ 0 h 23421"/>
                <a:gd name="connsiteX0" fmla="*/ 0 w 10000"/>
                <a:gd name="connsiteY0" fmla="*/ 0 h 23421"/>
                <a:gd name="connsiteX1" fmla="*/ 10000 w 10000"/>
                <a:gd name="connsiteY1" fmla="*/ 0 h 23421"/>
                <a:gd name="connsiteX2" fmla="*/ 8601 w 10000"/>
                <a:gd name="connsiteY2" fmla="*/ 23421 h 23421"/>
                <a:gd name="connsiteX3" fmla="*/ 1123 w 10000"/>
                <a:gd name="connsiteY3" fmla="*/ 23116 h 23421"/>
                <a:gd name="connsiteX4" fmla="*/ 0 w 10000"/>
                <a:gd name="connsiteY4" fmla="*/ 0 h 23421"/>
                <a:gd name="connsiteX0" fmla="*/ 0 w 10000"/>
                <a:gd name="connsiteY0" fmla="*/ 0 h 23421"/>
                <a:gd name="connsiteX1" fmla="*/ 10000 w 10000"/>
                <a:gd name="connsiteY1" fmla="*/ 0 h 23421"/>
                <a:gd name="connsiteX2" fmla="*/ 8601 w 10000"/>
                <a:gd name="connsiteY2" fmla="*/ 23421 h 23421"/>
                <a:gd name="connsiteX3" fmla="*/ 1123 w 10000"/>
                <a:gd name="connsiteY3" fmla="*/ 23116 h 23421"/>
                <a:gd name="connsiteX4" fmla="*/ 0 w 10000"/>
                <a:gd name="connsiteY4" fmla="*/ 0 h 23421"/>
                <a:gd name="connsiteX0" fmla="*/ 0 w 10000"/>
                <a:gd name="connsiteY0" fmla="*/ 0 h 24031"/>
                <a:gd name="connsiteX1" fmla="*/ 10000 w 10000"/>
                <a:gd name="connsiteY1" fmla="*/ 0 h 24031"/>
                <a:gd name="connsiteX2" fmla="*/ 8601 w 10000"/>
                <a:gd name="connsiteY2" fmla="*/ 23421 h 24031"/>
                <a:gd name="connsiteX3" fmla="*/ 1123 w 10000"/>
                <a:gd name="connsiteY3" fmla="*/ 24031 h 24031"/>
                <a:gd name="connsiteX4" fmla="*/ 0 w 10000"/>
                <a:gd name="connsiteY4" fmla="*/ 0 h 24031"/>
                <a:gd name="connsiteX0" fmla="*/ 0 w 10000"/>
                <a:gd name="connsiteY0" fmla="*/ 0 h 23726"/>
                <a:gd name="connsiteX1" fmla="*/ 10000 w 10000"/>
                <a:gd name="connsiteY1" fmla="*/ 0 h 23726"/>
                <a:gd name="connsiteX2" fmla="*/ 8601 w 10000"/>
                <a:gd name="connsiteY2" fmla="*/ 23421 h 23726"/>
                <a:gd name="connsiteX3" fmla="*/ 1094 w 10000"/>
                <a:gd name="connsiteY3" fmla="*/ 23726 h 23726"/>
                <a:gd name="connsiteX4" fmla="*/ 0 w 10000"/>
                <a:gd name="connsiteY4" fmla="*/ 0 h 23726"/>
                <a:gd name="connsiteX0" fmla="*/ 0 w 10000"/>
                <a:gd name="connsiteY0" fmla="*/ 0 h 23421"/>
                <a:gd name="connsiteX1" fmla="*/ 10000 w 10000"/>
                <a:gd name="connsiteY1" fmla="*/ 0 h 23421"/>
                <a:gd name="connsiteX2" fmla="*/ 8601 w 10000"/>
                <a:gd name="connsiteY2" fmla="*/ 23421 h 23421"/>
                <a:gd name="connsiteX3" fmla="*/ 1151 w 10000"/>
                <a:gd name="connsiteY3" fmla="*/ 22506 h 23421"/>
                <a:gd name="connsiteX4" fmla="*/ 0 w 10000"/>
                <a:gd name="connsiteY4" fmla="*/ 0 h 23421"/>
                <a:gd name="connsiteX0" fmla="*/ 0 w 10000"/>
                <a:gd name="connsiteY0" fmla="*/ 0 h 23726"/>
                <a:gd name="connsiteX1" fmla="*/ 10000 w 10000"/>
                <a:gd name="connsiteY1" fmla="*/ 0 h 23726"/>
                <a:gd name="connsiteX2" fmla="*/ 8601 w 10000"/>
                <a:gd name="connsiteY2" fmla="*/ 23421 h 23726"/>
                <a:gd name="connsiteX3" fmla="*/ 1122 w 10000"/>
                <a:gd name="connsiteY3" fmla="*/ 23726 h 23726"/>
                <a:gd name="connsiteX4" fmla="*/ 0 w 10000"/>
                <a:gd name="connsiteY4" fmla="*/ 0 h 23726"/>
                <a:gd name="connsiteX0" fmla="*/ 0 w 10000"/>
                <a:gd name="connsiteY0" fmla="*/ 0 h 23726"/>
                <a:gd name="connsiteX1" fmla="*/ 10000 w 10000"/>
                <a:gd name="connsiteY1" fmla="*/ 0 h 23726"/>
                <a:gd name="connsiteX2" fmla="*/ 8601 w 10000"/>
                <a:gd name="connsiteY2" fmla="*/ 23421 h 23726"/>
                <a:gd name="connsiteX3" fmla="*/ 1093 w 10000"/>
                <a:gd name="connsiteY3" fmla="*/ 23726 h 23726"/>
                <a:gd name="connsiteX4" fmla="*/ 0 w 10000"/>
                <a:gd name="connsiteY4" fmla="*/ 0 h 23726"/>
                <a:gd name="connsiteX0" fmla="*/ 0 w 10000"/>
                <a:gd name="connsiteY0" fmla="*/ 0 h 23421"/>
                <a:gd name="connsiteX1" fmla="*/ 10000 w 10000"/>
                <a:gd name="connsiteY1" fmla="*/ 0 h 23421"/>
                <a:gd name="connsiteX2" fmla="*/ 8601 w 10000"/>
                <a:gd name="connsiteY2" fmla="*/ 23421 h 23421"/>
                <a:gd name="connsiteX3" fmla="*/ 1122 w 10000"/>
                <a:gd name="connsiteY3" fmla="*/ 22811 h 23421"/>
                <a:gd name="connsiteX4" fmla="*/ 0 w 10000"/>
                <a:gd name="connsiteY4" fmla="*/ 0 h 23421"/>
                <a:gd name="connsiteX0" fmla="*/ 0 w 10000"/>
                <a:gd name="connsiteY0" fmla="*/ 0 h 23726"/>
                <a:gd name="connsiteX1" fmla="*/ 10000 w 10000"/>
                <a:gd name="connsiteY1" fmla="*/ 0 h 23726"/>
                <a:gd name="connsiteX2" fmla="*/ 8601 w 10000"/>
                <a:gd name="connsiteY2" fmla="*/ 23421 h 23726"/>
                <a:gd name="connsiteX3" fmla="*/ 1093 w 10000"/>
                <a:gd name="connsiteY3" fmla="*/ 23726 h 23726"/>
                <a:gd name="connsiteX4" fmla="*/ 0 w 10000"/>
                <a:gd name="connsiteY4" fmla="*/ 0 h 23726"/>
                <a:gd name="connsiteX0" fmla="*/ 0 w 10000"/>
                <a:gd name="connsiteY0" fmla="*/ 0 h 23421"/>
                <a:gd name="connsiteX1" fmla="*/ 10000 w 10000"/>
                <a:gd name="connsiteY1" fmla="*/ 0 h 23421"/>
                <a:gd name="connsiteX2" fmla="*/ 8601 w 10000"/>
                <a:gd name="connsiteY2" fmla="*/ 23421 h 23421"/>
                <a:gd name="connsiteX3" fmla="*/ 1208 w 10000"/>
                <a:gd name="connsiteY3" fmla="*/ 22201 h 23421"/>
                <a:gd name="connsiteX4" fmla="*/ 0 w 10000"/>
                <a:gd name="connsiteY4" fmla="*/ 0 h 23421"/>
                <a:gd name="connsiteX0" fmla="*/ 0 w 10000"/>
                <a:gd name="connsiteY0" fmla="*/ 0 h 23421"/>
                <a:gd name="connsiteX1" fmla="*/ 10000 w 10000"/>
                <a:gd name="connsiteY1" fmla="*/ 0 h 23421"/>
                <a:gd name="connsiteX2" fmla="*/ 8601 w 10000"/>
                <a:gd name="connsiteY2" fmla="*/ 23421 h 23421"/>
                <a:gd name="connsiteX3" fmla="*/ 1008 w 10000"/>
                <a:gd name="connsiteY3" fmla="*/ 23421 h 23421"/>
                <a:gd name="connsiteX4" fmla="*/ 0 w 10000"/>
                <a:gd name="connsiteY4" fmla="*/ 0 h 23421"/>
                <a:gd name="connsiteX0" fmla="*/ 0 w 10000"/>
                <a:gd name="connsiteY0" fmla="*/ 0 h 23421"/>
                <a:gd name="connsiteX1" fmla="*/ 10000 w 10000"/>
                <a:gd name="connsiteY1" fmla="*/ 0 h 23421"/>
                <a:gd name="connsiteX2" fmla="*/ 8601 w 10000"/>
                <a:gd name="connsiteY2" fmla="*/ 23421 h 23421"/>
                <a:gd name="connsiteX3" fmla="*/ 1094 w 10000"/>
                <a:gd name="connsiteY3" fmla="*/ 23421 h 23421"/>
                <a:gd name="connsiteX4" fmla="*/ 0 w 10000"/>
                <a:gd name="connsiteY4" fmla="*/ 0 h 2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23421">
                  <a:moveTo>
                    <a:pt x="0" y="0"/>
                  </a:moveTo>
                  <a:lnTo>
                    <a:pt x="10000" y="0"/>
                  </a:lnTo>
                  <a:cubicBezTo>
                    <a:pt x="9534" y="7807"/>
                    <a:pt x="9067" y="15614"/>
                    <a:pt x="8601" y="23421"/>
                  </a:cubicBezTo>
                  <a:lnTo>
                    <a:pt x="1094" y="23421"/>
                  </a:lnTo>
                  <a:cubicBezTo>
                    <a:pt x="720" y="15716"/>
                    <a:pt x="374" y="7705"/>
                    <a:pt x="0" y="0"/>
                  </a:cubicBezTo>
                  <a:close/>
                </a:path>
              </a:pathLst>
            </a:custGeom>
            <a:gradFill>
              <a:gsLst>
                <a:gs pos="16000">
                  <a:srgbClr val="B9E6F1"/>
                </a:gs>
                <a:gs pos="88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41" name="직사각형 40">
              <a:extLst>
                <a:ext uri="{FF2B5EF4-FFF2-40B4-BE49-F238E27FC236}">
                  <a16:creationId xmlns:a16="http://schemas.microsoft.com/office/drawing/2014/main" id="{AC083CEC-2427-0EC8-C976-627C0F58A490}"/>
                </a:ext>
              </a:extLst>
            </p:cNvPr>
            <p:cNvSpPr/>
            <p:nvPr/>
          </p:nvSpPr>
          <p:spPr>
            <a:xfrm>
              <a:off x="795320" y="6217960"/>
              <a:ext cx="3400526" cy="2455844"/>
            </a:xfrm>
            <a:prstGeom prst="rect">
              <a:avLst/>
            </a:prstGeom>
            <a:solidFill>
              <a:schemeClr val="bg1">
                <a:lumMod val="95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pic>
          <p:nvPicPr>
            <p:cNvPr id="30" name="그림 29" descr="스크린샷, 그래픽, 라인, 디자인이(가) 표시된 사진&#10;&#10;자동 생성된 설명">
              <a:extLst>
                <a:ext uri="{FF2B5EF4-FFF2-40B4-BE49-F238E27FC236}">
                  <a16:creationId xmlns:a16="http://schemas.microsoft.com/office/drawing/2014/main" id="{5BEF33CA-756F-BCA6-6EC6-1E8CA9705DEC}"/>
                </a:ext>
              </a:extLst>
            </p:cNvPr>
            <p:cNvPicPr>
              <a:picLocks noChangeAspect="1"/>
            </p:cNvPicPr>
            <p:nvPr/>
          </p:nvPicPr>
          <p:blipFill>
            <a:blip r:embed="rId2">
              <a:alphaModFix amt="70000"/>
            </a:blip>
            <a:stretch>
              <a:fillRect/>
            </a:stretch>
          </p:blipFill>
          <p:spPr>
            <a:xfrm>
              <a:off x="813872" y="6577288"/>
              <a:ext cx="2436901" cy="2076461"/>
            </a:xfrm>
            <a:prstGeom prst="rect">
              <a:avLst/>
            </a:prstGeom>
          </p:spPr>
        </p:pic>
        <p:sp>
          <p:nvSpPr>
            <p:cNvPr id="108" name="TextBox 107">
              <a:extLst>
                <a:ext uri="{FF2B5EF4-FFF2-40B4-BE49-F238E27FC236}">
                  <a16:creationId xmlns:a16="http://schemas.microsoft.com/office/drawing/2014/main" id="{D6BB13D6-E05B-A714-F777-4C94054AF158}"/>
                </a:ext>
              </a:extLst>
            </p:cNvPr>
            <p:cNvSpPr txBox="1"/>
            <p:nvPr/>
          </p:nvSpPr>
          <p:spPr>
            <a:xfrm>
              <a:off x="333376" y="5308572"/>
              <a:ext cx="4347010"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r>
                <a:rPr lang="en-US" altLang="ko-KR" dirty="0"/>
                <a:t>[ </a:t>
              </a:r>
              <a:r>
                <a:rPr lang="ko-KR" altLang="en-US" dirty="0"/>
                <a:t>기술 발달에 따른 유통</a:t>
              </a:r>
              <a:r>
                <a:rPr lang="en-US" altLang="ko-KR" dirty="0"/>
                <a:t>·</a:t>
              </a:r>
              <a:r>
                <a:rPr lang="ko-KR" altLang="en-US" dirty="0"/>
                <a:t>소비재 기업의 경영 환경 변화와 전략적 선택 </a:t>
              </a:r>
              <a:r>
                <a:rPr lang="en-US" altLang="ko-KR" dirty="0"/>
                <a:t>]</a:t>
              </a:r>
            </a:p>
          </p:txBody>
        </p:sp>
        <p:sp>
          <p:nvSpPr>
            <p:cNvPr id="17" name="자유형: 도형 16">
              <a:extLst>
                <a:ext uri="{FF2B5EF4-FFF2-40B4-BE49-F238E27FC236}">
                  <a16:creationId xmlns:a16="http://schemas.microsoft.com/office/drawing/2014/main" id="{02C5C8CF-8D27-2A7E-27BB-8ED6027BB20A}"/>
                </a:ext>
              </a:extLst>
            </p:cNvPr>
            <p:cNvSpPr/>
            <p:nvPr/>
          </p:nvSpPr>
          <p:spPr>
            <a:xfrm>
              <a:off x="812312" y="6536562"/>
              <a:ext cx="2447542" cy="2070255"/>
            </a:xfrm>
            <a:custGeom>
              <a:avLst/>
              <a:gdLst>
                <a:gd name="connsiteX0" fmla="*/ 0 w 2419350"/>
                <a:gd name="connsiteY0" fmla="*/ 2362200 h 2362200"/>
                <a:gd name="connsiteX1" fmla="*/ 742950 w 2419350"/>
                <a:gd name="connsiteY1" fmla="*/ 1924050 h 2362200"/>
                <a:gd name="connsiteX2" fmla="*/ 1123950 w 2419350"/>
                <a:gd name="connsiteY2" fmla="*/ 1676400 h 2362200"/>
                <a:gd name="connsiteX3" fmla="*/ 1473200 w 2419350"/>
                <a:gd name="connsiteY3" fmla="*/ 1384300 h 2362200"/>
                <a:gd name="connsiteX4" fmla="*/ 1746250 w 2419350"/>
                <a:gd name="connsiteY4" fmla="*/ 1079500 h 2362200"/>
                <a:gd name="connsiteX5" fmla="*/ 1955800 w 2419350"/>
                <a:gd name="connsiteY5" fmla="*/ 812800 h 2362200"/>
                <a:gd name="connsiteX6" fmla="*/ 2146300 w 2419350"/>
                <a:gd name="connsiteY6" fmla="*/ 514350 h 2362200"/>
                <a:gd name="connsiteX7" fmla="*/ 2305050 w 2419350"/>
                <a:gd name="connsiteY7" fmla="*/ 209550 h 2362200"/>
                <a:gd name="connsiteX8" fmla="*/ 2419350 w 2419350"/>
                <a:gd name="connsiteY8" fmla="*/ 0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9350" h="2362200">
                  <a:moveTo>
                    <a:pt x="0" y="2362200"/>
                  </a:moveTo>
                  <a:lnTo>
                    <a:pt x="742950" y="1924050"/>
                  </a:lnTo>
                  <a:cubicBezTo>
                    <a:pt x="930275" y="1809750"/>
                    <a:pt x="1002242" y="1766358"/>
                    <a:pt x="1123950" y="1676400"/>
                  </a:cubicBezTo>
                  <a:cubicBezTo>
                    <a:pt x="1245658" y="1586442"/>
                    <a:pt x="1369483" y="1483783"/>
                    <a:pt x="1473200" y="1384300"/>
                  </a:cubicBezTo>
                  <a:cubicBezTo>
                    <a:pt x="1576917" y="1284817"/>
                    <a:pt x="1665817" y="1174750"/>
                    <a:pt x="1746250" y="1079500"/>
                  </a:cubicBezTo>
                  <a:cubicBezTo>
                    <a:pt x="1826683" y="984250"/>
                    <a:pt x="1889125" y="906992"/>
                    <a:pt x="1955800" y="812800"/>
                  </a:cubicBezTo>
                  <a:cubicBezTo>
                    <a:pt x="2022475" y="718608"/>
                    <a:pt x="2088092" y="614892"/>
                    <a:pt x="2146300" y="514350"/>
                  </a:cubicBezTo>
                  <a:cubicBezTo>
                    <a:pt x="2204508" y="413808"/>
                    <a:pt x="2259542" y="295275"/>
                    <a:pt x="2305050" y="209550"/>
                  </a:cubicBezTo>
                  <a:cubicBezTo>
                    <a:pt x="2350558" y="123825"/>
                    <a:pt x="2384954" y="61912"/>
                    <a:pt x="2419350" y="0"/>
                  </a:cubicBezTo>
                </a:path>
              </a:pathLst>
            </a:custGeom>
            <a:noFill/>
            <a:ln w="19050">
              <a:solidFill>
                <a:schemeClr val="accent1"/>
              </a:solidFill>
              <a:tailEnd type="stealt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dirty="0"/>
            </a:p>
          </p:txBody>
        </p:sp>
        <p:cxnSp>
          <p:nvCxnSpPr>
            <p:cNvPr id="18" name="직선 화살표 연결선 17">
              <a:extLst>
                <a:ext uri="{FF2B5EF4-FFF2-40B4-BE49-F238E27FC236}">
                  <a16:creationId xmlns:a16="http://schemas.microsoft.com/office/drawing/2014/main" id="{7FE6F188-2C98-3640-AE4E-F44D8774DCBE}"/>
                </a:ext>
              </a:extLst>
            </p:cNvPr>
            <p:cNvCxnSpPr>
              <a:cxnSpLocks/>
            </p:cNvCxnSpPr>
            <p:nvPr/>
          </p:nvCxnSpPr>
          <p:spPr>
            <a:xfrm flipV="1">
              <a:off x="816672" y="7484502"/>
              <a:ext cx="2455455" cy="1163243"/>
            </a:xfrm>
            <a:prstGeom prst="straightConnector1">
              <a:avLst/>
            </a:prstGeom>
            <a:ln w="19050">
              <a:solidFill>
                <a:schemeClr val="tx2"/>
              </a:solidFill>
              <a:tailEnd type="stealth"/>
            </a:ln>
            <a:effectLst/>
          </p:spPr>
          <p:style>
            <a:lnRef idx="2">
              <a:schemeClr val="accent3"/>
            </a:lnRef>
            <a:fillRef idx="0">
              <a:schemeClr val="accent3"/>
            </a:fillRef>
            <a:effectRef idx="1">
              <a:schemeClr val="accent3"/>
            </a:effectRef>
            <a:fontRef idx="minor">
              <a:schemeClr val="tx1"/>
            </a:fontRef>
          </p:style>
        </p:cxnSp>
        <p:sp>
          <p:nvSpPr>
            <p:cNvPr id="6" name="object 71">
              <a:extLst>
                <a:ext uri="{FF2B5EF4-FFF2-40B4-BE49-F238E27FC236}">
                  <a16:creationId xmlns:a16="http://schemas.microsoft.com/office/drawing/2014/main" id="{B6B97633-58E3-4A6F-7914-0945B3E18EB3}"/>
                </a:ext>
              </a:extLst>
            </p:cNvPr>
            <p:cNvSpPr txBox="1"/>
            <p:nvPr/>
          </p:nvSpPr>
          <p:spPr>
            <a:xfrm>
              <a:off x="4866602" y="5906643"/>
              <a:ext cx="1510856" cy="364202"/>
            </a:xfrm>
            <a:prstGeom prst="rect">
              <a:avLst/>
            </a:prstGeom>
          </p:spPr>
          <p:txBody>
            <a:bodyPr vert="horz" wrap="square" lIns="0" tIns="12700" rIns="0" bIns="0" rtlCol="0">
              <a:spAutoFit/>
            </a:bodyPr>
            <a:lstStyle/>
            <a:p>
              <a:pPr marL="12700" marR="5080" algn="ctr">
                <a:spcBef>
                  <a:spcPts val="95"/>
                </a:spcBef>
              </a:pPr>
              <a:r>
                <a:rPr lang="ko-KR" altLang="en-US" sz="1100" b="1" dirty="0">
                  <a:ln>
                    <a:solidFill>
                      <a:schemeClr val="accent1">
                        <a:alpha val="0"/>
                      </a:schemeClr>
                    </a:solidFill>
                  </a:ln>
                  <a:latin typeface="+mn-ea"/>
                  <a:cs typeface="Calibri"/>
                </a:rPr>
                <a:t>유통</a:t>
              </a:r>
              <a:r>
                <a:rPr lang="en-US" altLang="ko-KR" sz="1100" b="1" dirty="0">
                  <a:ln>
                    <a:solidFill>
                      <a:schemeClr val="accent1">
                        <a:alpha val="0"/>
                      </a:schemeClr>
                    </a:solidFill>
                  </a:ln>
                  <a:latin typeface="+mn-ea"/>
                  <a:cs typeface="Calibri"/>
                </a:rPr>
                <a:t>·</a:t>
              </a:r>
              <a:r>
                <a:rPr lang="ko-KR" altLang="en-US" sz="1100" b="1" dirty="0">
                  <a:ln>
                    <a:solidFill>
                      <a:schemeClr val="accent1">
                        <a:alpha val="0"/>
                      </a:schemeClr>
                    </a:solidFill>
                  </a:ln>
                  <a:latin typeface="+mn-ea"/>
                  <a:cs typeface="Calibri"/>
                </a:rPr>
                <a:t>소비재 기업의</a:t>
              </a:r>
              <a:endParaRPr lang="en-US" altLang="ko-KR" sz="1100" b="1" dirty="0">
                <a:ln>
                  <a:solidFill>
                    <a:schemeClr val="accent1">
                      <a:alpha val="0"/>
                    </a:schemeClr>
                  </a:solidFill>
                </a:ln>
                <a:latin typeface="+mn-ea"/>
                <a:cs typeface="Calibri"/>
              </a:endParaRPr>
            </a:p>
            <a:p>
              <a:pPr marL="12700" marR="5080" algn="ctr">
                <a:spcBef>
                  <a:spcPts val="95"/>
                </a:spcBef>
              </a:pPr>
              <a:r>
                <a:rPr lang="ko-KR" altLang="en-US" sz="1100" b="1" dirty="0">
                  <a:ln>
                    <a:solidFill>
                      <a:schemeClr val="accent1">
                        <a:alpha val="0"/>
                      </a:schemeClr>
                    </a:solidFill>
                  </a:ln>
                  <a:latin typeface="+mn-ea"/>
                  <a:cs typeface="Calibri"/>
                </a:rPr>
                <a:t>전략적 선택 </a:t>
              </a:r>
            </a:p>
          </p:txBody>
        </p:sp>
        <p:sp>
          <p:nvSpPr>
            <p:cNvPr id="8" name="object 68">
              <a:extLst>
                <a:ext uri="{FF2B5EF4-FFF2-40B4-BE49-F238E27FC236}">
                  <a16:creationId xmlns:a16="http://schemas.microsoft.com/office/drawing/2014/main" id="{BCB734B1-A354-32BD-8C79-DF9A594DD7D2}"/>
                </a:ext>
              </a:extLst>
            </p:cNvPr>
            <p:cNvSpPr txBox="1"/>
            <p:nvPr/>
          </p:nvSpPr>
          <p:spPr>
            <a:xfrm>
              <a:off x="5635367" y="8333127"/>
              <a:ext cx="761190" cy="474489"/>
            </a:xfrm>
            <a:prstGeom prst="rect">
              <a:avLst/>
            </a:prstGeom>
          </p:spPr>
          <p:txBody>
            <a:bodyPr vert="horz" wrap="square" lIns="0" tIns="0" rIns="0" bIns="0" rtlCol="0">
              <a:spAutoFit/>
            </a:bodyPr>
            <a:lstStyle/>
            <a:p>
              <a:pPr marL="12700">
                <a:lnSpc>
                  <a:spcPct val="100000"/>
                </a:lnSpc>
                <a:spcBef>
                  <a:spcPts val="95"/>
                </a:spcBef>
              </a:pPr>
              <a:r>
                <a:rPr lang="ko-KR" altLang="en-US" sz="1000" dirty="0">
                  <a:ln>
                    <a:solidFill>
                      <a:schemeClr val="accent1">
                        <a:alpha val="0"/>
                      </a:schemeClr>
                    </a:solidFill>
                  </a:ln>
                  <a:latin typeface="+mn-ea"/>
                  <a:cs typeface="Calibri"/>
                </a:rPr>
                <a:t>과거와 동일한</a:t>
              </a:r>
              <a:br>
                <a:rPr lang="en-US" altLang="ko-KR" sz="1000" dirty="0">
                  <a:ln>
                    <a:solidFill>
                      <a:schemeClr val="accent1">
                        <a:alpha val="0"/>
                      </a:schemeClr>
                    </a:solidFill>
                  </a:ln>
                  <a:latin typeface="+mn-ea"/>
                  <a:cs typeface="Calibri"/>
                </a:rPr>
              </a:br>
              <a:r>
                <a:rPr lang="ko-KR" altLang="en-US" sz="1000" dirty="0">
                  <a:ln>
                    <a:solidFill>
                      <a:schemeClr val="accent1">
                        <a:alpha val="0"/>
                      </a:schemeClr>
                    </a:solidFill>
                  </a:ln>
                  <a:latin typeface="+mn-ea"/>
                  <a:cs typeface="Calibri"/>
                </a:rPr>
                <a:t>비즈니스 모델</a:t>
              </a:r>
              <a:endParaRPr lang="en-US" altLang="ko-KR" sz="1000" dirty="0">
                <a:ln>
                  <a:solidFill>
                    <a:schemeClr val="accent1">
                      <a:alpha val="0"/>
                    </a:schemeClr>
                  </a:solidFill>
                </a:ln>
                <a:latin typeface="+mn-ea"/>
                <a:cs typeface="Calibri"/>
              </a:endParaRPr>
            </a:p>
            <a:p>
              <a:pPr marL="12700">
                <a:lnSpc>
                  <a:spcPct val="100000"/>
                </a:lnSpc>
                <a:spcBef>
                  <a:spcPts val="95"/>
                </a:spcBef>
              </a:pPr>
              <a:r>
                <a:rPr lang="ko-KR" altLang="en-US" sz="1000" dirty="0">
                  <a:ln>
                    <a:solidFill>
                      <a:schemeClr val="accent1">
                        <a:alpha val="0"/>
                      </a:schemeClr>
                    </a:solidFill>
                  </a:ln>
                  <a:latin typeface="+mn-ea"/>
                  <a:cs typeface="Calibri"/>
                </a:rPr>
                <a:t>고수</a:t>
              </a:r>
              <a:endParaRPr lang="en-US" sz="1000" dirty="0">
                <a:ln>
                  <a:solidFill>
                    <a:schemeClr val="accent1">
                      <a:alpha val="0"/>
                    </a:schemeClr>
                  </a:solidFill>
                </a:ln>
                <a:latin typeface="+mn-ea"/>
                <a:cs typeface="Calibri"/>
              </a:endParaRPr>
            </a:p>
          </p:txBody>
        </p:sp>
        <p:sp>
          <p:nvSpPr>
            <p:cNvPr id="9" name="object 69">
              <a:extLst>
                <a:ext uri="{FF2B5EF4-FFF2-40B4-BE49-F238E27FC236}">
                  <a16:creationId xmlns:a16="http://schemas.microsoft.com/office/drawing/2014/main" id="{61816EC7-83E2-4810-7EB6-DA98D14CA4BF}"/>
                </a:ext>
              </a:extLst>
            </p:cNvPr>
            <p:cNvSpPr txBox="1"/>
            <p:nvPr/>
          </p:nvSpPr>
          <p:spPr>
            <a:xfrm>
              <a:off x="5641063" y="6695107"/>
              <a:ext cx="761190" cy="307777"/>
            </a:xfrm>
            <a:prstGeom prst="rect">
              <a:avLst/>
            </a:prstGeom>
          </p:spPr>
          <p:txBody>
            <a:bodyPr vert="horz" wrap="square" lIns="0" tIns="0" rIns="0" bIns="0" rtlCol="0">
              <a:spAutoFit/>
            </a:bodyPr>
            <a:lstStyle/>
            <a:p>
              <a:pPr marL="12700">
                <a:spcBef>
                  <a:spcPts val="95"/>
                </a:spcBef>
                <a:defRPr/>
              </a:pPr>
              <a:r>
                <a:rPr lang="ko-KR" altLang="en-US" sz="1000" dirty="0">
                  <a:ln>
                    <a:solidFill>
                      <a:srgbClr val="1E49E2">
                        <a:alpha val="0"/>
                      </a:srgbClr>
                    </a:solidFill>
                  </a:ln>
                  <a:solidFill>
                    <a:srgbClr val="000000"/>
                  </a:solidFill>
                  <a:latin typeface="+mn-ea"/>
                  <a:cs typeface="Calibri"/>
                </a:rPr>
                <a:t>디지털 전환 혁신 주도</a:t>
              </a:r>
              <a:endParaRPr sz="1000" dirty="0">
                <a:ln>
                  <a:solidFill>
                    <a:srgbClr val="1E49E2">
                      <a:alpha val="0"/>
                    </a:srgbClr>
                  </a:solidFill>
                </a:ln>
                <a:solidFill>
                  <a:srgbClr val="000000"/>
                </a:solidFill>
                <a:latin typeface="+mn-ea"/>
                <a:cs typeface="Calibri"/>
              </a:endParaRPr>
            </a:p>
          </p:txBody>
        </p:sp>
        <p:sp>
          <p:nvSpPr>
            <p:cNvPr id="11" name="object 70">
              <a:extLst>
                <a:ext uri="{FF2B5EF4-FFF2-40B4-BE49-F238E27FC236}">
                  <a16:creationId xmlns:a16="http://schemas.microsoft.com/office/drawing/2014/main" id="{3354F963-1333-7F78-7732-B0C20459E0A2}"/>
                </a:ext>
              </a:extLst>
            </p:cNvPr>
            <p:cNvSpPr txBox="1"/>
            <p:nvPr/>
          </p:nvSpPr>
          <p:spPr>
            <a:xfrm>
              <a:off x="5641063" y="7532140"/>
              <a:ext cx="761190" cy="307777"/>
            </a:xfrm>
            <a:prstGeom prst="rect">
              <a:avLst/>
            </a:prstGeom>
          </p:spPr>
          <p:txBody>
            <a:bodyPr vert="horz" wrap="square" lIns="0" tIns="0" rIns="0" bIns="0" rtlCol="0">
              <a:spAutoFit/>
            </a:bodyPr>
            <a:lstStyle/>
            <a:p>
              <a:pPr marL="12700">
                <a:spcBef>
                  <a:spcPts val="95"/>
                </a:spcBef>
                <a:defRPr/>
              </a:pPr>
              <a:r>
                <a:rPr lang="ko-KR" altLang="en-US" sz="1000" dirty="0">
                  <a:ln>
                    <a:solidFill>
                      <a:srgbClr val="1E49E2">
                        <a:alpha val="0"/>
                      </a:srgbClr>
                    </a:solidFill>
                  </a:ln>
                  <a:solidFill>
                    <a:srgbClr val="000000"/>
                  </a:solidFill>
                  <a:latin typeface="+mn-ea"/>
                  <a:cs typeface="Calibri"/>
                </a:rPr>
                <a:t>디지털 기술</a:t>
              </a:r>
              <a:br>
                <a:rPr lang="en-US" altLang="ko-KR" sz="1000" dirty="0">
                  <a:ln>
                    <a:solidFill>
                      <a:srgbClr val="1E49E2">
                        <a:alpha val="0"/>
                      </a:srgbClr>
                    </a:solidFill>
                  </a:ln>
                  <a:solidFill>
                    <a:srgbClr val="000000"/>
                  </a:solidFill>
                  <a:latin typeface="+mn-ea"/>
                  <a:cs typeface="Calibri"/>
                </a:rPr>
              </a:br>
              <a:r>
                <a:rPr lang="ko-KR" altLang="en-US" sz="1000" dirty="0">
                  <a:ln>
                    <a:solidFill>
                      <a:srgbClr val="1E49E2">
                        <a:alpha val="0"/>
                      </a:srgbClr>
                    </a:solidFill>
                  </a:ln>
                  <a:solidFill>
                    <a:srgbClr val="000000"/>
                  </a:solidFill>
                  <a:latin typeface="+mn-ea"/>
                  <a:cs typeface="Calibri"/>
                </a:rPr>
                <a:t>도입</a:t>
              </a:r>
              <a:r>
                <a:rPr lang="en-US" altLang="ko-KR" sz="1000" dirty="0">
                  <a:ln>
                    <a:solidFill>
                      <a:srgbClr val="1E49E2">
                        <a:alpha val="0"/>
                      </a:srgbClr>
                    </a:solidFill>
                  </a:ln>
                  <a:solidFill>
                    <a:srgbClr val="000000"/>
                  </a:solidFill>
                  <a:latin typeface="+mn-ea"/>
                  <a:cs typeface="Calibri"/>
                </a:rPr>
                <a:t>·</a:t>
              </a:r>
              <a:r>
                <a:rPr lang="ko-KR" altLang="en-US" sz="1000" dirty="0">
                  <a:ln>
                    <a:solidFill>
                      <a:srgbClr val="1E49E2">
                        <a:alpha val="0"/>
                      </a:srgbClr>
                    </a:solidFill>
                  </a:ln>
                  <a:solidFill>
                    <a:srgbClr val="000000"/>
                  </a:solidFill>
                  <a:latin typeface="+mn-ea"/>
                  <a:cs typeface="Calibri"/>
                </a:rPr>
                <a:t>활용</a:t>
              </a:r>
              <a:endParaRPr lang="en-US" sz="1000" dirty="0">
                <a:ln>
                  <a:solidFill>
                    <a:srgbClr val="1E49E2">
                      <a:alpha val="0"/>
                    </a:srgbClr>
                  </a:solidFill>
                </a:ln>
                <a:solidFill>
                  <a:srgbClr val="000000"/>
                </a:solidFill>
                <a:latin typeface="+mn-ea"/>
                <a:cs typeface="Calibri"/>
              </a:endParaRPr>
            </a:p>
          </p:txBody>
        </p:sp>
        <p:cxnSp>
          <p:nvCxnSpPr>
            <p:cNvPr id="12" name="직선 화살표 연결선 11">
              <a:extLst>
                <a:ext uri="{FF2B5EF4-FFF2-40B4-BE49-F238E27FC236}">
                  <a16:creationId xmlns:a16="http://schemas.microsoft.com/office/drawing/2014/main" id="{BF030373-5A8F-95EB-E2FD-AC65AD5A4354}"/>
                </a:ext>
              </a:extLst>
            </p:cNvPr>
            <p:cNvCxnSpPr>
              <a:cxnSpLocks/>
            </p:cNvCxnSpPr>
            <p:nvPr/>
          </p:nvCxnSpPr>
          <p:spPr>
            <a:xfrm flipV="1">
              <a:off x="795320" y="6229991"/>
              <a:ext cx="0" cy="2435339"/>
            </a:xfrm>
            <a:prstGeom prst="straightConnector1">
              <a:avLst/>
            </a:prstGeom>
            <a:ln w="19050">
              <a:solidFill>
                <a:schemeClr val="bg1">
                  <a:lumMod val="75000"/>
                </a:schemeClr>
              </a:solidFill>
              <a:tailEnd type="none"/>
            </a:ln>
            <a:effectLst/>
          </p:spPr>
          <p:style>
            <a:lnRef idx="2">
              <a:schemeClr val="accent3"/>
            </a:lnRef>
            <a:fillRef idx="0">
              <a:schemeClr val="accent3"/>
            </a:fillRef>
            <a:effectRef idx="1">
              <a:schemeClr val="accent3"/>
            </a:effectRef>
            <a:fontRef idx="minor">
              <a:schemeClr val="tx1"/>
            </a:fontRef>
          </p:style>
        </p:cxnSp>
        <p:cxnSp>
          <p:nvCxnSpPr>
            <p:cNvPr id="13" name="직선 화살표 연결선 12">
              <a:extLst>
                <a:ext uri="{FF2B5EF4-FFF2-40B4-BE49-F238E27FC236}">
                  <a16:creationId xmlns:a16="http://schemas.microsoft.com/office/drawing/2014/main" id="{BDC5BA40-33FC-CD68-E430-2B0DDCBB8E2B}"/>
                </a:ext>
              </a:extLst>
            </p:cNvPr>
            <p:cNvCxnSpPr>
              <a:cxnSpLocks/>
            </p:cNvCxnSpPr>
            <p:nvPr/>
          </p:nvCxnSpPr>
          <p:spPr>
            <a:xfrm>
              <a:off x="795320" y="8660321"/>
              <a:ext cx="3412003" cy="0"/>
            </a:xfrm>
            <a:prstGeom prst="straightConnector1">
              <a:avLst/>
            </a:prstGeom>
            <a:ln w="19050">
              <a:solidFill>
                <a:schemeClr val="bg1">
                  <a:lumMod val="75000"/>
                </a:schemeClr>
              </a:solidFill>
              <a:tailEnd type="none"/>
            </a:ln>
            <a:effectLst/>
          </p:spPr>
          <p:style>
            <a:lnRef idx="2">
              <a:schemeClr val="accent3"/>
            </a:lnRef>
            <a:fillRef idx="0">
              <a:schemeClr val="accent3"/>
            </a:fillRef>
            <a:effectRef idx="1">
              <a:schemeClr val="accent3"/>
            </a:effectRef>
            <a:fontRef idx="minor">
              <a:schemeClr val="tx1"/>
            </a:fontRef>
          </p:style>
        </p:cxnSp>
        <p:sp>
          <p:nvSpPr>
            <p:cNvPr id="14" name="TextBox 13">
              <a:extLst>
                <a:ext uri="{FF2B5EF4-FFF2-40B4-BE49-F238E27FC236}">
                  <a16:creationId xmlns:a16="http://schemas.microsoft.com/office/drawing/2014/main" id="{5A8A9671-702E-78F5-7582-4F62B9B88B37}"/>
                </a:ext>
              </a:extLst>
            </p:cNvPr>
            <p:cNvSpPr txBox="1"/>
            <p:nvPr/>
          </p:nvSpPr>
          <p:spPr>
            <a:xfrm>
              <a:off x="303558" y="6160951"/>
              <a:ext cx="588319" cy="338554"/>
            </a:xfrm>
            <a:prstGeom prst="rect">
              <a:avLst/>
            </a:prstGeom>
            <a:noFill/>
          </p:spPr>
          <p:txBody>
            <a:bodyPr wrap="square" lIns="36000" rIns="36000">
              <a:spAutoFit/>
            </a:bodyPr>
            <a:lstStyle/>
            <a:p>
              <a:r>
                <a:rPr lang="ko-KR" altLang="en-US" sz="800" b="1" dirty="0">
                  <a:ln>
                    <a:solidFill>
                      <a:srgbClr val="D9D9D9">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기업 성장</a:t>
              </a:r>
              <a:br>
                <a:rPr lang="en-US" altLang="ko-KR" sz="800" b="1" dirty="0">
                  <a:ln>
                    <a:solidFill>
                      <a:srgbClr val="D9D9D9">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br>
              <a:r>
                <a:rPr lang="en-US" altLang="ko-KR" sz="800" dirty="0">
                  <a:ln>
                    <a:solidFill>
                      <a:srgbClr val="D9D9D9">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(Growth)</a:t>
              </a:r>
              <a:endParaRPr lang="ko-KR" altLang="en-US" sz="800" dirty="0">
                <a:ln>
                  <a:solidFill>
                    <a:srgbClr val="D9D9D9">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sp>
          <p:nvSpPr>
            <p:cNvPr id="15" name="TextBox 14">
              <a:extLst>
                <a:ext uri="{FF2B5EF4-FFF2-40B4-BE49-F238E27FC236}">
                  <a16:creationId xmlns:a16="http://schemas.microsoft.com/office/drawing/2014/main" id="{034F3BC5-8E1B-0463-224E-A41E5E6FEF6F}"/>
                </a:ext>
              </a:extLst>
            </p:cNvPr>
            <p:cNvSpPr txBox="1"/>
            <p:nvPr/>
          </p:nvSpPr>
          <p:spPr>
            <a:xfrm>
              <a:off x="3675521" y="8678476"/>
              <a:ext cx="651798" cy="215444"/>
            </a:xfrm>
            <a:prstGeom prst="rect">
              <a:avLst/>
            </a:prstGeom>
            <a:noFill/>
          </p:spPr>
          <p:txBody>
            <a:bodyPr wrap="square" lIns="36000" anchor="ctr">
              <a:spAutoFit/>
            </a:bodyPr>
            <a:lstStyle/>
            <a:p>
              <a:r>
                <a:rPr lang="ko-KR" altLang="en-US" sz="800" b="1" dirty="0">
                  <a:ln>
                    <a:solidFill>
                      <a:srgbClr val="D9D9D9">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시간</a:t>
              </a:r>
              <a:r>
                <a:rPr lang="en-US" altLang="ko-KR" sz="800" b="1" dirty="0">
                  <a:ln>
                    <a:solidFill>
                      <a:srgbClr val="D9D9D9">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 </a:t>
              </a:r>
              <a:r>
                <a:rPr lang="en-US" altLang="ko-KR" sz="800" dirty="0">
                  <a:ln>
                    <a:solidFill>
                      <a:srgbClr val="D9D9D9">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(Time)</a:t>
              </a:r>
              <a:endParaRPr lang="ko-KR" altLang="en-US" sz="800" dirty="0">
                <a:ln>
                  <a:solidFill>
                    <a:srgbClr val="D9D9D9">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sp>
          <p:nvSpPr>
            <p:cNvPr id="19" name="object 35">
              <a:extLst>
                <a:ext uri="{FF2B5EF4-FFF2-40B4-BE49-F238E27FC236}">
                  <a16:creationId xmlns:a16="http://schemas.microsoft.com/office/drawing/2014/main" id="{BC10F205-ADEC-F037-E615-30CBCF62020C}"/>
                </a:ext>
              </a:extLst>
            </p:cNvPr>
            <p:cNvSpPr txBox="1"/>
            <p:nvPr/>
          </p:nvSpPr>
          <p:spPr>
            <a:xfrm>
              <a:off x="3361018" y="6395883"/>
              <a:ext cx="843731" cy="469582"/>
            </a:xfrm>
            <a:prstGeom prst="rect">
              <a:avLst/>
            </a:prstGeom>
          </p:spPr>
          <p:txBody>
            <a:bodyPr vert="horz" wrap="square" lIns="36000" tIns="12065" rIns="36000" bIns="0" rtlCol="0" anchor="ctr">
              <a:noAutofit/>
            </a:bodyPr>
            <a:lstStyle/>
            <a:p>
              <a:pPr marR="5080">
                <a:lnSpc>
                  <a:spcPct val="105000"/>
                </a:lnSpc>
              </a:pPr>
              <a:r>
                <a:rPr lang="ko-KR" altLang="en-US" sz="900" dirty="0">
                  <a:ln>
                    <a:solidFill>
                      <a:srgbClr val="D9D9D9">
                        <a:alpha val="0"/>
                      </a:srgbClr>
                    </a:solidFill>
                  </a:ln>
                  <a:highlight>
                    <a:srgbClr val="AADEEC"/>
                  </a:highlight>
                  <a:latin typeface="KoPub돋움체 Medium" panose="00000600000000000000" pitchFamily="2" charset="-127"/>
                  <a:ea typeface="KoPub돋움체 Medium" panose="00000600000000000000" pitchFamily="2" charset="-127"/>
                </a:rPr>
                <a:t>미래를 예측하고</a:t>
              </a:r>
              <a:br>
                <a:rPr lang="en-US" altLang="ko-KR" sz="900" dirty="0">
                  <a:ln>
                    <a:solidFill>
                      <a:srgbClr val="D9D9D9">
                        <a:alpha val="0"/>
                      </a:srgbClr>
                    </a:solidFill>
                  </a:ln>
                  <a:highlight>
                    <a:srgbClr val="AADEEC"/>
                  </a:highlight>
                  <a:latin typeface="KoPub돋움체 Medium" panose="00000600000000000000" pitchFamily="2" charset="-127"/>
                  <a:ea typeface="KoPub돋움체 Medium" panose="00000600000000000000" pitchFamily="2" charset="-127"/>
                </a:rPr>
              </a:br>
              <a:r>
                <a:rPr lang="ko-KR" altLang="en-US" sz="900" dirty="0">
                  <a:ln>
                    <a:solidFill>
                      <a:srgbClr val="D9D9D9">
                        <a:alpha val="0"/>
                      </a:srgbClr>
                    </a:solidFill>
                  </a:ln>
                  <a:highlight>
                    <a:srgbClr val="AADEEC"/>
                  </a:highlight>
                  <a:latin typeface="KoPub돋움체 Medium" panose="00000600000000000000" pitchFamily="2" charset="-127"/>
                  <a:ea typeface="KoPub돋움체 Medium" panose="00000600000000000000" pitchFamily="2" charset="-127"/>
                </a:rPr>
                <a:t>변화 주도</a:t>
              </a:r>
              <a:endParaRPr sz="900" dirty="0">
                <a:ln>
                  <a:solidFill>
                    <a:srgbClr val="D9D9D9">
                      <a:alpha val="0"/>
                    </a:srgbClr>
                  </a:solidFill>
                </a:ln>
                <a:highlight>
                  <a:srgbClr val="AADEEC"/>
                </a:highlight>
                <a:latin typeface="KoPub돋움체 Medium" panose="00000600000000000000" pitchFamily="2" charset="-127"/>
                <a:ea typeface="KoPub돋움체 Medium" panose="00000600000000000000" pitchFamily="2" charset="-127"/>
              </a:endParaRPr>
            </a:p>
          </p:txBody>
        </p:sp>
        <p:sp>
          <p:nvSpPr>
            <p:cNvPr id="24" name="object 33">
              <a:extLst>
                <a:ext uri="{FF2B5EF4-FFF2-40B4-BE49-F238E27FC236}">
                  <a16:creationId xmlns:a16="http://schemas.microsoft.com/office/drawing/2014/main" id="{BCB9BD9F-3650-F879-F54A-16215FF9E6C3}"/>
                </a:ext>
              </a:extLst>
            </p:cNvPr>
            <p:cNvSpPr txBox="1"/>
            <p:nvPr/>
          </p:nvSpPr>
          <p:spPr>
            <a:xfrm>
              <a:off x="3361019" y="7993370"/>
              <a:ext cx="938320" cy="465316"/>
            </a:xfrm>
            <a:prstGeom prst="rect">
              <a:avLst/>
            </a:prstGeom>
            <a:noFill/>
          </p:spPr>
          <p:txBody>
            <a:bodyPr vert="horz" wrap="none" lIns="36000" tIns="12065" rIns="36000" bIns="0" rtlCol="0" anchor="ctr">
              <a:noAutofit/>
            </a:bodyPr>
            <a:lstStyle/>
            <a:p>
              <a:pPr marR="5080">
                <a:lnSpc>
                  <a:spcPct val="105000"/>
                </a:lnSpc>
              </a:pPr>
              <a:r>
                <a:rPr lang="ko-KR" altLang="en-US" sz="900" dirty="0">
                  <a:ln>
                    <a:solidFill>
                      <a:srgbClr val="D9D9D9">
                        <a:alpha val="0"/>
                      </a:srgbClr>
                    </a:solidFill>
                  </a:ln>
                  <a:highlight>
                    <a:srgbClr val="FFFFFF"/>
                  </a:highlight>
                  <a:latin typeface="KoPub돋움체 Medium" panose="00000600000000000000" pitchFamily="2" charset="-127"/>
                  <a:ea typeface="KoPub돋움체 Medium" panose="00000600000000000000" pitchFamily="2" charset="-127"/>
                </a:rPr>
                <a:t>경영 환경</a:t>
              </a:r>
              <a:br>
                <a:rPr lang="en-US" altLang="ko-KR" sz="900" dirty="0">
                  <a:ln>
                    <a:solidFill>
                      <a:srgbClr val="D9D9D9">
                        <a:alpha val="0"/>
                      </a:srgbClr>
                    </a:solidFill>
                  </a:ln>
                  <a:highlight>
                    <a:srgbClr val="FFFFFF"/>
                  </a:highlight>
                  <a:latin typeface="KoPub돋움체 Medium" panose="00000600000000000000" pitchFamily="2" charset="-127"/>
                  <a:ea typeface="KoPub돋움체 Medium" panose="00000600000000000000" pitchFamily="2" charset="-127"/>
                </a:rPr>
              </a:br>
              <a:r>
                <a:rPr lang="ko-KR" altLang="en-US" sz="900" dirty="0">
                  <a:ln>
                    <a:solidFill>
                      <a:srgbClr val="D9D9D9">
                        <a:alpha val="0"/>
                      </a:srgbClr>
                    </a:solidFill>
                  </a:ln>
                  <a:highlight>
                    <a:srgbClr val="FFFFFF"/>
                  </a:highlight>
                  <a:latin typeface="KoPub돋움체 Medium" panose="00000600000000000000" pitchFamily="2" charset="-127"/>
                  <a:ea typeface="KoPub돋움체 Medium" panose="00000600000000000000" pitchFamily="2" charset="-127"/>
                </a:rPr>
                <a:t>변화를 간과</a:t>
              </a:r>
              <a:endParaRPr lang="en-US" altLang="ko-KR" sz="900" dirty="0">
                <a:ln>
                  <a:solidFill>
                    <a:srgbClr val="D9D9D9">
                      <a:alpha val="0"/>
                    </a:srgbClr>
                  </a:solidFill>
                </a:ln>
                <a:highlight>
                  <a:srgbClr val="FFFFFF"/>
                </a:highlight>
                <a:latin typeface="KoPub돋움체 Medium" panose="00000600000000000000" pitchFamily="2" charset="-127"/>
                <a:ea typeface="KoPub돋움체 Medium" panose="00000600000000000000" pitchFamily="2" charset="-127"/>
              </a:endParaRPr>
            </a:p>
          </p:txBody>
        </p:sp>
        <p:sp>
          <p:nvSpPr>
            <p:cNvPr id="25" name="TextBox 24">
              <a:extLst>
                <a:ext uri="{FF2B5EF4-FFF2-40B4-BE49-F238E27FC236}">
                  <a16:creationId xmlns:a16="http://schemas.microsoft.com/office/drawing/2014/main" id="{58658253-F23D-C88F-FEC3-5DD43567EBCB}"/>
                </a:ext>
              </a:extLst>
            </p:cNvPr>
            <p:cNvSpPr txBox="1"/>
            <p:nvPr/>
          </p:nvSpPr>
          <p:spPr>
            <a:xfrm>
              <a:off x="3361018" y="7372354"/>
              <a:ext cx="772710" cy="199628"/>
            </a:xfrm>
            <a:prstGeom prst="rect">
              <a:avLst/>
            </a:prstGeom>
          </p:spPr>
          <p:txBody>
            <a:bodyPr wrap="square" lIns="36000" rIns="36000" anchor="ctr">
              <a:noAutofit/>
            </a:bodyPr>
            <a:lstStyle/>
            <a:p>
              <a:pPr marR="5080">
                <a:lnSpc>
                  <a:spcPct val="105000"/>
                </a:lnSpc>
              </a:pPr>
              <a:r>
                <a:rPr lang="ko-KR" altLang="en-US" sz="900" dirty="0">
                  <a:ln>
                    <a:solidFill>
                      <a:srgbClr val="D9D9D9">
                        <a:alpha val="0"/>
                      </a:srgbClr>
                    </a:solidFill>
                  </a:ln>
                  <a:highlight>
                    <a:srgbClr val="AADEEC"/>
                  </a:highlight>
                  <a:latin typeface="KoPub돋움체 Medium" panose="00000600000000000000" pitchFamily="2" charset="-127"/>
                  <a:ea typeface="KoPub돋움체 Medium" panose="00000600000000000000" pitchFamily="2" charset="-127"/>
                </a:rPr>
                <a:t>변화에 대응</a:t>
              </a:r>
            </a:p>
          </p:txBody>
        </p:sp>
        <p:sp>
          <p:nvSpPr>
            <p:cNvPr id="26" name="사각형: 둥근 모서리 25">
              <a:extLst>
                <a:ext uri="{FF2B5EF4-FFF2-40B4-BE49-F238E27FC236}">
                  <a16:creationId xmlns:a16="http://schemas.microsoft.com/office/drawing/2014/main" id="{1FD0E8DF-1976-872C-A411-8869937F0567}"/>
                </a:ext>
              </a:extLst>
            </p:cNvPr>
            <p:cNvSpPr/>
            <p:nvPr/>
          </p:nvSpPr>
          <p:spPr>
            <a:xfrm>
              <a:off x="2524519" y="7902882"/>
              <a:ext cx="781425" cy="180976"/>
            </a:xfrm>
            <a:prstGeom prst="roundRect">
              <a:avLst>
                <a:gd name="adj" fmla="val 50000"/>
              </a:avLst>
            </a:prstGeom>
            <a:solidFill>
              <a:srgbClr val="57BFDA"/>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5080" algn="ctr"/>
              <a:r>
                <a:rPr lang="en-US" altLang="ko-KR"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Legacy</a:t>
              </a:r>
              <a:endParaRPr lang="ko-KR" altLang="en-US"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27" name="사각형: 둥근 모서리 26">
              <a:extLst>
                <a:ext uri="{FF2B5EF4-FFF2-40B4-BE49-F238E27FC236}">
                  <a16:creationId xmlns:a16="http://schemas.microsoft.com/office/drawing/2014/main" id="{3F9E5842-A9C1-CB20-B394-CA657C88DB69}"/>
                </a:ext>
              </a:extLst>
            </p:cNvPr>
            <p:cNvSpPr/>
            <p:nvPr/>
          </p:nvSpPr>
          <p:spPr>
            <a:xfrm>
              <a:off x="2524519" y="7102782"/>
              <a:ext cx="781425" cy="180976"/>
            </a:xfrm>
            <a:prstGeom prst="roundRect">
              <a:avLst>
                <a:gd name="adj" fmla="val 50000"/>
              </a:avLst>
            </a:prstGeom>
            <a:solidFill>
              <a:srgbClr val="57BFDA"/>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R="5080" algn="ctr"/>
              <a:r>
                <a:rPr lang="en-US" altLang="ko-KR" sz="900" b="1"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Transform</a:t>
              </a:r>
            </a:p>
          </p:txBody>
        </p:sp>
        <p:sp>
          <p:nvSpPr>
            <p:cNvPr id="31" name="TextBox 30">
              <a:extLst>
                <a:ext uri="{FF2B5EF4-FFF2-40B4-BE49-F238E27FC236}">
                  <a16:creationId xmlns:a16="http://schemas.microsoft.com/office/drawing/2014/main" id="{28C54AB2-25BE-0D3B-429D-8CAB40A53378}"/>
                </a:ext>
              </a:extLst>
            </p:cNvPr>
            <p:cNvSpPr txBox="1"/>
            <p:nvPr/>
          </p:nvSpPr>
          <p:spPr>
            <a:xfrm>
              <a:off x="804402" y="7566636"/>
              <a:ext cx="816483" cy="431400"/>
            </a:xfrm>
            <a:prstGeom prst="rect">
              <a:avLst/>
            </a:prstGeom>
            <a:noFill/>
          </p:spPr>
          <p:txBody>
            <a:bodyPr wrap="square" lIns="0" tIns="0" rIns="0" bIns="0">
              <a:spAutoFit/>
            </a:bodyPr>
            <a:lstStyle/>
            <a:p>
              <a:pPr marR="5080" algn="ctr">
                <a:lnSpc>
                  <a:spcPct val="105000"/>
                </a:lnSpc>
              </a:pPr>
              <a:r>
                <a:rPr lang="ko-KR" altLang="en-US" sz="900" b="1" dirty="0">
                  <a:ln>
                    <a:solidFill>
                      <a:srgbClr val="D9D9D9">
                        <a:alpha val="0"/>
                      </a:srgbClr>
                    </a:solidFill>
                  </a:ln>
                  <a:solidFill>
                    <a:srgbClr val="AB0D82"/>
                  </a:solidFill>
                  <a:latin typeface="KoPub돋움체 Medium" panose="00000600000000000000" pitchFamily="2" charset="-127"/>
                  <a:ea typeface="KoPub돋움체 Medium" panose="00000600000000000000" pitchFamily="2" charset="-127"/>
                </a:rPr>
                <a:t>시장 내</a:t>
              </a:r>
              <a:endParaRPr lang="en-US" altLang="ko-KR" sz="900" b="1" dirty="0">
                <a:ln>
                  <a:solidFill>
                    <a:srgbClr val="D9D9D9">
                      <a:alpha val="0"/>
                    </a:srgbClr>
                  </a:solidFill>
                </a:ln>
                <a:solidFill>
                  <a:srgbClr val="AB0D82"/>
                </a:solidFill>
                <a:latin typeface="KoPub돋움체 Medium" panose="00000600000000000000" pitchFamily="2" charset="-127"/>
                <a:ea typeface="KoPub돋움체 Medium" panose="00000600000000000000" pitchFamily="2" charset="-127"/>
              </a:endParaRPr>
            </a:p>
            <a:p>
              <a:pPr marR="5080" algn="ctr">
                <a:lnSpc>
                  <a:spcPct val="105000"/>
                </a:lnSpc>
              </a:pPr>
              <a:r>
                <a:rPr lang="ko-KR" altLang="en-US" sz="900" b="1" dirty="0">
                  <a:ln>
                    <a:solidFill>
                      <a:srgbClr val="D9D9D9">
                        <a:alpha val="0"/>
                      </a:srgbClr>
                    </a:solidFill>
                  </a:ln>
                  <a:solidFill>
                    <a:srgbClr val="AB0D82"/>
                  </a:solidFill>
                  <a:latin typeface="KoPub돋움체 Medium" panose="00000600000000000000" pitchFamily="2" charset="-127"/>
                  <a:ea typeface="KoPub돋움체 Medium" panose="00000600000000000000" pitchFamily="2" charset="-127"/>
                </a:rPr>
                <a:t>기술적 요구</a:t>
              </a:r>
              <a:br>
                <a:rPr lang="en-US" altLang="ko-KR" sz="900" b="1" dirty="0">
                  <a:ln>
                    <a:solidFill>
                      <a:srgbClr val="D9D9D9">
                        <a:alpha val="0"/>
                      </a:srgbClr>
                    </a:solidFill>
                  </a:ln>
                  <a:solidFill>
                    <a:srgbClr val="AB0D82"/>
                  </a:solidFill>
                  <a:latin typeface="KoPub돋움체 Medium" panose="00000600000000000000" pitchFamily="2" charset="-127"/>
                  <a:ea typeface="KoPub돋움체 Medium" panose="00000600000000000000" pitchFamily="2" charset="-127"/>
                </a:rPr>
              </a:br>
              <a:r>
                <a:rPr lang="ko-KR" altLang="en-US" sz="900" b="1" dirty="0">
                  <a:ln>
                    <a:solidFill>
                      <a:srgbClr val="D9D9D9">
                        <a:alpha val="0"/>
                      </a:srgbClr>
                    </a:solidFill>
                  </a:ln>
                  <a:solidFill>
                    <a:srgbClr val="AB0D82"/>
                  </a:solidFill>
                  <a:latin typeface="KoPub돋움체 Medium" panose="00000600000000000000" pitchFamily="2" charset="-127"/>
                  <a:ea typeface="KoPub돋움체 Medium" panose="00000600000000000000" pitchFamily="2" charset="-127"/>
                </a:rPr>
                <a:t>증대</a:t>
              </a:r>
              <a:endParaRPr lang="en-US" altLang="ko-KR" sz="900" b="1" dirty="0">
                <a:ln>
                  <a:solidFill>
                    <a:srgbClr val="D9D9D9">
                      <a:alpha val="0"/>
                    </a:srgbClr>
                  </a:solidFill>
                </a:ln>
                <a:solidFill>
                  <a:srgbClr val="AB0D82"/>
                </a:solidFill>
                <a:latin typeface="KoPub돋움체 Medium" panose="00000600000000000000" pitchFamily="2" charset="-127"/>
                <a:ea typeface="KoPub돋움체 Medium" panose="00000600000000000000" pitchFamily="2" charset="-127"/>
              </a:endParaRPr>
            </a:p>
          </p:txBody>
        </p:sp>
        <p:grpSp>
          <p:nvGrpSpPr>
            <p:cNvPr id="35" name="그룹 34">
              <a:extLst>
                <a:ext uri="{FF2B5EF4-FFF2-40B4-BE49-F238E27FC236}">
                  <a16:creationId xmlns:a16="http://schemas.microsoft.com/office/drawing/2014/main" id="{54A3D0A4-190A-1F3B-111C-670C20BEFCC0}"/>
                </a:ext>
              </a:extLst>
            </p:cNvPr>
            <p:cNvGrpSpPr/>
            <p:nvPr/>
          </p:nvGrpSpPr>
          <p:grpSpPr>
            <a:xfrm>
              <a:off x="1012904" y="8212628"/>
              <a:ext cx="419100" cy="419100"/>
              <a:chOff x="688836" y="7951836"/>
              <a:chExt cx="584479" cy="584479"/>
            </a:xfrm>
          </p:grpSpPr>
          <p:sp>
            <p:nvSpPr>
              <p:cNvPr id="37" name="타원 36">
                <a:extLst>
                  <a:ext uri="{FF2B5EF4-FFF2-40B4-BE49-F238E27FC236}">
                    <a16:creationId xmlns:a16="http://schemas.microsoft.com/office/drawing/2014/main" id="{51CD0920-9D0C-07EF-2495-775CE62F6B98}"/>
                  </a:ext>
                </a:extLst>
              </p:cNvPr>
              <p:cNvSpPr/>
              <p:nvPr/>
            </p:nvSpPr>
            <p:spPr>
              <a:xfrm>
                <a:off x="688836" y="7951836"/>
                <a:ext cx="584479" cy="584479"/>
              </a:xfrm>
              <a:prstGeom prst="ellipse">
                <a:avLst/>
              </a:prstGeom>
              <a:solidFill>
                <a:schemeClr val="bg1">
                  <a:lumMod val="85000"/>
                  <a:alpha val="60000"/>
                </a:schemeClr>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33" name="타원 32">
                <a:extLst>
                  <a:ext uri="{FF2B5EF4-FFF2-40B4-BE49-F238E27FC236}">
                    <a16:creationId xmlns:a16="http://schemas.microsoft.com/office/drawing/2014/main" id="{A9246B48-B9C1-3B38-4A54-4A539678584E}"/>
                  </a:ext>
                </a:extLst>
              </p:cNvPr>
              <p:cNvSpPr/>
              <p:nvPr/>
            </p:nvSpPr>
            <p:spPr>
              <a:xfrm>
                <a:off x="781050" y="8044050"/>
                <a:ext cx="400050" cy="400050"/>
              </a:xfrm>
              <a:prstGeom prst="ellipse">
                <a:avLst/>
              </a:prstGeom>
              <a:solidFill>
                <a:schemeClr val="bg1">
                  <a:lumMod val="85000"/>
                  <a:alpha val="70000"/>
                </a:schemeClr>
              </a:solidFill>
              <a:ln w="19050">
                <a:solidFill>
                  <a:srgbClr val="AB0D82">
                    <a:alpha val="50000"/>
                  </a:srgb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34" name="타원 33">
                <a:extLst>
                  <a:ext uri="{FF2B5EF4-FFF2-40B4-BE49-F238E27FC236}">
                    <a16:creationId xmlns:a16="http://schemas.microsoft.com/office/drawing/2014/main" id="{399B0A50-6058-CD1C-C14A-2E8493754181}"/>
                  </a:ext>
                </a:extLst>
              </p:cNvPr>
              <p:cNvSpPr/>
              <p:nvPr/>
            </p:nvSpPr>
            <p:spPr>
              <a:xfrm>
                <a:off x="848106" y="8110725"/>
                <a:ext cx="266700" cy="266700"/>
              </a:xfrm>
              <a:prstGeom prst="ellipse">
                <a:avLst/>
              </a:prstGeom>
              <a:solidFill>
                <a:srgbClr val="AB0D82">
                  <a:alpha val="80000"/>
                </a:srgbClr>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grpSp>
        <p:cxnSp>
          <p:nvCxnSpPr>
            <p:cNvPr id="39" name="직선 화살표 연결선 38">
              <a:extLst>
                <a:ext uri="{FF2B5EF4-FFF2-40B4-BE49-F238E27FC236}">
                  <a16:creationId xmlns:a16="http://schemas.microsoft.com/office/drawing/2014/main" id="{8E1B4EB1-46F1-E349-0D9E-E3240988AC19}"/>
                </a:ext>
              </a:extLst>
            </p:cNvPr>
            <p:cNvCxnSpPr>
              <a:stCxn id="37" idx="0"/>
            </p:cNvCxnSpPr>
            <p:nvPr/>
          </p:nvCxnSpPr>
          <p:spPr>
            <a:xfrm flipH="1" flipV="1">
              <a:off x="1222453" y="8031218"/>
              <a:ext cx="1" cy="181410"/>
            </a:xfrm>
            <a:prstGeom prst="straightConnector1">
              <a:avLst/>
            </a:prstGeom>
            <a:ln w="6350">
              <a:solidFill>
                <a:srgbClr val="AB0D82"/>
              </a:solidFill>
              <a:headEnd type="oval" w="sm" len="sm"/>
              <a:tailEnd type="none" w="sm" len="sm"/>
            </a:ln>
            <a:effectLst/>
          </p:spPr>
          <p:style>
            <a:lnRef idx="2">
              <a:schemeClr val="accent3"/>
            </a:lnRef>
            <a:fillRef idx="0">
              <a:schemeClr val="accent3"/>
            </a:fillRef>
            <a:effectRef idx="1">
              <a:schemeClr val="accent3"/>
            </a:effectRef>
            <a:fontRef idx="minor">
              <a:schemeClr val="tx1"/>
            </a:fontRef>
          </p:style>
        </p:cxnSp>
        <p:sp>
          <p:nvSpPr>
            <p:cNvPr id="44" name="사각형: 둥근 모서리 43">
              <a:extLst>
                <a:ext uri="{FF2B5EF4-FFF2-40B4-BE49-F238E27FC236}">
                  <a16:creationId xmlns:a16="http://schemas.microsoft.com/office/drawing/2014/main" id="{A563BFF5-32E8-5EA7-8B1B-B5EF2ABFDF3D}"/>
                </a:ext>
              </a:extLst>
            </p:cNvPr>
            <p:cNvSpPr/>
            <p:nvPr/>
          </p:nvSpPr>
          <p:spPr>
            <a:xfrm>
              <a:off x="4924170" y="6517410"/>
              <a:ext cx="626026" cy="626026"/>
            </a:xfrm>
            <a:prstGeom prst="roundRect">
              <a:avLst>
                <a:gd name="adj" fmla="val 50000"/>
              </a:avLst>
            </a:prstGeom>
            <a:solidFill>
              <a:schemeClr val="bg1"/>
            </a:solidFill>
            <a:ln>
              <a:solidFill>
                <a:srgbClr val="57BFDA"/>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46" name="사각형: 둥근 모서리 45">
              <a:extLst>
                <a:ext uri="{FF2B5EF4-FFF2-40B4-BE49-F238E27FC236}">
                  <a16:creationId xmlns:a16="http://schemas.microsoft.com/office/drawing/2014/main" id="{771E3862-7628-3760-9333-3544F933230A}"/>
                </a:ext>
              </a:extLst>
            </p:cNvPr>
            <p:cNvSpPr/>
            <p:nvPr/>
          </p:nvSpPr>
          <p:spPr>
            <a:xfrm>
              <a:off x="4924170" y="7366961"/>
              <a:ext cx="626026" cy="626026"/>
            </a:xfrm>
            <a:prstGeom prst="roundRect">
              <a:avLst>
                <a:gd name="adj" fmla="val 50000"/>
              </a:avLst>
            </a:prstGeom>
            <a:solidFill>
              <a:schemeClr val="bg1"/>
            </a:solidFill>
            <a:ln>
              <a:solidFill>
                <a:srgbClr val="57BFDA"/>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47" name="사각형: 둥근 모서리 46">
              <a:extLst>
                <a:ext uri="{FF2B5EF4-FFF2-40B4-BE49-F238E27FC236}">
                  <a16:creationId xmlns:a16="http://schemas.microsoft.com/office/drawing/2014/main" id="{12404A5B-91DF-7936-7421-4A626756BB66}"/>
                </a:ext>
              </a:extLst>
            </p:cNvPr>
            <p:cNvSpPr/>
            <p:nvPr/>
          </p:nvSpPr>
          <p:spPr>
            <a:xfrm>
              <a:off x="4924170" y="8253333"/>
              <a:ext cx="626026" cy="626026"/>
            </a:xfrm>
            <a:prstGeom prst="roundRect">
              <a:avLst>
                <a:gd name="adj" fmla="val 50000"/>
              </a:avLst>
            </a:prstGeom>
            <a:solidFill>
              <a:schemeClr val="bg1"/>
            </a:solidFill>
            <a:ln>
              <a:solidFill>
                <a:schemeClr val="bg1">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R="0" indent="0" algn="l" fontAlgn="auto">
                <a:lnSpc>
                  <a:spcPct val="110000"/>
                </a:lnSpc>
                <a:spcBef>
                  <a:spcPts val="100"/>
                </a:spcBef>
                <a:spcAft>
                  <a:spcPts val="100"/>
                </a:spcAft>
                <a:buClrTx/>
                <a:buSzTx/>
                <a:buFontTx/>
                <a:buNone/>
                <a:tabLst/>
              </a:pPr>
              <a:endParaRPr lang="ko-KR" altLang="en-US" sz="800" b="1" dirty="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endParaRPr>
            </a:p>
          </p:txBody>
        </p:sp>
        <p:sp>
          <p:nvSpPr>
            <p:cNvPr id="76" name="Freeform 11">
              <a:extLst>
                <a:ext uri="{FF2B5EF4-FFF2-40B4-BE49-F238E27FC236}">
                  <a16:creationId xmlns:a16="http://schemas.microsoft.com/office/drawing/2014/main" id="{5342CE8E-D359-80DB-A0F9-6F41054BA08E}"/>
                </a:ext>
              </a:extLst>
            </p:cNvPr>
            <p:cNvSpPr>
              <a:spLocks noEditPoints="1"/>
            </p:cNvSpPr>
            <p:nvPr/>
          </p:nvSpPr>
          <p:spPr bwMode="auto">
            <a:xfrm>
              <a:off x="5054586" y="6617525"/>
              <a:ext cx="401674" cy="412160"/>
            </a:xfrm>
            <a:custGeom>
              <a:avLst/>
              <a:gdLst>
                <a:gd name="T0" fmla="*/ 519 w 1465"/>
                <a:gd name="T1" fmla="*/ 634 h 1502"/>
                <a:gd name="T2" fmla="*/ 339 w 1465"/>
                <a:gd name="T3" fmla="*/ 566 h 1502"/>
                <a:gd name="T4" fmla="*/ 298 w 1465"/>
                <a:gd name="T5" fmla="*/ 588 h 1502"/>
                <a:gd name="T6" fmla="*/ 232 w 1465"/>
                <a:gd name="T7" fmla="*/ 588 h 1502"/>
                <a:gd name="T8" fmla="*/ 192 w 1465"/>
                <a:gd name="T9" fmla="*/ 566 h 1502"/>
                <a:gd name="T10" fmla="*/ 4 w 1465"/>
                <a:gd name="T11" fmla="*/ 996 h 1502"/>
                <a:gd name="T12" fmla="*/ 133 w 1465"/>
                <a:gd name="T13" fmla="*/ 791 h 1502"/>
                <a:gd name="T14" fmla="*/ 161 w 1465"/>
                <a:gd name="T15" fmla="*/ 1499 h 1502"/>
                <a:gd name="T16" fmla="*/ 308 w 1465"/>
                <a:gd name="T17" fmla="*/ 1448 h 1502"/>
                <a:gd name="T18" fmla="*/ 392 w 1465"/>
                <a:gd name="T19" fmla="*/ 892 h 1502"/>
                <a:gd name="T20" fmla="*/ 508 w 1465"/>
                <a:gd name="T21" fmla="*/ 749 h 1502"/>
                <a:gd name="T22" fmla="*/ 709 w 1465"/>
                <a:gd name="T23" fmla="*/ 560 h 1502"/>
                <a:gd name="T24" fmla="*/ 265 w 1465"/>
                <a:gd name="T25" fmla="*/ 537 h 1502"/>
                <a:gd name="T26" fmla="*/ 162 w 1465"/>
                <a:gd name="T27" fmla="*/ 433 h 1502"/>
                <a:gd name="T28" fmla="*/ 1269 w 1465"/>
                <a:gd name="T29" fmla="*/ 880 h 1502"/>
                <a:gd name="T30" fmla="*/ 1269 w 1465"/>
                <a:gd name="T31" fmla="*/ 880 h 1502"/>
                <a:gd name="T32" fmla="*/ 1442 w 1465"/>
                <a:gd name="T33" fmla="*/ 726 h 1502"/>
                <a:gd name="T34" fmla="*/ 1276 w 1465"/>
                <a:gd name="T35" fmla="*/ 580 h 1502"/>
                <a:gd name="T36" fmla="*/ 1155 w 1465"/>
                <a:gd name="T37" fmla="*/ 611 h 1502"/>
                <a:gd name="T38" fmla="*/ 1129 w 1465"/>
                <a:gd name="T39" fmla="*/ 566 h 1502"/>
                <a:gd name="T40" fmla="*/ 1111 w 1465"/>
                <a:gd name="T41" fmla="*/ 710 h 1502"/>
                <a:gd name="T42" fmla="*/ 896 w 1465"/>
                <a:gd name="T43" fmla="*/ 615 h 1502"/>
                <a:gd name="T44" fmla="*/ 821 w 1465"/>
                <a:gd name="T45" fmla="*/ 461 h 1502"/>
                <a:gd name="T46" fmla="*/ 800 w 1465"/>
                <a:gd name="T47" fmla="*/ 694 h 1502"/>
                <a:gd name="T48" fmla="*/ 869 w 1465"/>
                <a:gd name="T49" fmla="*/ 738 h 1502"/>
                <a:gd name="T50" fmla="*/ 987 w 1465"/>
                <a:gd name="T51" fmla="*/ 1440 h 1502"/>
                <a:gd name="T52" fmla="*/ 1142 w 1465"/>
                <a:gd name="T53" fmla="*/ 1017 h 1502"/>
                <a:gd name="T54" fmla="*/ 1297 w 1465"/>
                <a:gd name="T55" fmla="*/ 1440 h 1502"/>
                <a:gd name="T56" fmla="*/ 1341 w 1465"/>
                <a:gd name="T57" fmla="*/ 946 h 1502"/>
                <a:gd name="T58" fmla="*/ 745 w 1465"/>
                <a:gd name="T59" fmla="*/ 430 h 1502"/>
                <a:gd name="T60" fmla="*/ 688 w 1465"/>
                <a:gd name="T61" fmla="*/ 445 h 1502"/>
                <a:gd name="T62" fmla="*/ 642 w 1465"/>
                <a:gd name="T63" fmla="*/ 247 h 1502"/>
                <a:gd name="T64" fmla="*/ 835 w 1465"/>
                <a:gd name="T65" fmla="*/ 40 h 1502"/>
                <a:gd name="T66" fmla="*/ 961 w 1465"/>
                <a:gd name="T67" fmla="*/ 364 h 1502"/>
                <a:gd name="T68" fmla="*/ 745 w 1465"/>
                <a:gd name="T69" fmla="*/ 430 h 1502"/>
                <a:gd name="T70" fmla="*/ 878 w 1465"/>
                <a:gd name="T71" fmla="*/ 433 h 1502"/>
                <a:gd name="T72" fmla="*/ 1012 w 1465"/>
                <a:gd name="T73" fmla="*/ 87 h 1502"/>
                <a:gd name="T74" fmla="*/ 835 w 1465"/>
                <a:gd name="T75" fmla="*/ 0 h 1502"/>
                <a:gd name="T76" fmla="*/ 623 w 1465"/>
                <a:gd name="T77" fmla="*/ 200 h 1502"/>
                <a:gd name="T78" fmla="*/ 588 w 1465"/>
                <a:gd name="T79" fmla="*/ 248 h 1502"/>
                <a:gd name="T80" fmla="*/ 561 w 1465"/>
                <a:gd name="T81" fmla="*/ 351 h 1502"/>
                <a:gd name="T82" fmla="*/ 677 w 1465"/>
                <a:gd name="T83" fmla="*/ 484 h 1502"/>
                <a:gd name="T84" fmla="*/ 765 w 1465"/>
                <a:gd name="T85" fmla="*/ 464 h 1502"/>
                <a:gd name="T86" fmla="*/ 863 w 1465"/>
                <a:gd name="T87" fmla="*/ 435 h 1502"/>
                <a:gd name="T88" fmla="*/ 1245 w 1465"/>
                <a:gd name="T89" fmla="*/ 433 h 1502"/>
                <a:gd name="T90" fmla="*/ 1142 w 1465"/>
                <a:gd name="T91" fmla="*/ 537 h 1502"/>
                <a:gd name="T92" fmla="*/ 504 w 1465"/>
                <a:gd name="T93" fmla="*/ 555 h 1502"/>
                <a:gd name="T94" fmla="*/ 474 w 1465"/>
                <a:gd name="T95" fmla="*/ 554 h 1502"/>
                <a:gd name="T96" fmla="*/ 637 w 1465"/>
                <a:gd name="T97" fmla="*/ 522 h 1502"/>
                <a:gd name="T98" fmla="*/ 549 w 1465"/>
                <a:gd name="T99" fmla="*/ 368 h 1502"/>
                <a:gd name="T100" fmla="*/ 505 w 1465"/>
                <a:gd name="T101" fmla="*/ 403 h 1502"/>
                <a:gd name="T102" fmla="*/ 534 w 1465"/>
                <a:gd name="T103" fmla="*/ 558 h 1502"/>
                <a:gd name="T104" fmla="*/ 491 w 1465"/>
                <a:gd name="T105" fmla="*/ 418 h 1502"/>
                <a:gd name="T106" fmla="*/ 534 w 1465"/>
                <a:gd name="T107" fmla="*/ 558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5" h="1502">
                  <a:moveTo>
                    <a:pt x="641" y="548"/>
                  </a:moveTo>
                  <a:lnTo>
                    <a:pt x="641" y="548"/>
                  </a:lnTo>
                  <a:lnTo>
                    <a:pt x="519" y="634"/>
                  </a:lnTo>
                  <a:cubicBezTo>
                    <a:pt x="489" y="620"/>
                    <a:pt x="459" y="607"/>
                    <a:pt x="429" y="593"/>
                  </a:cubicBezTo>
                  <a:cubicBezTo>
                    <a:pt x="420" y="588"/>
                    <a:pt x="410" y="582"/>
                    <a:pt x="399" y="580"/>
                  </a:cubicBezTo>
                  <a:lnTo>
                    <a:pt x="339" y="566"/>
                  </a:lnTo>
                  <a:lnTo>
                    <a:pt x="296" y="710"/>
                  </a:lnTo>
                  <a:lnTo>
                    <a:pt x="279" y="610"/>
                  </a:lnTo>
                  <a:lnTo>
                    <a:pt x="298" y="588"/>
                  </a:lnTo>
                  <a:lnTo>
                    <a:pt x="278" y="566"/>
                  </a:lnTo>
                  <a:lnTo>
                    <a:pt x="252" y="566"/>
                  </a:lnTo>
                  <a:lnTo>
                    <a:pt x="232" y="588"/>
                  </a:lnTo>
                  <a:lnTo>
                    <a:pt x="252" y="611"/>
                  </a:lnTo>
                  <a:lnTo>
                    <a:pt x="234" y="710"/>
                  </a:lnTo>
                  <a:lnTo>
                    <a:pt x="192" y="566"/>
                  </a:lnTo>
                  <a:cubicBezTo>
                    <a:pt x="192" y="566"/>
                    <a:pt x="165" y="572"/>
                    <a:pt x="131" y="580"/>
                  </a:cubicBezTo>
                  <a:cubicBezTo>
                    <a:pt x="98" y="587"/>
                    <a:pt x="64" y="631"/>
                    <a:pt x="57" y="677"/>
                  </a:cubicBezTo>
                  <a:lnTo>
                    <a:pt x="4" y="996"/>
                  </a:lnTo>
                  <a:cubicBezTo>
                    <a:pt x="0" y="1020"/>
                    <a:pt x="15" y="1042"/>
                    <a:pt x="38" y="1048"/>
                  </a:cubicBezTo>
                  <a:cubicBezTo>
                    <a:pt x="63" y="1053"/>
                    <a:pt x="87" y="1038"/>
                    <a:pt x="93" y="1014"/>
                  </a:cubicBezTo>
                  <a:lnTo>
                    <a:pt x="133" y="791"/>
                  </a:lnTo>
                  <a:lnTo>
                    <a:pt x="139" y="892"/>
                  </a:lnTo>
                  <a:lnTo>
                    <a:pt x="110" y="1440"/>
                  </a:lnTo>
                  <a:cubicBezTo>
                    <a:pt x="109" y="1470"/>
                    <a:pt x="131" y="1496"/>
                    <a:pt x="161" y="1499"/>
                  </a:cubicBezTo>
                  <a:cubicBezTo>
                    <a:pt x="192" y="1502"/>
                    <a:pt x="220" y="1479"/>
                    <a:pt x="223" y="1448"/>
                  </a:cubicBezTo>
                  <a:lnTo>
                    <a:pt x="265" y="1017"/>
                  </a:lnTo>
                  <a:lnTo>
                    <a:pt x="308" y="1448"/>
                  </a:lnTo>
                  <a:cubicBezTo>
                    <a:pt x="311" y="1478"/>
                    <a:pt x="337" y="1501"/>
                    <a:pt x="367" y="1499"/>
                  </a:cubicBezTo>
                  <a:cubicBezTo>
                    <a:pt x="398" y="1498"/>
                    <a:pt x="422" y="1471"/>
                    <a:pt x="420" y="1440"/>
                  </a:cubicBezTo>
                  <a:lnTo>
                    <a:pt x="392" y="892"/>
                  </a:lnTo>
                  <a:lnTo>
                    <a:pt x="401" y="710"/>
                  </a:lnTo>
                  <a:lnTo>
                    <a:pt x="504" y="747"/>
                  </a:lnTo>
                  <a:lnTo>
                    <a:pt x="508" y="749"/>
                  </a:lnTo>
                  <a:cubicBezTo>
                    <a:pt x="525" y="754"/>
                    <a:pt x="543" y="752"/>
                    <a:pt x="558" y="740"/>
                  </a:cubicBezTo>
                  <a:lnTo>
                    <a:pt x="700" y="626"/>
                  </a:lnTo>
                  <a:cubicBezTo>
                    <a:pt x="719" y="610"/>
                    <a:pt x="724" y="581"/>
                    <a:pt x="709" y="560"/>
                  </a:cubicBezTo>
                  <a:cubicBezTo>
                    <a:pt x="694" y="538"/>
                    <a:pt x="663" y="533"/>
                    <a:pt x="641" y="548"/>
                  </a:cubicBezTo>
                  <a:close/>
                  <a:moveTo>
                    <a:pt x="265" y="537"/>
                  </a:moveTo>
                  <a:lnTo>
                    <a:pt x="265" y="537"/>
                  </a:lnTo>
                  <a:cubicBezTo>
                    <a:pt x="323" y="537"/>
                    <a:pt x="369" y="490"/>
                    <a:pt x="369" y="433"/>
                  </a:cubicBezTo>
                  <a:cubicBezTo>
                    <a:pt x="369" y="376"/>
                    <a:pt x="323" y="329"/>
                    <a:pt x="265" y="329"/>
                  </a:cubicBezTo>
                  <a:cubicBezTo>
                    <a:pt x="208" y="329"/>
                    <a:pt x="162" y="376"/>
                    <a:pt x="162" y="433"/>
                  </a:cubicBezTo>
                  <a:cubicBezTo>
                    <a:pt x="162" y="490"/>
                    <a:pt x="208" y="537"/>
                    <a:pt x="265" y="537"/>
                  </a:cubicBezTo>
                  <a:close/>
                  <a:moveTo>
                    <a:pt x="1269" y="880"/>
                  </a:moveTo>
                  <a:lnTo>
                    <a:pt x="1269" y="880"/>
                  </a:lnTo>
                  <a:lnTo>
                    <a:pt x="1284" y="733"/>
                  </a:lnTo>
                  <a:lnTo>
                    <a:pt x="1336" y="776"/>
                  </a:lnTo>
                  <a:lnTo>
                    <a:pt x="1269" y="880"/>
                  </a:lnTo>
                  <a:close/>
                  <a:moveTo>
                    <a:pt x="1444" y="728"/>
                  </a:moveTo>
                  <a:lnTo>
                    <a:pt x="1444" y="728"/>
                  </a:lnTo>
                  <a:lnTo>
                    <a:pt x="1442" y="726"/>
                  </a:lnTo>
                  <a:lnTo>
                    <a:pt x="1310" y="599"/>
                  </a:lnTo>
                  <a:cubicBezTo>
                    <a:pt x="1309" y="598"/>
                    <a:pt x="1308" y="597"/>
                    <a:pt x="1307" y="596"/>
                  </a:cubicBezTo>
                  <a:cubicBezTo>
                    <a:pt x="1298" y="589"/>
                    <a:pt x="1287" y="582"/>
                    <a:pt x="1276" y="580"/>
                  </a:cubicBezTo>
                  <a:cubicBezTo>
                    <a:pt x="1242" y="572"/>
                    <a:pt x="1215" y="566"/>
                    <a:pt x="1215" y="566"/>
                  </a:cubicBezTo>
                  <a:lnTo>
                    <a:pt x="1173" y="710"/>
                  </a:lnTo>
                  <a:lnTo>
                    <a:pt x="1155" y="611"/>
                  </a:lnTo>
                  <a:lnTo>
                    <a:pt x="1175" y="588"/>
                  </a:lnTo>
                  <a:lnTo>
                    <a:pt x="1155" y="566"/>
                  </a:lnTo>
                  <a:lnTo>
                    <a:pt x="1129" y="566"/>
                  </a:lnTo>
                  <a:lnTo>
                    <a:pt x="1109" y="588"/>
                  </a:lnTo>
                  <a:lnTo>
                    <a:pt x="1128" y="610"/>
                  </a:lnTo>
                  <a:lnTo>
                    <a:pt x="1111" y="710"/>
                  </a:lnTo>
                  <a:lnTo>
                    <a:pt x="1068" y="566"/>
                  </a:lnTo>
                  <a:lnTo>
                    <a:pt x="1008" y="580"/>
                  </a:lnTo>
                  <a:lnTo>
                    <a:pt x="896" y="615"/>
                  </a:lnTo>
                  <a:lnTo>
                    <a:pt x="874" y="500"/>
                  </a:lnTo>
                  <a:cubicBezTo>
                    <a:pt x="871" y="481"/>
                    <a:pt x="856" y="466"/>
                    <a:pt x="838" y="462"/>
                  </a:cubicBezTo>
                  <a:cubicBezTo>
                    <a:pt x="832" y="461"/>
                    <a:pt x="827" y="460"/>
                    <a:pt x="821" y="461"/>
                  </a:cubicBezTo>
                  <a:cubicBezTo>
                    <a:pt x="809" y="463"/>
                    <a:pt x="799" y="468"/>
                    <a:pt x="791" y="477"/>
                  </a:cubicBezTo>
                  <a:cubicBezTo>
                    <a:pt x="782" y="487"/>
                    <a:pt x="777" y="500"/>
                    <a:pt x="779" y="515"/>
                  </a:cubicBezTo>
                  <a:lnTo>
                    <a:pt x="800" y="694"/>
                  </a:lnTo>
                  <a:cubicBezTo>
                    <a:pt x="801" y="696"/>
                    <a:pt x="801" y="698"/>
                    <a:pt x="801" y="700"/>
                  </a:cubicBezTo>
                  <a:cubicBezTo>
                    <a:pt x="808" y="728"/>
                    <a:pt x="837" y="746"/>
                    <a:pt x="865" y="739"/>
                  </a:cubicBezTo>
                  <a:lnTo>
                    <a:pt x="869" y="738"/>
                  </a:lnTo>
                  <a:lnTo>
                    <a:pt x="1006" y="705"/>
                  </a:lnTo>
                  <a:lnTo>
                    <a:pt x="1015" y="892"/>
                  </a:lnTo>
                  <a:lnTo>
                    <a:pt x="987" y="1440"/>
                  </a:lnTo>
                  <a:cubicBezTo>
                    <a:pt x="985" y="1471"/>
                    <a:pt x="1009" y="1498"/>
                    <a:pt x="1040" y="1499"/>
                  </a:cubicBezTo>
                  <a:cubicBezTo>
                    <a:pt x="1070" y="1501"/>
                    <a:pt x="1096" y="1478"/>
                    <a:pt x="1099" y="1448"/>
                  </a:cubicBezTo>
                  <a:lnTo>
                    <a:pt x="1142" y="1017"/>
                  </a:lnTo>
                  <a:lnTo>
                    <a:pt x="1184" y="1448"/>
                  </a:lnTo>
                  <a:cubicBezTo>
                    <a:pt x="1187" y="1479"/>
                    <a:pt x="1215" y="1502"/>
                    <a:pt x="1246" y="1499"/>
                  </a:cubicBezTo>
                  <a:cubicBezTo>
                    <a:pt x="1276" y="1496"/>
                    <a:pt x="1298" y="1470"/>
                    <a:pt x="1297" y="1440"/>
                  </a:cubicBezTo>
                  <a:lnTo>
                    <a:pt x="1271" y="954"/>
                  </a:lnTo>
                  <a:cubicBezTo>
                    <a:pt x="1272" y="955"/>
                    <a:pt x="1273" y="956"/>
                    <a:pt x="1274" y="956"/>
                  </a:cubicBezTo>
                  <a:cubicBezTo>
                    <a:pt x="1295" y="972"/>
                    <a:pt x="1326" y="967"/>
                    <a:pt x="1341" y="946"/>
                  </a:cubicBezTo>
                  <a:lnTo>
                    <a:pt x="1450" y="796"/>
                  </a:lnTo>
                  <a:cubicBezTo>
                    <a:pt x="1465" y="775"/>
                    <a:pt x="1463" y="747"/>
                    <a:pt x="1444" y="728"/>
                  </a:cubicBezTo>
                  <a:close/>
                  <a:moveTo>
                    <a:pt x="745" y="430"/>
                  </a:moveTo>
                  <a:lnTo>
                    <a:pt x="745" y="430"/>
                  </a:lnTo>
                  <a:cubicBezTo>
                    <a:pt x="730" y="439"/>
                    <a:pt x="717" y="447"/>
                    <a:pt x="701" y="447"/>
                  </a:cubicBezTo>
                  <a:cubicBezTo>
                    <a:pt x="697" y="447"/>
                    <a:pt x="693" y="447"/>
                    <a:pt x="688" y="445"/>
                  </a:cubicBezTo>
                  <a:lnTo>
                    <a:pt x="592" y="326"/>
                  </a:lnTo>
                  <a:cubicBezTo>
                    <a:pt x="590" y="303"/>
                    <a:pt x="604" y="289"/>
                    <a:pt x="619" y="274"/>
                  </a:cubicBezTo>
                  <a:cubicBezTo>
                    <a:pt x="626" y="266"/>
                    <a:pt x="634" y="258"/>
                    <a:pt x="642" y="247"/>
                  </a:cubicBezTo>
                  <a:cubicBezTo>
                    <a:pt x="647" y="239"/>
                    <a:pt x="653" y="229"/>
                    <a:pt x="659" y="216"/>
                  </a:cubicBezTo>
                  <a:cubicBezTo>
                    <a:pt x="682" y="168"/>
                    <a:pt x="686" y="111"/>
                    <a:pt x="729" y="77"/>
                  </a:cubicBezTo>
                  <a:cubicBezTo>
                    <a:pt x="760" y="52"/>
                    <a:pt x="797" y="40"/>
                    <a:pt x="835" y="40"/>
                  </a:cubicBezTo>
                  <a:cubicBezTo>
                    <a:pt x="889" y="40"/>
                    <a:pt x="943" y="64"/>
                    <a:pt x="980" y="110"/>
                  </a:cubicBezTo>
                  <a:cubicBezTo>
                    <a:pt x="981" y="111"/>
                    <a:pt x="980" y="111"/>
                    <a:pt x="981" y="112"/>
                  </a:cubicBezTo>
                  <a:cubicBezTo>
                    <a:pt x="1045" y="191"/>
                    <a:pt x="1036" y="304"/>
                    <a:pt x="961" y="364"/>
                  </a:cubicBezTo>
                  <a:cubicBezTo>
                    <a:pt x="935" y="385"/>
                    <a:pt x="905" y="390"/>
                    <a:pt x="874" y="394"/>
                  </a:cubicBezTo>
                  <a:cubicBezTo>
                    <a:pt x="852" y="396"/>
                    <a:pt x="830" y="398"/>
                    <a:pt x="809" y="403"/>
                  </a:cubicBezTo>
                  <a:cubicBezTo>
                    <a:pt x="778" y="410"/>
                    <a:pt x="761" y="420"/>
                    <a:pt x="745" y="430"/>
                  </a:cubicBezTo>
                  <a:close/>
                  <a:moveTo>
                    <a:pt x="863" y="435"/>
                  </a:moveTo>
                  <a:lnTo>
                    <a:pt x="863" y="435"/>
                  </a:lnTo>
                  <a:cubicBezTo>
                    <a:pt x="868" y="435"/>
                    <a:pt x="873" y="434"/>
                    <a:pt x="878" y="433"/>
                  </a:cubicBezTo>
                  <a:cubicBezTo>
                    <a:pt x="912" y="430"/>
                    <a:pt x="951" y="423"/>
                    <a:pt x="986" y="396"/>
                  </a:cubicBezTo>
                  <a:cubicBezTo>
                    <a:pt x="1078" y="321"/>
                    <a:pt x="1090" y="183"/>
                    <a:pt x="1012" y="87"/>
                  </a:cubicBezTo>
                  <a:lnTo>
                    <a:pt x="1012" y="87"/>
                  </a:lnTo>
                  <a:lnTo>
                    <a:pt x="1012" y="86"/>
                  </a:lnTo>
                  <a:lnTo>
                    <a:pt x="1011" y="85"/>
                  </a:lnTo>
                  <a:cubicBezTo>
                    <a:pt x="967" y="31"/>
                    <a:pt x="903" y="0"/>
                    <a:pt x="835" y="0"/>
                  </a:cubicBezTo>
                  <a:cubicBezTo>
                    <a:pt x="786" y="0"/>
                    <a:pt x="741" y="16"/>
                    <a:pt x="704" y="46"/>
                  </a:cubicBezTo>
                  <a:cubicBezTo>
                    <a:pt x="665" y="77"/>
                    <a:pt x="651" y="119"/>
                    <a:pt x="639" y="156"/>
                  </a:cubicBezTo>
                  <a:cubicBezTo>
                    <a:pt x="634" y="172"/>
                    <a:pt x="629" y="186"/>
                    <a:pt x="623" y="200"/>
                  </a:cubicBezTo>
                  <a:cubicBezTo>
                    <a:pt x="619" y="209"/>
                    <a:pt x="614" y="217"/>
                    <a:pt x="609" y="224"/>
                  </a:cubicBezTo>
                  <a:cubicBezTo>
                    <a:pt x="603" y="232"/>
                    <a:pt x="597" y="239"/>
                    <a:pt x="590" y="246"/>
                  </a:cubicBezTo>
                  <a:lnTo>
                    <a:pt x="588" y="248"/>
                  </a:lnTo>
                  <a:cubicBezTo>
                    <a:pt x="572" y="265"/>
                    <a:pt x="549" y="289"/>
                    <a:pt x="552" y="328"/>
                  </a:cubicBezTo>
                  <a:lnTo>
                    <a:pt x="553" y="341"/>
                  </a:lnTo>
                  <a:lnTo>
                    <a:pt x="561" y="351"/>
                  </a:lnTo>
                  <a:lnTo>
                    <a:pt x="657" y="470"/>
                  </a:lnTo>
                  <a:lnTo>
                    <a:pt x="665" y="480"/>
                  </a:lnTo>
                  <a:lnTo>
                    <a:pt x="677" y="484"/>
                  </a:lnTo>
                  <a:cubicBezTo>
                    <a:pt x="685" y="486"/>
                    <a:pt x="693" y="487"/>
                    <a:pt x="701" y="487"/>
                  </a:cubicBezTo>
                  <a:cubicBezTo>
                    <a:pt x="728" y="487"/>
                    <a:pt x="748" y="475"/>
                    <a:pt x="764" y="465"/>
                  </a:cubicBezTo>
                  <a:lnTo>
                    <a:pt x="765" y="464"/>
                  </a:lnTo>
                  <a:lnTo>
                    <a:pt x="767" y="464"/>
                  </a:lnTo>
                  <a:cubicBezTo>
                    <a:pt x="782" y="454"/>
                    <a:pt x="794" y="447"/>
                    <a:pt x="818" y="441"/>
                  </a:cubicBezTo>
                  <a:cubicBezTo>
                    <a:pt x="832" y="438"/>
                    <a:pt x="847" y="437"/>
                    <a:pt x="863" y="435"/>
                  </a:cubicBezTo>
                  <a:close/>
                  <a:moveTo>
                    <a:pt x="1142" y="537"/>
                  </a:moveTo>
                  <a:lnTo>
                    <a:pt x="1142" y="537"/>
                  </a:lnTo>
                  <a:cubicBezTo>
                    <a:pt x="1199" y="537"/>
                    <a:pt x="1245" y="490"/>
                    <a:pt x="1245" y="433"/>
                  </a:cubicBezTo>
                  <a:cubicBezTo>
                    <a:pt x="1245" y="376"/>
                    <a:pt x="1199" y="329"/>
                    <a:pt x="1142" y="329"/>
                  </a:cubicBezTo>
                  <a:cubicBezTo>
                    <a:pt x="1084" y="329"/>
                    <a:pt x="1038" y="376"/>
                    <a:pt x="1038" y="433"/>
                  </a:cubicBezTo>
                  <a:cubicBezTo>
                    <a:pt x="1038" y="490"/>
                    <a:pt x="1084" y="537"/>
                    <a:pt x="1142" y="537"/>
                  </a:cubicBezTo>
                  <a:close/>
                  <a:moveTo>
                    <a:pt x="474" y="554"/>
                  </a:moveTo>
                  <a:lnTo>
                    <a:pt x="474" y="554"/>
                  </a:lnTo>
                  <a:cubicBezTo>
                    <a:pt x="484" y="567"/>
                    <a:pt x="493" y="562"/>
                    <a:pt x="504" y="555"/>
                  </a:cubicBezTo>
                  <a:lnTo>
                    <a:pt x="446" y="483"/>
                  </a:lnTo>
                  <a:cubicBezTo>
                    <a:pt x="437" y="491"/>
                    <a:pt x="437" y="508"/>
                    <a:pt x="446" y="520"/>
                  </a:cubicBezTo>
                  <a:lnTo>
                    <a:pt x="474" y="554"/>
                  </a:lnTo>
                  <a:close/>
                  <a:moveTo>
                    <a:pt x="595" y="513"/>
                  </a:moveTo>
                  <a:lnTo>
                    <a:pt x="595" y="513"/>
                  </a:lnTo>
                  <a:cubicBezTo>
                    <a:pt x="606" y="528"/>
                    <a:pt x="625" y="532"/>
                    <a:pt x="637" y="522"/>
                  </a:cubicBezTo>
                  <a:cubicBezTo>
                    <a:pt x="645" y="515"/>
                    <a:pt x="648" y="505"/>
                    <a:pt x="646" y="494"/>
                  </a:cubicBezTo>
                  <a:cubicBezTo>
                    <a:pt x="645" y="488"/>
                    <a:pt x="642" y="483"/>
                    <a:pt x="638" y="478"/>
                  </a:cubicBezTo>
                  <a:lnTo>
                    <a:pt x="549" y="368"/>
                  </a:lnTo>
                  <a:cubicBezTo>
                    <a:pt x="545" y="363"/>
                    <a:pt x="540" y="359"/>
                    <a:pt x="535" y="357"/>
                  </a:cubicBezTo>
                  <a:cubicBezTo>
                    <a:pt x="525" y="352"/>
                    <a:pt x="514" y="353"/>
                    <a:pt x="506" y="359"/>
                  </a:cubicBezTo>
                  <a:cubicBezTo>
                    <a:pt x="494" y="369"/>
                    <a:pt x="494" y="388"/>
                    <a:pt x="505" y="403"/>
                  </a:cubicBezTo>
                  <a:lnTo>
                    <a:pt x="595" y="513"/>
                  </a:lnTo>
                  <a:close/>
                  <a:moveTo>
                    <a:pt x="534" y="558"/>
                  </a:moveTo>
                  <a:lnTo>
                    <a:pt x="534" y="558"/>
                  </a:lnTo>
                  <a:cubicBezTo>
                    <a:pt x="546" y="572"/>
                    <a:pt x="564" y="575"/>
                    <a:pt x="575" y="566"/>
                  </a:cubicBezTo>
                  <a:cubicBezTo>
                    <a:pt x="587" y="557"/>
                    <a:pt x="587" y="538"/>
                    <a:pt x="576" y="524"/>
                  </a:cubicBezTo>
                  <a:lnTo>
                    <a:pt x="491" y="418"/>
                  </a:lnTo>
                  <a:cubicBezTo>
                    <a:pt x="480" y="404"/>
                    <a:pt x="462" y="401"/>
                    <a:pt x="450" y="410"/>
                  </a:cubicBezTo>
                  <a:cubicBezTo>
                    <a:pt x="439" y="420"/>
                    <a:pt x="438" y="438"/>
                    <a:pt x="449" y="452"/>
                  </a:cubicBezTo>
                  <a:lnTo>
                    <a:pt x="534" y="558"/>
                  </a:lnTo>
                  <a:close/>
                </a:path>
              </a:pathLst>
            </a:custGeom>
            <a:solidFill>
              <a:srgbClr val="57BFD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52" name="그림 51" descr="상징, 그래픽, 폰트, 로고이(가) 표시된 사진&#10;&#10;자동 생성된 설명">
              <a:extLst>
                <a:ext uri="{FF2B5EF4-FFF2-40B4-BE49-F238E27FC236}">
                  <a16:creationId xmlns:a16="http://schemas.microsoft.com/office/drawing/2014/main" id="{76FE7D5E-4AE0-E5C7-1860-FE6548EB937C}"/>
                </a:ext>
              </a:extLst>
            </p:cNvPr>
            <p:cNvPicPr>
              <a:picLocks noChangeAspect="1"/>
            </p:cNvPicPr>
            <p:nvPr/>
          </p:nvPicPr>
          <p:blipFill>
            <a:blip r:embed="rId3"/>
            <a:stretch>
              <a:fillRect/>
            </a:stretch>
          </p:blipFill>
          <p:spPr>
            <a:xfrm>
              <a:off x="5009299" y="7499351"/>
              <a:ext cx="466468" cy="364124"/>
            </a:xfrm>
            <a:prstGeom prst="rect">
              <a:avLst/>
            </a:prstGeom>
          </p:spPr>
        </p:pic>
        <p:pic>
          <p:nvPicPr>
            <p:cNvPr id="57" name="그림 56" descr="상징, 스케치, 클립아트, 로고이(가) 표시된 사진&#10;&#10;자동 생성된 설명">
              <a:extLst>
                <a:ext uri="{FF2B5EF4-FFF2-40B4-BE49-F238E27FC236}">
                  <a16:creationId xmlns:a16="http://schemas.microsoft.com/office/drawing/2014/main" id="{7D8764E5-C6FF-DE5D-F237-F6EB38662D1C}"/>
                </a:ext>
              </a:extLst>
            </p:cNvPr>
            <p:cNvPicPr>
              <a:picLocks noChangeAspect="1"/>
            </p:cNvPicPr>
            <p:nvPr/>
          </p:nvPicPr>
          <p:blipFill>
            <a:blip r:embed="rId4"/>
            <a:stretch>
              <a:fillRect/>
            </a:stretch>
          </p:blipFill>
          <p:spPr>
            <a:xfrm>
              <a:off x="5041695" y="8346690"/>
              <a:ext cx="376510" cy="421392"/>
            </a:xfrm>
            <a:prstGeom prst="rect">
              <a:avLst/>
            </a:prstGeom>
          </p:spPr>
        </p:pic>
      </p:grpSp>
    </p:spTree>
    <p:extLst>
      <p:ext uri="{BB962C8B-B14F-4D97-AF65-F5344CB8AC3E}">
        <p14:creationId xmlns:p14="http://schemas.microsoft.com/office/powerpoint/2010/main" val="2011716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사각형: 둥근 모서리 19">
            <a:extLst>
              <a:ext uri="{FF2B5EF4-FFF2-40B4-BE49-F238E27FC236}">
                <a16:creationId xmlns:a16="http://schemas.microsoft.com/office/drawing/2014/main" id="{BA6937AD-0936-ADE8-023C-3D3466175CFA}"/>
              </a:ext>
            </a:extLst>
          </p:cNvPr>
          <p:cNvSpPr/>
          <p:nvPr/>
        </p:nvSpPr>
        <p:spPr>
          <a:xfrm>
            <a:off x="302896" y="3260558"/>
            <a:ext cx="6191245" cy="5742594"/>
          </a:xfrm>
          <a:prstGeom prst="roundRect">
            <a:avLst>
              <a:gd name="adj" fmla="val 0"/>
            </a:avLst>
          </a:prstGeom>
          <a:solidFill>
            <a:schemeClr val="bg1">
              <a:lumMod val="95000"/>
            </a:schemeClr>
          </a:solidFill>
          <a:ln w="12700">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solidFill>
                  <a:srgbClr val="1E49E2">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3" name="화살표: 왼쪽/오른쪽 12">
            <a:extLst>
              <a:ext uri="{FF2B5EF4-FFF2-40B4-BE49-F238E27FC236}">
                <a16:creationId xmlns:a16="http://schemas.microsoft.com/office/drawing/2014/main" id="{3ADF497D-3FFD-72B5-67D7-EAA91C264814}"/>
              </a:ext>
            </a:extLst>
          </p:cNvPr>
          <p:cNvSpPr/>
          <p:nvPr/>
        </p:nvSpPr>
        <p:spPr>
          <a:xfrm>
            <a:off x="824886" y="3332746"/>
            <a:ext cx="4021411" cy="421107"/>
          </a:xfrm>
          <a:prstGeom prst="leftRightArrow">
            <a:avLst>
              <a:gd name="adj1" fmla="val 67143"/>
              <a:gd name="adj2" fmla="val 50000"/>
            </a:avLst>
          </a:prstGeom>
          <a:solidFill>
            <a:schemeClr val="bg1">
              <a:lumMod val="85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12" name="화살표: 왼쪽/오른쪽 11">
            <a:extLst>
              <a:ext uri="{FF2B5EF4-FFF2-40B4-BE49-F238E27FC236}">
                <a16:creationId xmlns:a16="http://schemas.microsoft.com/office/drawing/2014/main" id="{506F060C-AB9F-07E0-29BE-CC59EAAA9E57}"/>
              </a:ext>
            </a:extLst>
          </p:cNvPr>
          <p:cNvSpPr/>
          <p:nvPr/>
        </p:nvSpPr>
        <p:spPr>
          <a:xfrm>
            <a:off x="4907054" y="3332746"/>
            <a:ext cx="1469683" cy="421107"/>
          </a:xfrm>
          <a:prstGeom prst="leftRightArrow">
            <a:avLst>
              <a:gd name="adj1" fmla="val 67143"/>
              <a:gd name="adj2" fmla="val 50000"/>
            </a:avLst>
          </a:prstGeom>
          <a:solidFill>
            <a:schemeClr val="bg1">
              <a:lumMod val="85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sp>
        <p:nvSpPr>
          <p:cNvPr id="2" name="TextBox 1">
            <a:extLst>
              <a:ext uri="{FF2B5EF4-FFF2-40B4-BE49-F238E27FC236}">
                <a16:creationId xmlns:a16="http://schemas.microsoft.com/office/drawing/2014/main" id="{D46B57CB-C813-FDB4-C8FB-1882F0340CE3}"/>
              </a:ext>
            </a:extLst>
          </p:cNvPr>
          <p:cNvSpPr txBox="1"/>
          <p:nvPr/>
        </p:nvSpPr>
        <p:spPr>
          <a:xfrm>
            <a:off x="333375" y="2756297"/>
            <a:ext cx="4362448"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디지털 기술 도입에 따른 유통</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소비재산업 밸류체인별 변화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3" name="직사각형 2">
            <a:extLst>
              <a:ext uri="{FF2B5EF4-FFF2-40B4-BE49-F238E27FC236}">
                <a16:creationId xmlns:a16="http://schemas.microsoft.com/office/drawing/2014/main" id="{78C65587-7F94-607F-8A22-50F60F01920A}"/>
              </a:ext>
            </a:extLst>
          </p:cNvPr>
          <p:cNvSpPr/>
          <p:nvPr/>
        </p:nvSpPr>
        <p:spPr>
          <a:xfrm>
            <a:off x="333375" y="9005498"/>
            <a:ext cx="4567236" cy="232165"/>
          </a:xfrm>
          <a:prstGeom prst="rect">
            <a:avLst/>
          </a:prstGeom>
          <a:noFill/>
          <a:ln w="3175">
            <a:noFill/>
          </a:ln>
        </p:spPr>
        <p:txBody>
          <a:bodyPr wrap="square" lIns="0" tIns="10800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Source: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800" b="0" i="0" u="none" strike="noStrike" kern="1200" cap="none" spc="0" normalizeH="0" baseline="0" noProof="0" dirty="0">
                <a:ln>
                  <a:solidFill>
                    <a:srgbClr val="1E49E2">
                      <a:alpha val="0"/>
                    </a:srgbClr>
                  </a:solidFill>
                </a:ln>
                <a:solidFill>
                  <a:srgbClr val="FFFFFF">
                    <a:lumMod val="50000"/>
                  </a:srgbClr>
                </a:solidFill>
                <a:effectLst/>
                <a:uLnTx/>
                <a:uFillTx/>
                <a:latin typeface="KoPub돋움체 Medium" panose="02020603020101020101" pitchFamily="18" charset="-127"/>
                <a:ea typeface="KoPub돋움체 Medium" panose="02020603020101020101" pitchFamily="18" charset="-127"/>
                <a:cs typeface="+mn-cs"/>
              </a:rPr>
              <a:t>경제연구원</a:t>
            </a:r>
          </a:p>
        </p:txBody>
      </p:sp>
      <p:sp>
        <p:nvSpPr>
          <p:cNvPr id="182" name="Rectangle 5">
            <a:extLst>
              <a:ext uri="{FF2B5EF4-FFF2-40B4-BE49-F238E27FC236}">
                <a16:creationId xmlns:a16="http://schemas.microsoft.com/office/drawing/2014/main" id="{5E84E75B-0320-6640-E71D-3224E8845965}"/>
              </a:ext>
            </a:extLst>
          </p:cNvPr>
          <p:cNvSpPr>
            <a:spLocks noChangeArrowheads="1"/>
          </p:cNvSpPr>
          <p:nvPr/>
        </p:nvSpPr>
        <p:spPr bwMode="auto">
          <a:xfrm>
            <a:off x="2097088" y="1243535"/>
            <a:ext cx="4427537" cy="1341687"/>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디지털 기술 진전이 고도화되며 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소비재 기업을 둘러싼 비즈니스 환경이 급속도로 변화하고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이전에는 부분적</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제한적인 수준에 그쳤던 기술의 활용도가 점차 높아지면서 제품 생산부터 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판매를 거쳐 소비자 일상에 이르기까지 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소비재산업과 직간접으로 연관된 모든 영역에 기술이 개입되고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p>
          <a:p>
            <a:pPr marL="0" marR="0" lvl="0" indent="0" algn="just" defTabSz="520700" rtl="0" eaLnBrk="0" fontAlgn="auto" latinLnBrk="0" hangingPunct="0">
              <a:lnSpc>
                <a:spcPct val="125000"/>
              </a:lnSpc>
              <a:spcBef>
                <a:spcPts val="600"/>
              </a:spcBef>
              <a:spcAft>
                <a:spcPts val="600"/>
              </a:spcAft>
              <a:buClrTx/>
              <a:buSzTx/>
              <a:buFontTx/>
              <a:buNone/>
              <a:tabLs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본 장에서는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유통</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소비재산업의 밸류체인별 새로운 기술 트렌드를 조명하고</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디지털 테크 도입을 통해 얻을 수 있는 기회와 우려요인을 함께 고민해보고자 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0000600000000000000" pitchFamily="2" charset="-127"/>
                <a:ea typeface="KoPub돋움체 Medium" panose="00000600000000000000" pitchFamily="2" charset="-127"/>
                <a:cs typeface="+mn-cs"/>
              </a:rPr>
              <a:t>.</a:t>
            </a:r>
            <a:endParaRPr kumimoji="0" lang="en-US" altLang="ko-KR" sz="1050" b="0" i="0" u="none" strike="noStrike" kern="1200" cap="none" spc="0" normalizeH="0" baseline="0" noProof="0" dirty="0">
              <a:ln>
                <a:solidFill>
                  <a:srgbClr val="1E49E2">
                    <a:alpha val="0"/>
                  </a:srgbClr>
                </a:solidFill>
              </a:ln>
              <a:solidFill>
                <a:srgbClr val="000000"/>
              </a:solidFill>
              <a:effectLst/>
              <a:highlight>
                <a:srgbClr val="FFD6EB"/>
              </a:highlight>
              <a:uLnTx/>
              <a:uFillTx/>
              <a:latin typeface="KoPub돋움체 Medium" panose="02020603020101020101" pitchFamily="18" charset="-127"/>
              <a:ea typeface="KoPub돋움체 Medium" panose="02020603020101020101" pitchFamily="18" charset="-127"/>
              <a:cs typeface="+mn-cs"/>
            </a:endParaRPr>
          </a:p>
        </p:txBody>
      </p:sp>
      <p:cxnSp>
        <p:nvCxnSpPr>
          <p:cNvPr id="183" name="직선 연결선 182">
            <a:extLst>
              <a:ext uri="{FF2B5EF4-FFF2-40B4-BE49-F238E27FC236}">
                <a16:creationId xmlns:a16="http://schemas.microsoft.com/office/drawing/2014/main" id="{53BBFC0B-3BEF-401F-392A-36C1B0A2B004}"/>
              </a:ext>
            </a:extLst>
          </p:cNvPr>
          <p:cNvCxnSpPr>
            <a:cxnSpLocks/>
          </p:cNvCxnSpPr>
          <p:nvPr/>
        </p:nvCxnSpPr>
        <p:spPr>
          <a:xfrm>
            <a:off x="1957388" y="1281112"/>
            <a:ext cx="0" cy="1332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4" name="Rectangle 8">
            <a:extLst>
              <a:ext uri="{FF2B5EF4-FFF2-40B4-BE49-F238E27FC236}">
                <a16:creationId xmlns:a16="http://schemas.microsoft.com/office/drawing/2014/main" id="{27F8D8EA-6BCF-BB90-1A90-5F67740F3850}"/>
              </a:ext>
            </a:extLst>
          </p:cNvPr>
          <p:cNvSpPr>
            <a:spLocks noChangeArrowheads="1"/>
          </p:cNvSpPr>
          <p:nvPr/>
        </p:nvSpPr>
        <p:spPr bwMode="auto">
          <a:xfrm>
            <a:off x="333375" y="668338"/>
            <a:ext cx="6191246" cy="307777"/>
          </a:xfrm>
          <a:prstGeom prst="rect">
            <a:avLst/>
          </a:prstGeom>
          <a:ln>
            <a:solidFill>
              <a:schemeClr val="accent1">
                <a:alpha val="0"/>
              </a:schemeClr>
            </a:solidFill>
          </a:ln>
        </p:spPr>
        <p:txBody>
          <a:bodyPr wrap="square" lIns="0" tIns="0" bIns="0">
            <a:spAutoFit/>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글로벌 유통</a:t>
            </a:r>
            <a:r>
              <a:rPr kumimoji="0" lang="en-US" altLang="ko-KR"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a:t>
            </a:r>
            <a:r>
              <a:rPr kumimoji="0" lang="ko-KR" altLang="en-US" sz="2000" b="1" i="0" u="none" strike="noStrike" kern="1200" cap="none" spc="-50" normalizeH="0" baseline="0" noProof="0" dirty="0">
                <a:ln>
                  <a:solidFill>
                    <a:srgbClr val="1E49E2">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소비재산업의 테크 트렌드 </a:t>
            </a:r>
          </a:p>
        </p:txBody>
      </p:sp>
      <p:sp>
        <p:nvSpPr>
          <p:cNvPr id="24" name="직사각형 23">
            <a:extLst>
              <a:ext uri="{FF2B5EF4-FFF2-40B4-BE49-F238E27FC236}">
                <a16:creationId xmlns:a16="http://schemas.microsoft.com/office/drawing/2014/main" id="{BDED233B-548A-3A4D-947C-B27DFCD792C0}"/>
              </a:ext>
            </a:extLst>
          </p:cNvPr>
          <p:cNvSpPr/>
          <p:nvPr/>
        </p:nvSpPr>
        <p:spPr>
          <a:xfrm>
            <a:off x="498868" y="7069500"/>
            <a:ext cx="254028" cy="9467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주요 변화</a:t>
            </a:r>
          </a:p>
        </p:txBody>
      </p:sp>
      <p:grpSp>
        <p:nvGrpSpPr>
          <p:cNvPr id="130" name="그룹 129">
            <a:extLst>
              <a:ext uri="{FF2B5EF4-FFF2-40B4-BE49-F238E27FC236}">
                <a16:creationId xmlns:a16="http://schemas.microsoft.com/office/drawing/2014/main" id="{DD13E8C0-D0BE-D187-C0AB-E4828CA2B020}"/>
              </a:ext>
            </a:extLst>
          </p:cNvPr>
          <p:cNvGrpSpPr/>
          <p:nvPr/>
        </p:nvGrpSpPr>
        <p:grpSpPr>
          <a:xfrm>
            <a:off x="850549" y="3467846"/>
            <a:ext cx="5279412" cy="605976"/>
            <a:chOff x="850549" y="3454967"/>
            <a:chExt cx="5279412" cy="605976"/>
          </a:xfrm>
        </p:grpSpPr>
        <p:grpSp>
          <p:nvGrpSpPr>
            <p:cNvPr id="26" name="그룹 25">
              <a:extLst>
                <a:ext uri="{FF2B5EF4-FFF2-40B4-BE49-F238E27FC236}">
                  <a16:creationId xmlns:a16="http://schemas.microsoft.com/office/drawing/2014/main" id="{47AF8B23-8C0F-5563-9336-B5C72AAFA353}"/>
                </a:ext>
              </a:extLst>
            </p:cNvPr>
            <p:cNvGrpSpPr/>
            <p:nvPr/>
          </p:nvGrpSpPr>
          <p:grpSpPr>
            <a:xfrm>
              <a:off x="2061539" y="3454967"/>
              <a:ext cx="4007139" cy="169277"/>
              <a:chOff x="9360772" y="2241133"/>
              <a:chExt cx="3975143" cy="169277"/>
            </a:xfrm>
          </p:grpSpPr>
          <p:sp>
            <p:nvSpPr>
              <p:cNvPr id="70" name="TextBox 69">
                <a:extLst>
                  <a:ext uri="{FF2B5EF4-FFF2-40B4-BE49-F238E27FC236}">
                    <a16:creationId xmlns:a16="http://schemas.microsoft.com/office/drawing/2014/main" id="{FAD63A9A-EEAB-AAE6-2C89-C9BF1D9CD34B}"/>
                  </a:ext>
                </a:extLst>
              </p:cNvPr>
              <p:cNvSpPr txBox="1"/>
              <p:nvPr/>
            </p:nvSpPr>
            <p:spPr>
              <a:xfrm>
                <a:off x="9360772" y="2241133"/>
                <a:ext cx="1557898" cy="169277"/>
              </a:xfrm>
              <a:prstGeom prst="rect">
                <a:avLst/>
              </a:prstGeom>
              <a:solidFill>
                <a:schemeClr val="bg1">
                  <a:lumMod val="85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1E49E2">
                          <a:alpha val="0"/>
                        </a:srgbClr>
                      </a:solidFill>
                    </a:ln>
                    <a:solidFill>
                      <a:srgbClr val="AB0D82"/>
                    </a:solidFill>
                    <a:effectLst/>
                    <a:uLnTx/>
                    <a:uFillTx/>
                    <a:latin typeface="KoPub돋움체 Medium" panose="02020603020101020101" pitchFamily="18" charset="-127"/>
                    <a:ea typeface="KoPub돋움체 Medium" panose="02020603020101020101" pitchFamily="18" charset="-127"/>
                    <a:cs typeface="+mn-cs"/>
                  </a:rPr>
                  <a:t>기업의 본원적 활동 영역</a:t>
                </a:r>
                <a:endParaRPr kumimoji="0" lang="en-US" altLang="ko-KR" sz="1100" b="1" i="0" u="none" strike="noStrike" kern="1200" cap="none" spc="0" normalizeH="0" baseline="0" noProof="0" dirty="0">
                  <a:ln>
                    <a:solidFill>
                      <a:srgbClr val="1E49E2">
                        <a:alpha val="0"/>
                      </a:srgbClr>
                    </a:solidFill>
                  </a:ln>
                  <a:solidFill>
                    <a:srgbClr val="AB0D82"/>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4" name="TextBox 73">
                <a:extLst>
                  <a:ext uri="{FF2B5EF4-FFF2-40B4-BE49-F238E27FC236}">
                    <a16:creationId xmlns:a16="http://schemas.microsoft.com/office/drawing/2014/main" id="{FC0859D2-C677-7334-3C58-1BB350C3D506}"/>
                  </a:ext>
                </a:extLst>
              </p:cNvPr>
              <p:cNvSpPr txBox="1"/>
              <p:nvPr/>
            </p:nvSpPr>
            <p:spPr>
              <a:xfrm>
                <a:off x="12507915" y="2241133"/>
                <a:ext cx="828000" cy="169277"/>
              </a:xfrm>
              <a:prstGeom prst="rect">
                <a:avLst/>
              </a:prstGeom>
              <a:solidFill>
                <a:schemeClr val="bg1">
                  <a:lumMod val="85000"/>
                </a:schemeClr>
              </a:solidFill>
            </p:spPr>
            <p:txBody>
              <a:bodyPr wrap="square" lIns="0" tIns="0" rIns="0" bIns="0" anchor="ctr">
                <a:spAutoFit/>
              </a:bodyPr>
              <a:lstStyle>
                <a:defPPr>
                  <a:defRPr lang="en-US"/>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solidFill>
                        <a:srgbClr val="1E49E2">
                          <a:alpha val="0"/>
                        </a:srgbClr>
                      </a:solidFill>
                    </a:ln>
                    <a:solidFill>
                      <a:srgbClr val="AB0D82"/>
                    </a:solidFill>
                    <a:effectLst/>
                    <a:uLnTx/>
                    <a:uFillTx/>
                    <a:latin typeface="KoPub돋움체 Medium" panose="02020603020101020101" pitchFamily="18" charset="-127"/>
                    <a:ea typeface="KoPub돋움체 Medium" panose="02020603020101020101" pitchFamily="18" charset="-12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1E49E2">
                          <a:alpha val="0"/>
                        </a:srgbClr>
                      </a:solidFill>
                    </a:ln>
                    <a:solidFill>
                      <a:srgbClr val="AB0D82"/>
                    </a:solidFill>
                    <a:effectLst/>
                    <a:uLnTx/>
                    <a:uFillTx/>
                    <a:latin typeface="KoPub돋움체 Medium" panose="02020603020101020101" pitchFamily="18" charset="-127"/>
                    <a:ea typeface="KoPub돋움체 Medium" panose="02020603020101020101" pitchFamily="18" charset="-127"/>
                    <a:cs typeface="+mn-cs"/>
                  </a:rPr>
                  <a:t>신규 </a:t>
                </a:r>
                <a:r>
                  <a:rPr kumimoji="0" lang="en-US" altLang="ko-KR" sz="1100" b="1" i="0" u="none" strike="noStrike" kern="1200" cap="none" spc="0" normalizeH="0" baseline="0" noProof="0" dirty="0">
                    <a:ln>
                      <a:solidFill>
                        <a:srgbClr val="1E49E2">
                          <a:alpha val="0"/>
                        </a:srgbClr>
                      </a:solidFill>
                    </a:ln>
                    <a:solidFill>
                      <a:srgbClr val="AB0D82"/>
                    </a:solidFill>
                    <a:effectLst/>
                    <a:uLnTx/>
                    <a:uFillTx/>
                    <a:latin typeface="KoPub돋움체 Medium" panose="02020603020101020101" pitchFamily="18" charset="-127"/>
                    <a:ea typeface="KoPub돋움체 Medium" panose="02020603020101020101" pitchFamily="18" charset="-127"/>
                    <a:cs typeface="+mn-cs"/>
                  </a:rPr>
                  <a:t>Biz.</a:t>
                </a:r>
                <a:r>
                  <a:rPr kumimoji="0" lang="ko-KR" altLang="en-US" sz="1100" b="1" i="0" u="none" strike="noStrike" kern="1200" cap="none" spc="0" normalizeH="0" baseline="0" noProof="0" dirty="0">
                    <a:ln>
                      <a:solidFill>
                        <a:srgbClr val="1E49E2">
                          <a:alpha val="0"/>
                        </a:srgbClr>
                      </a:solidFill>
                    </a:ln>
                    <a:solidFill>
                      <a:srgbClr val="AB0D82"/>
                    </a:solidFill>
                    <a:effectLst/>
                    <a:uLnTx/>
                    <a:uFillTx/>
                    <a:latin typeface="KoPub돋움체 Medium" panose="02020603020101020101" pitchFamily="18" charset="-127"/>
                    <a:ea typeface="KoPub돋움체 Medium" panose="02020603020101020101" pitchFamily="18" charset="-127"/>
                    <a:cs typeface="+mn-cs"/>
                  </a:rPr>
                  <a:t>영역</a:t>
                </a:r>
                <a:endParaRPr kumimoji="0" lang="en-US" altLang="ko-KR" sz="1100" b="1" i="0" u="none" strike="noStrike" kern="1200" cap="none" spc="0" normalizeH="0" baseline="0" noProof="0" dirty="0">
                  <a:ln>
                    <a:solidFill>
                      <a:srgbClr val="1E49E2">
                        <a:alpha val="0"/>
                      </a:srgbClr>
                    </a:solidFill>
                  </a:ln>
                  <a:solidFill>
                    <a:srgbClr val="AB0D82"/>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27" name="TextBox 26">
              <a:extLst>
                <a:ext uri="{FF2B5EF4-FFF2-40B4-BE49-F238E27FC236}">
                  <a16:creationId xmlns:a16="http://schemas.microsoft.com/office/drawing/2014/main" id="{D4354E47-C222-9364-0C91-6EFF98D47F38}"/>
                </a:ext>
              </a:extLst>
            </p:cNvPr>
            <p:cNvSpPr txBox="1"/>
            <p:nvPr/>
          </p:nvSpPr>
          <p:spPr>
            <a:xfrm>
              <a:off x="850549" y="3748283"/>
              <a:ext cx="4031254" cy="312660"/>
            </a:xfrm>
            <a:prstGeom prst="rect">
              <a:avLst/>
            </a:prstGeom>
            <a:noFill/>
          </p:spPr>
          <p:txBody>
            <a:bodyPr wrap="square" lIns="36000" tIns="10800" rIns="36000" bIns="10800">
              <a:spAutoFit/>
            </a:bodyPr>
            <a:lstStyle/>
            <a:p>
              <a:pPr marL="0" marR="0" lvl="0" indent="0" algn="ctr" defTabSz="914400" rtl="0" eaLnBrk="1" fontAlgn="ctr" latinLnBrk="0" hangingPunct="1">
                <a:lnSpc>
                  <a:spcPct val="105000"/>
                </a:lnSpc>
                <a:spcBef>
                  <a:spcPts val="0"/>
                </a:spcBef>
                <a:spcAft>
                  <a:spcPts val="200"/>
                </a:spcAft>
                <a:buClrTx/>
                <a:buSzTx/>
                <a:buFontTx/>
                <a:buNone/>
                <a:tabLst/>
                <a:defRPr/>
              </a:pP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panose="00000600000000000000" pitchFamily="2" charset="-127"/>
                  <a:ea typeface="KoPub돋움체 Medium" panose="00000600000000000000" pitchFamily="2" charset="-127"/>
                  <a:cs typeface="+mn-cs"/>
                </a:rPr>
                <a:t>디지털 기술 도입에 따른 유통</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panose="00000600000000000000" pitchFamily="2" charset="-127"/>
                  <a:ea typeface="KoPub돋움체 Medium" panose="00000600000000000000" pitchFamily="2" charset="-127"/>
                  <a:cs typeface="+mn-cs"/>
                </a:rPr>
                <a:t>소비재 기업의</a:t>
              </a:r>
              <a:b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panose="00000600000000000000" pitchFamily="2" charset="-127"/>
                  <a:ea typeface="KoPub돋움체 Medium" panose="00000600000000000000" pitchFamily="2" charset="-127"/>
                  <a:cs typeface="+mn-cs"/>
                </a:rPr>
              </a:b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panose="00000600000000000000" pitchFamily="2" charset="-127"/>
                  <a:ea typeface="KoPub돋움체 Medium" panose="00000600000000000000" pitchFamily="2" charset="-127"/>
                  <a:cs typeface="+mn-cs"/>
                </a:rPr>
                <a:t>사업 기회 및 우려요인 존재</a:t>
              </a:r>
            </a:p>
          </p:txBody>
        </p:sp>
        <p:sp>
          <p:nvSpPr>
            <p:cNvPr id="31" name="TextBox 30">
              <a:extLst>
                <a:ext uri="{FF2B5EF4-FFF2-40B4-BE49-F238E27FC236}">
                  <a16:creationId xmlns:a16="http://schemas.microsoft.com/office/drawing/2014/main" id="{3727814E-58AA-C350-F948-4E2555DA90FC}"/>
                </a:ext>
              </a:extLst>
            </p:cNvPr>
            <p:cNvSpPr txBox="1"/>
            <p:nvPr/>
          </p:nvSpPr>
          <p:spPr>
            <a:xfrm>
              <a:off x="5172731" y="3748283"/>
              <a:ext cx="957230" cy="312660"/>
            </a:xfrm>
            <a:prstGeom prst="rect">
              <a:avLst/>
            </a:prstGeom>
            <a:noFill/>
          </p:spPr>
          <p:txBody>
            <a:bodyPr wrap="square" lIns="36000" tIns="10800" rIns="36000" bIns="10800">
              <a:spAutoFit/>
            </a:bodyPr>
            <a:lstStyle/>
            <a:p>
              <a:pPr marL="0" marR="0" lvl="0" indent="0" algn="ctr" defTabSz="914400" rtl="0" eaLnBrk="1" fontAlgn="ctr" latinLnBrk="0" hangingPunct="1">
                <a:lnSpc>
                  <a:spcPct val="105000"/>
                </a:lnSpc>
                <a:spcBef>
                  <a:spcPts val="0"/>
                </a:spcBef>
                <a:spcAft>
                  <a:spcPts val="200"/>
                </a:spcAft>
                <a:buClrTx/>
                <a:buSzTx/>
                <a:buFontTx/>
                <a:buNone/>
                <a:tabLst/>
                <a:defRPr/>
              </a:pP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panose="00000600000000000000" pitchFamily="2" charset="-127"/>
                  <a:ea typeface="KoPub돋움체 Medium" panose="00000600000000000000" pitchFamily="2" charset="-127"/>
                  <a:cs typeface="+mn-cs"/>
                </a:rPr>
                <a:t>전략적 협업 통한</a:t>
              </a:r>
              <a:b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panose="00000600000000000000" pitchFamily="2" charset="-127"/>
                  <a:ea typeface="KoPub돋움체 Medium" panose="00000600000000000000" pitchFamily="2" charset="-127"/>
                  <a:cs typeface="+mn-cs"/>
                </a:rPr>
              </a:b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Medium" panose="00000600000000000000" pitchFamily="2" charset="-127"/>
                  <a:ea typeface="KoPub돋움체 Medium" panose="00000600000000000000" pitchFamily="2" charset="-127"/>
                  <a:cs typeface="+mn-cs"/>
                </a:rPr>
                <a:t>사업 기회 탐색 필요</a:t>
              </a:r>
            </a:p>
          </p:txBody>
        </p:sp>
      </p:grpSp>
      <p:grpSp>
        <p:nvGrpSpPr>
          <p:cNvPr id="133" name="그룹 132">
            <a:extLst>
              <a:ext uri="{FF2B5EF4-FFF2-40B4-BE49-F238E27FC236}">
                <a16:creationId xmlns:a16="http://schemas.microsoft.com/office/drawing/2014/main" id="{22574B4E-2844-78ED-284F-82986FC95BB5}"/>
              </a:ext>
            </a:extLst>
          </p:cNvPr>
          <p:cNvGrpSpPr/>
          <p:nvPr/>
        </p:nvGrpSpPr>
        <p:grpSpPr>
          <a:xfrm>
            <a:off x="491465" y="5063288"/>
            <a:ext cx="5788630" cy="1070812"/>
            <a:chOff x="491465" y="5151936"/>
            <a:chExt cx="5788630" cy="882992"/>
          </a:xfrm>
        </p:grpSpPr>
        <p:sp>
          <p:nvSpPr>
            <p:cNvPr id="22" name="사각형: 둥근 모서리 21">
              <a:extLst>
                <a:ext uri="{FF2B5EF4-FFF2-40B4-BE49-F238E27FC236}">
                  <a16:creationId xmlns:a16="http://schemas.microsoft.com/office/drawing/2014/main" id="{AB0823E8-D0E7-84FF-12EB-6B3AF18AF11F}"/>
                </a:ext>
              </a:extLst>
            </p:cNvPr>
            <p:cNvSpPr/>
            <p:nvPr/>
          </p:nvSpPr>
          <p:spPr>
            <a:xfrm>
              <a:off x="825538" y="5151936"/>
              <a:ext cx="5454557" cy="882992"/>
            </a:xfrm>
            <a:prstGeom prst="roundRect">
              <a:avLst>
                <a:gd name="adj" fmla="val 0"/>
              </a:avLst>
            </a:prstGeom>
            <a:solidFill>
              <a:srgbClr val="57BFDA"/>
            </a:solidFill>
            <a:ln w="12700">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solidFill>
                    <a:srgbClr val="1E49E2">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25" name="그룹 24">
              <a:extLst>
                <a:ext uri="{FF2B5EF4-FFF2-40B4-BE49-F238E27FC236}">
                  <a16:creationId xmlns:a16="http://schemas.microsoft.com/office/drawing/2014/main" id="{92DC4932-5EDD-B09A-9160-EFA9EF2B1356}"/>
                </a:ext>
              </a:extLst>
            </p:cNvPr>
            <p:cNvGrpSpPr/>
            <p:nvPr/>
          </p:nvGrpSpPr>
          <p:grpSpPr>
            <a:xfrm>
              <a:off x="961836" y="5224208"/>
              <a:ext cx="5233200" cy="733937"/>
              <a:chOff x="1015747" y="5226771"/>
              <a:chExt cx="5191414" cy="733937"/>
            </a:xfrm>
          </p:grpSpPr>
          <p:sp>
            <p:nvSpPr>
              <p:cNvPr id="75" name="사각형: 둥근 모서리 74">
                <a:extLst>
                  <a:ext uri="{FF2B5EF4-FFF2-40B4-BE49-F238E27FC236}">
                    <a16:creationId xmlns:a16="http://schemas.microsoft.com/office/drawing/2014/main" id="{F71AB83A-2A32-4E0C-ED64-E7566B892592}"/>
                  </a:ext>
                </a:extLst>
              </p:cNvPr>
              <p:cNvSpPr/>
              <p:nvPr/>
            </p:nvSpPr>
            <p:spPr>
              <a:xfrm>
                <a:off x="1015747" y="5226771"/>
                <a:ext cx="1254157" cy="324000"/>
              </a:xfrm>
              <a:prstGeom prst="roundRect">
                <a:avLst>
                  <a:gd name="adj" fmla="val 50000"/>
                </a:avLst>
              </a:prstGeom>
              <a:solidFill>
                <a:srgbClr val="E2E2E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D&amp;A</a:t>
                </a:r>
                <a:br>
                  <a:rPr kumimoji="0" lang="en-US" altLang="ko-KR" sz="105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9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(Data &amp; Analytics)</a:t>
                </a:r>
                <a:endParaRPr kumimoji="0" lang="en-US" altLang="ko-KR" sz="105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9" name="사각형: 둥근 모서리 78">
                <a:extLst>
                  <a:ext uri="{FF2B5EF4-FFF2-40B4-BE49-F238E27FC236}">
                    <a16:creationId xmlns:a16="http://schemas.microsoft.com/office/drawing/2014/main" id="{3B084884-B06F-5CC5-C92B-95C7BEDBEAEA}"/>
                  </a:ext>
                </a:extLst>
              </p:cNvPr>
              <p:cNvSpPr/>
              <p:nvPr/>
            </p:nvSpPr>
            <p:spPr>
              <a:xfrm>
                <a:off x="2328167" y="5232727"/>
                <a:ext cx="1254157" cy="324000"/>
              </a:xfrm>
              <a:prstGeom prst="roundRect">
                <a:avLst>
                  <a:gd name="adj" fmla="val 50000"/>
                </a:avLst>
              </a:prstGeom>
              <a:solidFill>
                <a:srgbClr val="E2E2E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AI</a:t>
                </a:r>
                <a:br>
                  <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9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인공지능</a:t>
                </a:r>
                <a:r>
                  <a:rPr kumimoji="0" lang="en-US" altLang="ko-KR" sz="9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t>
                </a:r>
                <a:endParaRPr kumimoji="0" lang="en-US" altLang="ko-KR" sz="10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0" name="사각형: 둥근 모서리 79">
                <a:extLst>
                  <a:ext uri="{FF2B5EF4-FFF2-40B4-BE49-F238E27FC236}">
                    <a16:creationId xmlns:a16="http://schemas.microsoft.com/office/drawing/2014/main" id="{D47A3B75-6BE0-71D7-3652-1E516908653D}"/>
                  </a:ext>
                </a:extLst>
              </p:cNvPr>
              <p:cNvSpPr/>
              <p:nvPr/>
            </p:nvSpPr>
            <p:spPr>
              <a:xfrm>
                <a:off x="3640587" y="5232727"/>
                <a:ext cx="1254157" cy="324000"/>
              </a:xfrm>
              <a:prstGeom prst="roundRect">
                <a:avLst>
                  <a:gd name="adj" fmla="val 50000"/>
                </a:avLst>
              </a:prstGeom>
              <a:solidFill>
                <a:srgbClr val="E2E2E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IoT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사물인터넷</a:t>
                </a:r>
                <a:r>
                  <a:rPr kumimoji="0" lang="en-US" altLang="ko-KR" sz="9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t>
                </a:r>
              </a:p>
            </p:txBody>
          </p:sp>
          <p:sp>
            <p:nvSpPr>
              <p:cNvPr id="81" name="사각형: 둥근 모서리 80">
                <a:extLst>
                  <a:ext uri="{FF2B5EF4-FFF2-40B4-BE49-F238E27FC236}">
                    <a16:creationId xmlns:a16="http://schemas.microsoft.com/office/drawing/2014/main" id="{8B522FF8-70A5-48E5-4837-CE47D5C4A369}"/>
                  </a:ext>
                </a:extLst>
              </p:cNvPr>
              <p:cNvSpPr/>
              <p:nvPr/>
            </p:nvSpPr>
            <p:spPr>
              <a:xfrm>
                <a:off x="4953004" y="5232727"/>
                <a:ext cx="1254157" cy="324000"/>
              </a:xfrm>
              <a:prstGeom prst="roundRect">
                <a:avLst>
                  <a:gd name="adj" fmla="val 50000"/>
                </a:avLst>
              </a:prstGeom>
              <a:solidFill>
                <a:srgbClr val="E2E2E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로봇</a:t>
                </a:r>
                <a:endPar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4" name="사각형: 둥근 모서리 83">
                <a:extLst>
                  <a:ext uri="{FF2B5EF4-FFF2-40B4-BE49-F238E27FC236}">
                    <a16:creationId xmlns:a16="http://schemas.microsoft.com/office/drawing/2014/main" id="{4C128C7E-B805-A07C-0A2A-6F63E698804F}"/>
                  </a:ext>
                </a:extLst>
              </p:cNvPr>
              <p:cNvSpPr/>
              <p:nvPr/>
            </p:nvSpPr>
            <p:spPr>
              <a:xfrm>
                <a:off x="1671957" y="5636708"/>
                <a:ext cx="1254157" cy="324000"/>
              </a:xfrm>
              <a:prstGeom prst="roundRect">
                <a:avLst>
                  <a:gd name="adj" fmla="val 50000"/>
                </a:avLst>
              </a:prstGeom>
              <a:solidFill>
                <a:srgbClr val="E2E2E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AR·VR</a:t>
                </a:r>
                <a:br>
                  <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br>
                <a:r>
                  <a:rPr kumimoji="0" lang="en-US" altLang="ko-KR" sz="9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9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증강현실</a:t>
                </a:r>
                <a:r>
                  <a:rPr kumimoji="0" lang="en-US" altLang="ko-KR" sz="900" b="0" i="0" u="none" strike="noStrike" kern="1200" cap="none" spc="-40" normalizeH="0" baseline="0" noProof="0" dirty="0">
                    <a:ln>
                      <a:solidFill>
                        <a:srgbClr val="1E49E2">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가상현실</a:t>
                </a:r>
                <a:r>
                  <a:rPr kumimoji="0" lang="en-US" altLang="ko-KR" sz="9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a:t>
                </a:r>
                <a:endParaRPr kumimoji="0" lang="en-US" altLang="ko-KR" sz="1000" b="0" i="0" u="none" strike="noStrike" kern="1200" cap="none" spc="-4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0" name="사각형: 둥근 모서리 99">
                <a:extLst>
                  <a:ext uri="{FF2B5EF4-FFF2-40B4-BE49-F238E27FC236}">
                    <a16:creationId xmlns:a16="http://schemas.microsoft.com/office/drawing/2014/main" id="{144C373D-BBFA-440E-C0C0-D80DA6B3FB83}"/>
                  </a:ext>
                </a:extLst>
              </p:cNvPr>
              <p:cNvSpPr/>
              <p:nvPr/>
            </p:nvSpPr>
            <p:spPr>
              <a:xfrm>
                <a:off x="2984376" y="5636708"/>
                <a:ext cx="1254157" cy="324000"/>
              </a:xfrm>
              <a:prstGeom prst="roundRect">
                <a:avLst>
                  <a:gd name="adj" fmla="val 50000"/>
                </a:avLst>
              </a:prstGeom>
              <a:solidFill>
                <a:srgbClr val="E2E2E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블록체인</a:t>
                </a:r>
                <a:endPar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01" name="사각형: 둥근 모서리 100">
                <a:extLst>
                  <a:ext uri="{FF2B5EF4-FFF2-40B4-BE49-F238E27FC236}">
                    <a16:creationId xmlns:a16="http://schemas.microsoft.com/office/drawing/2014/main" id="{8D876054-6BA0-5BC2-73A2-6E04BC983B18}"/>
                  </a:ext>
                </a:extLst>
              </p:cNvPr>
              <p:cNvSpPr/>
              <p:nvPr/>
            </p:nvSpPr>
            <p:spPr>
              <a:xfrm>
                <a:off x="4296797" y="5636708"/>
                <a:ext cx="1254157" cy="324000"/>
              </a:xfrm>
              <a:prstGeom prst="roundRect">
                <a:avLst>
                  <a:gd name="adj" fmla="val 50000"/>
                </a:avLst>
              </a:prstGeom>
              <a:solidFill>
                <a:srgbClr val="E2E2E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자율주행</a:t>
                </a:r>
                <a:endParaRPr kumimoji="0" lang="en-US" altLang="ko-KR" sz="1100" b="1" i="0" u="none" strike="noStrike" kern="1200" cap="none" spc="0" normalizeH="0" baseline="0" noProof="0" dirty="0">
                  <a:ln>
                    <a:solidFill>
                      <a:srgbClr val="1E49E2">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endParaRPr>
              </a:p>
            </p:txBody>
          </p:sp>
        </p:grpSp>
        <p:sp>
          <p:nvSpPr>
            <p:cNvPr id="33" name="직사각형 32">
              <a:extLst>
                <a:ext uri="{FF2B5EF4-FFF2-40B4-BE49-F238E27FC236}">
                  <a16:creationId xmlns:a16="http://schemas.microsoft.com/office/drawing/2014/main" id="{DAFE661E-1015-9C75-7C54-E7F17307636A}"/>
                </a:ext>
              </a:extLst>
            </p:cNvPr>
            <p:cNvSpPr/>
            <p:nvPr/>
          </p:nvSpPr>
          <p:spPr>
            <a:xfrm>
              <a:off x="491465" y="5226463"/>
              <a:ext cx="254028" cy="73393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3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디지털</a:t>
              </a:r>
              <a:r>
                <a:rPr kumimoji="0" lang="en-US" altLang="ko-KR" sz="1200" b="1" i="0" u="none" strike="noStrike" kern="1200" cap="none" spc="-3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200" b="1" i="0" u="none" strike="noStrike" kern="1200" cap="none" spc="-3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기술</a:t>
              </a:r>
            </a:p>
          </p:txBody>
        </p:sp>
      </p:grpSp>
      <p:grpSp>
        <p:nvGrpSpPr>
          <p:cNvPr id="131" name="그룹 130">
            <a:extLst>
              <a:ext uri="{FF2B5EF4-FFF2-40B4-BE49-F238E27FC236}">
                <a16:creationId xmlns:a16="http://schemas.microsoft.com/office/drawing/2014/main" id="{935DC268-BCF1-75EB-5B56-128316E83B29}"/>
              </a:ext>
            </a:extLst>
          </p:cNvPr>
          <p:cNvGrpSpPr/>
          <p:nvPr/>
        </p:nvGrpSpPr>
        <p:grpSpPr>
          <a:xfrm>
            <a:off x="824886" y="4179649"/>
            <a:ext cx="5455210" cy="745035"/>
            <a:chOff x="824886" y="4209421"/>
            <a:chExt cx="5455210" cy="745035"/>
          </a:xfrm>
        </p:grpSpPr>
        <p:sp>
          <p:nvSpPr>
            <p:cNvPr id="9" name="화살표: 오른쪽 8">
              <a:extLst>
                <a:ext uri="{FF2B5EF4-FFF2-40B4-BE49-F238E27FC236}">
                  <a16:creationId xmlns:a16="http://schemas.microsoft.com/office/drawing/2014/main" id="{E97338BB-919A-F2F1-9906-FE7C23E0DB95}"/>
                </a:ext>
              </a:extLst>
            </p:cNvPr>
            <p:cNvSpPr/>
            <p:nvPr/>
          </p:nvSpPr>
          <p:spPr>
            <a:xfrm>
              <a:off x="850549" y="4312920"/>
              <a:ext cx="4227046" cy="225003"/>
            </a:xfrm>
            <a:prstGeom prst="rightArrow">
              <a:avLst/>
            </a:prstGeom>
            <a:solidFill>
              <a:srgbClr val="AB0D82"/>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grpSp>
          <p:nvGrpSpPr>
            <p:cNvPr id="10" name="그룹 9">
              <a:extLst>
                <a:ext uri="{FF2B5EF4-FFF2-40B4-BE49-F238E27FC236}">
                  <a16:creationId xmlns:a16="http://schemas.microsoft.com/office/drawing/2014/main" id="{BFE9D96D-A59E-B8D7-6C42-D7A344115F1E}"/>
                </a:ext>
              </a:extLst>
            </p:cNvPr>
            <p:cNvGrpSpPr/>
            <p:nvPr/>
          </p:nvGrpSpPr>
          <p:grpSpPr>
            <a:xfrm>
              <a:off x="824889" y="4209421"/>
              <a:ext cx="5455207" cy="432000"/>
              <a:chOff x="820963" y="2874238"/>
              <a:chExt cx="5411649" cy="432000"/>
            </a:xfrm>
          </p:grpSpPr>
          <p:sp>
            <p:nvSpPr>
              <p:cNvPr id="11" name="사각형: 둥근 모서리 10">
                <a:extLst>
                  <a:ext uri="{FF2B5EF4-FFF2-40B4-BE49-F238E27FC236}">
                    <a16:creationId xmlns:a16="http://schemas.microsoft.com/office/drawing/2014/main" id="{A5A25342-9266-752C-D6F8-3BCE715812CD}"/>
                  </a:ext>
                </a:extLst>
              </p:cNvPr>
              <p:cNvSpPr/>
              <p:nvPr/>
            </p:nvSpPr>
            <p:spPr>
              <a:xfrm>
                <a:off x="820963" y="2874238"/>
                <a:ext cx="1190888" cy="432000"/>
              </a:xfrm>
              <a:prstGeom prst="roundRect">
                <a:avLst>
                  <a:gd name="adj" fmla="val 50000"/>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solidFill>
                        <a:srgbClr val="1E49E2">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Production</a:t>
                </a:r>
              </a:p>
            </p:txBody>
          </p:sp>
          <p:sp>
            <p:nvSpPr>
              <p:cNvPr id="16" name="사각형: 둥근 모서리 15">
                <a:extLst>
                  <a:ext uri="{FF2B5EF4-FFF2-40B4-BE49-F238E27FC236}">
                    <a16:creationId xmlns:a16="http://schemas.microsoft.com/office/drawing/2014/main" id="{D742360E-BA14-1469-DB12-324D0687E6E7}"/>
                  </a:ext>
                </a:extLst>
              </p:cNvPr>
              <p:cNvSpPr/>
              <p:nvPr/>
            </p:nvSpPr>
            <p:spPr>
              <a:xfrm>
                <a:off x="2228313" y="2874238"/>
                <a:ext cx="1190888" cy="432000"/>
              </a:xfrm>
              <a:prstGeom prst="roundRect">
                <a:avLst>
                  <a:gd name="adj" fmla="val 50000"/>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solidFill>
                        <a:srgbClr val="1E49E2">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Supply</a:t>
                </a:r>
              </a:p>
            </p:txBody>
          </p:sp>
          <p:sp>
            <p:nvSpPr>
              <p:cNvPr id="17" name="사각형: 둥근 모서리 16">
                <a:extLst>
                  <a:ext uri="{FF2B5EF4-FFF2-40B4-BE49-F238E27FC236}">
                    <a16:creationId xmlns:a16="http://schemas.microsoft.com/office/drawing/2014/main" id="{15199EB1-95D4-F806-26EC-D3141B45C942}"/>
                  </a:ext>
                </a:extLst>
              </p:cNvPr>
              <p:cNvSpPr/>
              <p:nvPr/>
            </p:nvSpPr>
            <p:spPr>
              <a:xfrm>
                <a:off x="3635018" y="2874238"/>
                <a:ext cx="1190888" cy="432000"/>
              </a:xfrm>
              <a:prstGeom prst="roundRect">
                <a:avLst>
                  <a:gd name="adj" fmla="val 50000"/>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solidFill>
                        <a:srgbClr val="1E49E2">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Sell &amp; Relate</a:t>
                </a:r>
              </a:p>
            </p:txBody>
          </p:sp>
          <p:sp>
            <p:nvSpPr>
              <p:cNvPr id="19" name="사각형: 둥근 모서리 18">
                <a:extLst>
                  <a:ext uri="{FF2B5EF4-FFF2-40B4-BE49-F238E27FC236}">
                    <a16:creationId xmlns:a16="http://schemas.microsoft.com/office/drawing/2014/main" id="{A942D0B6-6A7E-7178-86BB-3361552267BD}"/>
                  </a:ext>
                </a:extLst>
              </p:cNvPr>
              <p:cNvSpPr/>
              <p:nvPr/>
            </p:nvSpPr>
            <p:spPr>
              <a:xfrm>
                <a:off x="5041724" y="2874238"/>
                <a:ext cx="1190888" cy="432000"/>
              </a:xfrm>
              <a:prstGeom prst="roundRect">
                <a:avLst>
                  <a:gd name="adj" fmla="val 50000"/>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solidFill>
                        <a:srgbClr val="1E49E2">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rPr>
                  <a:t>Lifestyle</a:t>
                </a:r>
              </a:p>
            </p:txBody>
          </p:sp>
        </p:grpSp>
        <p:sp>
          <p:nvSpPr>
            <p:cNvPr id="119" name="사각형: 둥근 모서리 118">
              <a:extLst>
                <a:ext uri="{FF2B5EF4-FFF2-40B4-BE49-F238E27FC236}">
                  <a16:creationId xmlns:a16="http://schemas.microsoft.com/office/drawing/2014/main" id="{105E436E-E04F-A36D-3FB9-3E1D3BEBEB81}"/>
                </a:ext>
              </a:extLst>
            </p:cNvPr>
            <p:cNvSpPr/>
            <p:nvPr/>
          </p:nvSpPr>
          <p:spPr>
            <a:xfrm>
              <a:off x="824886" y="4715270"/>
              <a:ext cx="551453" cy="239186"/>
            </a:xfrm>
            <a:prstGeom prst="roundRect">
              <a:avLst/>
            </a:prstGeom>
            <a:solidFill>
              <a:schemeClr val="bg1"/>
            </a:solidFill>
            <a:ln w="13970">
              <a:solidFill>
                <a:srgbClr val="00338D"/>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00338D">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생산</a:t>
              </a:r>
            </a:p>
          </p:txBody>
        </p:sp>
        <p:sp>
          <p:nvSpPr>
            <p:cNvPr id="120" name="사각형: 둥근 모서리 119">
              <a:extLst>
                <a:ext uri="{FF2B5EF4-FFF2-40B4-BE49-F238E27FC236}">
                  <a16:creationId xmlns:a16="http://schemas.microsoft.com/office/drawing/2014/main" id="{EEAFF690-6C7A-21E4-A1B6-B561D6705F96}"/>
                </a:ext>
              </a:extLst>
            </p:cNvPr>
            <p:cNvSpPr/>
            <p:nvPr/>
          </p:nvSpPr>
          <p:spPr>
            <a:xfrm>
              <a:off x="1473909" y="4715252"/>
              <a:ext cx="551453" cy="239186"/>
            </a:xfrm>
            <a:prstGeom prst="roundRect">
              <a:avLst/>
            </a:prstGeom>
            <a:solidFill>
              <a:schemeClr val="bg1"/>
            </a:solidFill>
            <a:ln w="13970">
              <a:solidFill>
                <a:srgbClr val="00338D"/>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00338D">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제조</a:t>
              </a:r>
            </a:p>
          </p:txBody>
        </p:sp>
        <p:sp>
          <p:nvSpPr>
            <p:cNvPr id="121" name="사각형: 둥근 모서리 120">
              <a:extLst>
                <a:ext uri="{FF2B5EF4-FFF2-40B4-BE49-F238E27FC236}">
                  <a16:creationId xmlns:a16="http://schemas.microsoft.com/office/drawing/2014/main" id="{9799AD3D-81F9-76CD-1455-2AA0720743CB}"/>
                </a:ext>
              </a:extLst>
            </p:cNvPr>
            <p:cNvSpPr/>
            <p:nvPr/>
          </p:nvSpPr>
          <p:spPr>
            <a:xfrm>
              <a:off x="2239546" y="4715270"/>
              <a:ext cx="554821" cy="239186"/>
            </a:xfrm>
            <a:prstGeom prst="roundRect">
              <a:avLst/>
            </a:prstGeom>
            <a:solidFill>
              <a:schemeClr val="bg1"/>
            </a:solidFill>
            <a:ln w="13970">
              <a:solidFill>
                <a:srgbClr val="00338D"/>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00338D">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물류</a:t>
              </a:r>
            </a:p>
          </p:txBody>
        </p:sp>
        <p:sp>
          <p:nvSpPr>
            <p:cNvPr id="122" name="사각형: 둥근 모서리 121">
              <a:extLst>
                <a:ext uri="{FF2B5EF4-FFF2-40B4-BE49-F238E27FC236}">
                  <a16:creationId xmlns:a16="http://schemas.microsoft.com/office/drawing/2014/main" id="{735EA4DE-17D0-395A-1902-1EC6D531665E}"/>
                </a:ext>
              </a:extLst>
            </p:cNvPr>
            <p:cNvSpPr/>
            <p:nvPr/>
          </p:nvSpPr>
          <p:spPr>
            <a:xfrm>
              <a:off x="2893240" y="4715252"/>
              <a:ext cx="544729" cy="239186"/>
            </a:xfrm>
            <a:prstGeom prst="roundRect">
              <a:avLst/>
            </a:prstGeom>
            <a:solidFill>
              <a:schemeClr val="bg1"/>
            </a:solidFill>
            <a:ln w="13970">
              <a:solidFill>
                <a:srgbClr val="00338D"/>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00338D">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유통</a:t>
              </a:r>
            </a:p>
          </p:txBody>
        </p:sp>
        <p:sp>
          <p:nvSpPr>
            <p:cNvPr id="123" name="사각형: 둥근 모서리 122">
              <a:extLst>
                <a:ext uri="{FF2B5EF4-FFF2-40B4-BE49-F238E27FC236}">
                  <a16:creationId xmlns:a16="http://schemas.microsoft.com/office/drawing/2014/main" id="{C4B7E40C-2157-C0F8-99CB-8990D08D7390}"/>
                </a:ext>
              </a:extLst>
            </p:cNvPr>
            <p:cNvSpPr/>
            <p:nvPr/>
          </p:nvSpPr>
          <p:spPr>
            <a:xfrm>
              <a:off x="5077596" y="4715254"/>
              <a:ext cx="1201850" cy="239185"/>
            </a:xfrm>
            <a:prstGeom prst="roundRect">
              <a:avLst/>
            </a:prstGeom>
            <a:solidFill>
              <a:schemeClr val="bg1"/>
            </a:solidFill>
            <a:ln w="13970">
              <a:solidFill>
                <a:srgbClr val="00338D"/>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00338D">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소비 후 단계</a:t>
              </a:r>
            </a:p>
          </p:txBody>
        </p:sp>
        <p:sp>
          <p:nvSpPr>
            <p:cNvPr id="124" name="사각형: 둥근 모서리 123">
              <a:extLst>
                <a:ext uri="{FF2B5EF4-FFF2-40B4-BE49-F238E27FC236}">
                  <a16:creationId xmlns:a16="http://schemas.microsoft.com/office/drawing/2014/main" id="{D08EB050-3533-BF76-1E76-C131D4E09EFC}"/>
                </a:ext>
              </a:extLst>
            </p:cNvPr>
            <p:cNvSpPr/>
            <p:nvPr/>
          </p:nvSpPr>
          <p:spPr>
            <a:xfrm>
              <a:off x="4502067" y="4715254"/>
              <a:ext cx="360000" cy="239185"/>
            </a:xfrm>
            <a:prstGeom prst="roundRect">
              <a:avLst/>
            </a:prstGeom>
            <a:solidFill>
              <a:schemeClr val="bg1"/>
            </a:solidFill>
            <a:ln w="13970">
              <a:solidFill>
                <a:srgbClr val="00338D"/>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00338D">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소비</a:t>
              </a:r>
            </a:p>
          </p:txBody>
        </p:sp>
        <p:sp>
          <p:nvSpPr>
            <p:cNvPr id="125" name="사각형: 둥근 모서리 124">
              <a:extLst>
                <a:ext uri="{FF2B5EF4-FFF2-40B4-BE49-F238E27FC236}">
                  <a16:creationId xmlns:a16="http://schemas.microsoft.com/office/drawing/2014/main" id="{23D7239E-C32A-4C39-BA7C-EF90EEE9B909}"/>
                </a:ext>
              </a:extLst>
            </p:cNvPr>
            <p:cNvSpPr/>
            <p:nvPr/>
          </p:nvSpPr>
          <p:spPr>
            <a:xfrm>
              <a:off x="3661594" y="4715254"/>
              <a:ext cx="360000" cy="239185"/>
            </a:xfrm>
            <a:prstGeom prst="roundRect">
              <a:avLst/>
            </a:prstGeom>
            <a:solidFill>
              <a:schemeClr val="bg1"/>
            </a:solidFill>
            <a:ln w="13970">
              <a:solidFill>
                <a:srgbClr val="00338D"/>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solidFill>
                      <a:srgbClr val="00338D">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마케팅</a:t>
              </a:r>
            </a:p>
          </p:txBody>
        </p:sp>
        <p:sp>
          <p:nvSpPr>
            <p:cNvPr id="126" name="사각형: 둥근 모서리 125">
              <a:extLst>
                <a:ext uri="{FF2B5EF4-FFF2-40B4-BE49-F238E27FC236}">
                  <a16:creationId xmlns:a16="http://schemas.microsoft.com/office/drawing/2014/main" id="{F2902B0A-E802-C8C7-0091-D6A228475E25}"/>
                </a:ext>
              </a:extLst>
            </p:cNvPr>
            <p:cNvSpPr/>
            <p:nvPr/>
          </p:nvSpPr>
          <p:spPr>
            <a:xfrm>
              <a:off x="4081830" y="4715254"/>
              <a:ext cx="360000" cy="239185"/>
            </a:xfrm>
            <a:prstGeom prst="roundRect">
              <a:avLst/>
            </a:prstGeom>
            <a:solidFill>
              <a:schemeClr val="bg1"/>
            </a:solidFill>
            <a:ln w="13970">
              <a:solidFill>
                <a:srgbClr val="00338D"/>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solidFill>
                      <a:srgbClr val="00338D">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mn-cs"/>
                </a:rPr>
                <a:t>판매</a:t>
              </a:r>
            </a:p>
          </p:txBody>
        </p:sp>
      </p:grpSp>
      <p:sp>
        <p:nvSpPr>
          <p:cNvPr id="132" name="직사각형 131">
            <a:extLst>
              <a:ext uri="{FF2B5EF4-FFF2-40B4-BE49-F238E27FC236}">
                <a16:creationId xmlns:a16="http://schemas.microsoft.com/office/drawing/2014/main" id="{D807362D-494B-8072-C905-AE90329F7D56}"/>
              </a:ext>
            </a:extLst>
          </p:cNvPr>
          <p:cNvSpPr/>
          <p:nvPr/>
        </p:nvSpPr>
        <p:spPr>
          <a:xfrm>
            <a:off x="491465" y="4189142"/>
            <a:ext cx="254028" cy="72604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밸류체인</a:t>
            </a:r>
          </a:p>
        </p:txBody>
      </p:sp>
      <p:grpSp>
        <p:nvGrpSpPr>
          <p:cNvPr id="29" name="그룹 28">
            <a:extLst>
              <a:ext uri="{FF2B5EF4-FFF2-40B4-BE49-F238E27FC236}">
                <a16:creationId xmlns:a16="http://schemas.microsoft.com/office/drawing/2014/main" id="{7D5348C0-CEBC-393B-84A5-ED58718C18A0}"/>
              </a:ext>
            </a:extLst>
          </p:cNvPr>
          <p:cNvGrpSpPr/>
          <p:nvPr/>
        </p:nvGrpSpPr>
        <p:grpSpPr>
          <a:xfrm>
            <a:off x="824888" y="6228859"/>
            <a:ext cx="5454557" cy="2628000"/>
            <a:chOff x="824888" y="6194569"/>
            <a:chExt cx="5454557" cy="2628000"/>
          </a:xfrm>
        </p:grpSpPr>
        <p:sp>
          <p:nvSpPr>
            <p:cNvPr id="55" name="사각형: 둥근 모서리 54">
              <a:extLst>
                <a:ext uri="{FF2B5EF4-FFF2-40B4-BE49-F238E27FC236}">
                  <a16:creationId xmlns:a16="http://schemas.microsoft.com/office/drawing/2014/main" id="{01E86E18-1597-4B74-823C-9FFDFD7CBC19}"/>
                </a:ext>
              </a:extLst>
            </p:cNvPr>
            <p:cNvSpPr/>
            <p:nvPr/>
          </p:nvSpPr>
          <p:spPr>
            <a:xfrm>
              <a:off x="824888" y="6194569"/>
              <a:ext cx="5454557" cy="2628000"/>
            </a:xfrm>
            <a:prstGeom prst="roundRect">
              <a:avLst>
                <a:gd name="adj" fmla="val 0"/>
              </a:avLst>
            </a:prstGeom>
            <a:solidFill>
              <a:schemeClr val="bg1"/>
            </a:solidFill>
            <a:ln w="12700">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solidFill>
                    <a:srgbClr val="1E49E2">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21" name="그룹 20">
              <a:extLst>
                <a:ext uri="{FF2B5EF4-FFF2-40B4-BE49-F238E27FC236}">
                  <a16:creationId xmlns:a16="http://schemas.microsoft.com/office/drawing/2014/main" id="{A9133A94-1CC6-986D-76B6-875D967A350B}"/>
                </a:ext>
              </a:extLst>
            </p:cNvPr>
            <p:cNvGrpSpPr/>
            <p:nvPr/>
          </p:nvGrpSpPr>
          <p:grpSpPr>
            <a:xfrm>
              <a:off x="2093896" y="6294431"/>
              <a:ext cx="1233858" cy="2344461"/>
              <a:chOff x="2141613" y="6294431"/>
              <a:chExt cx="1233858" cy="2344461"/>
            </a:xfrm>
          </p:grpSpPr>
          <p:sp>
            <p:nvSpPr>
              <p:cNvPr id="103" name="직사각형 102">
                <a:extLst>
                  <a:ext uri="{FF2B5EF4-FFF2-40B4-BE49-F238E27FC236}">
                    <a16:creationId xmlns:a16="http://schemas.microsoft.com/office/drawing/2014/main" id="{2E469C43-E223-6738-2F1E-9FDF23445617}"/>
                  </a:ext>
                </a:extLst>
              </p:cNvPr>
              <p:cNvSpPr/>
              <p:nvPr/>
            </p:nvSpPr>
            <p:spPr>
              <a:xfrm>
                <a:off x="2141613" y="6916626"/>
                <a:ext cx="1233858" cy="1722266"/>
              </a:xfrm>
              <a:prstGeom prst="rect">
                <a:avLst/>
              </a:prstGeom>
            </p:spPr>
            <p:txBody>
              <a:bodyPr wrap="square" rIns="28800">
                <a:spAutoFit/>
              </a:bodyPr>
              <a:lstStyle/>
              <a:p>
                <a:pPr marL="85725" marR="0" lvl="0" indent="-85725" algn="l" defTabSz="914400" rtl="0" eaLnBrk="1" fontAlgn="ctr" latinLnBrk="0" hangingPunct="1">
                  <a:lnSpc>
                    <a:spcPct val="114000"/>
                  </a:lnSpc>
                  <a:spcBef>
                    <a:spcPts val="0"/>
                  </a:spcBef>
                  <a:spcAft>
                    <a:spcPts val="200"/>
                  </a:spcAft>
                  <a:buClrTx/>
                  <a:buSzTx/>
                  <a:buFont typeface="Arial" panose="020B0604020202020204" pitchFamily="34" charset="0"/>
                  <a:buChar char="•"/>
                  <a:tabLst/>
                  <a:defRPr/>
                </a:pP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공급망 투명성을 높일 수 있는 블록체인 기반 공급망 구축 확산</a:t>
                </a:r>
                <a:endPar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endParaRPr>
              </a:p>
              <a:p>
                <a:pPr marL="85725" marR="0" lvl="0" indent="-85725" algn="l" defTabSz="914400" rtl="0" eaLnBrk="1" fontAlgn="ctr" latinLnBrk="0" hangingPunct="1">
                  <a:lnSpc>
                    <a:spcPct val="114000"/>
                  </a:lnSpc>
                  <a:spcBef>
                    <a:spcPts val="0"/>
                  </a:spcBef>
                  <a:spcAft>
                    <a:spcPts val="200"/>
                  </a:spcAft>
                  <a:buClrTx/>
                  <a:buSzTx/>
                  <a:buFont typeface="Arial" panose="020B0604020202020204" pitchFamily="34" charset="0"/>
                  <a:buChar char="•"/>
                  <a:tabLst/>
                  <a:defRPr/>
                </a:pP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물류센터 내 로봇</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·D&amp;A </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등이 결합되어 운반</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분류</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피킹 등 풀필먼트 과정이 자동화</a:t>
                </a:r>
                <a:endPar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endParaRPr>
              </a:p>
              <a:p>
                <a:pPr marL="85725" marR="0" lvl="0" indent="-85725" algn="l" defTabSz="914400" rtl="0" eaLnBrk="1" fontAlgn="ctr" latinLnBrk="0" hangingPunct="1">
                  <a:lnSpc>
                    <a:spcPct val="114000"/>
                  </a:lnSpc>
                  <a:spcBef>
                    <a:spcPts val="0"/>
                  </a:spcBef>
                  <a:spcAft>
                    <a:spcPts val="200"/>
                  </a:spcAft>
                  <a:buClrTx/>
                  <a:buSzTx/>
                  <a:buFont typeface="Arial" panose="020B0604020202020204" pitchFamily="34" charset="0"/>
                  <a:buChar char="•"/>
                  <a:tabLst/>
                  <a:defRPr/>
                </a:pP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드론</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로봇 상용화로 무인 딜리버리 기대감 상승</a:t>
                </a:r>
              </a:p>
            </p:txBody>
          </p:sp>
          <p:sp>
            <p:nvSpPr>
              <p:cNvPr id="104" name="TextBox 103">
                <a:extLst>
                  <a:ext uri="{FF2B5EF4-FFF2-40B4-BE49-F238E27FC236}">
                    <a16:creationId xmlns:a16="http://schemas.microsoft.com/office/drawing/2014/main" id="{4E77DEA8-B005-0F81-5D31-1FD2B2771B0C}"/>
                  </a:ext>
                </a:extLst>
              </p:cNvPr>
              <p:cNvSpPr txBox="1"/>
              <p:nvPr/>
            </p:nvSpPr>
            <p:spPr>
              <a:xfrm>
                <a:off x="2244404" y="6294431"/>
                <a:ext cx="1040977" cy="484748"/>
              </a:xfrm>
              <a:prstGeom prst="rect">
                <a:avLst/>
              </a:prstGeom>
              <a:noFill/>
            </p:spPr>
            <p:txBody>
              <a:bodyPr wrap="square" lIns="18000" tIns="0" rIns="1800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디지털 공급망</a:t>
                </a:r>
                <a:r>
                  <a:rPr kumimoji="0" lang="ko-KR" altLang="en-US" sz="1050" b="1" i="0" u="none" strike="noStrike" kern="1200" cap="none" spc="-8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050" b="1" i="0" u="none" strike="noStrike" kern="1200" cap="none" spc="-9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br>
                  <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br>
                <a:r>
                  <a:rPr kumimoji="0" lang="ko-KR" altLang="en-US"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물류 자동화</a:t>
                </a:r>
                <a:r>
                  <a:rPr kumimoji="0" lang="ko-KR" altLang="en-US" sz="1050" b="1" i="0" u="none" strike="noStrike" kern="1200" cap="none" spc="-8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br>
                  <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br>
                <a:r>
                  <a:rPr kumimoji="0" lang="ko-KR" altLang="en-US"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무인 딜리버리</a:t>
                </a:r>
                <a:endPar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cxnSp>
            <p:nvCxnSpPr>
              <p:cNvPr id="105" name="직선 연결선 104">
                <a:extLst>
                  <a:ext uri="{FF2B5EF4-FFF2-40B4-BE49-F238E27FC236}">
                    <a16:creationId xmlns:a16="http://schemas.microsoft.com/office/drawing/2014/main" id="{0A2CBA3E-1C42-D366-08C9-8D54B37C8363}"/>
                  </a:ext>
                </a:extLst>
              </p:cNvPr>
              <p:cNvCxnSpPr>
                <a:cxnSpLocks/>
              </p:cNvCxnSpPr>
              <p:nvPr/>
            </p:nvCxnSpPr>
            <p:spPr>
              <a:xfrm>
                <a:off x="2260892" y="6852692"/>
                <a:ext cx="1008000" cy="0"/>
              </a:xfrm>
              <a:prstGeom prst="line">
                <a:avLst/>
              </a:prstGeom>
              <a:ln w="6350">
                <a:solidFill>
                  <a:schemeClr val="bg1">
                    <a:lumMod val="65000"/>
                  </a:schemeClr>
                </a:solidFill>
              </a:ln>
              <a:effectLst/>
            </p:spPr>
            <p:style>
              <a:lnRef idx="2">
                <a:schemeClr val="accent3"/>
              </a:lnRef>
              <a:fillRef idx="0">
                <a:schemeClr val="accent3"/>
              </a:fillRef>
              <a:effectRef idx="1">
                <a:schemeClr val="accent3"/>
              </a:effectRef>
              <a:fontRef idx="minor">
                <a:schemeClr val="tx1"/>
              </a:fontRef>
            </p:style>
          </p:cxnSp>
        </p:grpSp>
        <p:grpSp>
          <p:nvGrpSpPr>
            <p:cNvPr id="18" name="그룹 17">
              <a:extLst>
                <a:ext uri="{FF2B5EF4-FFF2-40B4-BE49-F238E27FC236}">
                  <a16:creationId xmlns:a16="http://schemas.microsoft.com/office/drawing/2014/main" id="{1619E1FC-B02B-AFA8-7DDD-E9D05D432D74}"/>
                </a:ext>
              </a:extLst>
            </p:cNvPr>
            <p:cNvGrpSpPr/>
            <p:nvPr/>
          </p:nvGrpSpPr>
          <p:grpSpPr>
            <a:xfrm>
              <a:off x="3418791" y="6294431"/>
              <a:ext cx="1188000" cy="2344461"/>
              <a:chOff x="3495176" y="6294431"/>
              <a:chExt cx="1188000" cy="2344461"/>
            </a:xfrm>
          </p:grpSpPr>
          <p:sp>
            <p:nvSpPr>
              <p:cNvPr id="106" name="직사각형 105">
                <a:extLst>
                  <a:ext uri="{FF2B5EF4-FFF2-40B4-BE49-F238E27FC236}">
                    <a16:creationId xmlns:a16="http://schemas.microsoft.com/office/drawing/2014/main" id="{FFBE4973-25FA-F751-04EB-D20D5C0379C1}"/>
                  </a:ext>
                </a:extLst>
              </p:cNvPr>
              <p:cNvSpPr/>
              <p:nvPr/>
            </p:nvSpPr>
            <p:spPr>
              <a:xfrm>
                <a:off x="3495176" y="6916626"/>
                <a:ext cx="1188000" cy="1722266"/>
              </a:xfrm>
              <a:prstGeom prst="rect">
                <a:avLst/>
              </a:prstGeom>
            </p:spPr>
            <p:txBody>
              <a:bodyPr wrap="square" rIns="18000">
                <a:spAutoFit/>
              </a:bodyPr>
              <a:lstStyle/>
              <a:p>
                <a:pPr marL="85725" marR="0" lvl="0" indent="-85725" algn="l" defTabSz="914400" rtl="0" eaLnBrk="1" fontAlgn="ctr" latinLnBrk="0" hangingPunct="1">
                  <a:lnSpc>
                    <a:spcPct val="114000"/>
                  </a:lnSpc>
                  <a:spcBef>
                    <a:spcPts val="0"/>
                  </a:spcBef>
                  <a:spcAft>
                    <a:spcPts val="200"/>
                  </a:spcAft>
                  <a:buClrTx/>
                  <a:buSzTx/>
                  <a:buFont typeface="Arial" panose="020B0604020202020204" pitchFamily="34" charset="0"/>
                  <a:buChar char="•"/>
                  <a:tabLst/>
                  <a:defRPr/>
                </a:pP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생성형</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 AI </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기반의 개인 맞춤형 쇼핑 경험 확산 </a:t>
                </a:r>
                <a:endPar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endParaRPr>
              </a:p>
              <a:p>
                <a:pPr marL="85725" marR="0" lvl="0" indent="-85725" algn="l" defTabSz="914400" rtl="0" eaLnBrk="1" fontAlgn="ctr" latinLnBrk="0" hangingPunct="1">
                  <a:lnSpc>
                    <a:spcPct val="114000"/>
                  </a:lnSpc>
                  <a:spcBef>
                    <a:spcPts val="0"/>
                  </a:spcBef>
                  <a:spcAft>
                    <a:spcPts val="200"/>
                  </a:spcAft>
                  <a:buClrTx/>
                  <a:buSzTx/>
                  <a:buFont typeface="Arial" panose="020B0604020202020204" pitchFamily="34" charset="0"/>
                  <a:buChar char="•"/>
                  <a:tabLst/>
                  <a:defRPr/>
                </a:pP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AI</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NFT</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AR</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VR </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등 기술 활용 통해 물리적 현실 공간 넘어 가상 세계 속 기업</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고객 간 원활한 상호작용 실현</a:t>
                </a:r>
                <a:endPar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endParaRPr>
              </a:p>
              <a:p>
                <a:pPr marL="85725" marR="0" lvl="0" indent="-85725" algn="l" defTabSz="914400" rtl="0" eaLnBrk="1" fontAlgn="ctr" latinLnBrk="0" hangingPunct="1">
                  <a:lnSpc>
                    <a:spcPct val="114000"/>
                  </a:lnSpc>
                  <a:spcBef>
                    <a:spcPts val="0"/>
                  </a:spcBef>
                  <a:spcAft>
                    <a:spcPts val="200"/>
                  </a:spcAft>
                  <a:buClrTx/>
                  <a:buSzTx/>
                  <a:buFont typeface="Arial" panose="020B0604020202020204" pitchFamily="34" charset="0"/>
                  <a:buChar char="•"/>
                  <a:tabLst/>
                  <a:defRPr/>
                </a:pP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입장부터 결제까지 비접촉식 쇼핑 가능한 자율형 매장 확대</a:t>
                </a:r>
                <a:endPar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endParaRPr>
              </a:p>
            </p:txBody>
          </p:sp>
          <p:sp>
            <p:nvSpPr>
              <p:cNvPr id="107" name="TextBox 106">
                <a:extLst>
                  <a:ext uri="{FF2B5EF4-FFF2-40B4-BE49-F238E27FC236}">
                    <a16:creationId xmlns:a16="http://schemas.microsoft.com/office/drawing/2014/main" id="{FCBEB685-46C9-CDA2-5C13-8D483193BF6D}"/>
                  </a:ext>
                </a:extLst>
              </p:cNvPr>
              <p:cNvSpPr txBox="1"/>
              <p:nvPr/>
            </p:nvSpPr>
            <p:spPr>
              <a:xfrm>
                <a:off x="3567254" y="6294431"/>
                <a:ext cx="1043844" cy="484748"/>
              </a:xfrm>
              <a:prstGeom prst="rect">
                <a:avLst/>
              </a:prstGeom>
              <a:noFill/>
            </p:spPr>
            <p:txBody>
              <a:bodyPr wrap="square" lIns="18000" tIns="0" rIns="1800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개인 맞춤형 서비스</a:t>
                </a:r>
                <a:r>
                  <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고객 경험 고도화</a:t>
                </a:r>
                <a:endPar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cxnSp>
            <p:nvCxnSpPr>
              <p:cNvPr id="108" name="직선 연결선 107">
                <a:extLst>
                  <a:ext uri="{FF2B5EF4-FFF2-40B4-BE49-F238E27FC236}">
                    <a16:creationId xmlns:a16="http://schemas.microsoft.com/office/drawing/2014/main" id="{61753EE5-B60E-896F-4522-1458A9A63635}"/>
                  </a:ext>
                </a:extLst>
              </p:cNvPr>
              <p:cNvCxnSpPr>
                <a:cxnSpLocks/>
              </p:cNvCxnSpPr>
              <p:nvPr/>
            </p:nvCxnSpPr>
            <p:spPr>
              <a:xfrm>
                <a:off x="3585176" y="6852692"/>
                <a:ext cx="1008000" cy="0"/>
              </a:xfrm>
              <a:prstGeom prst="line">
                <a:avLst/>
              </a:prstGeom>
              <a:ln w="6350">
                <a:solidFill>
                  <a:schemeClr val="bg1">
                    <a:lumMod val="65000"/>
                  </a:schemeClr>
                </a:solidFill>
              </a:ln>
              <a:effectLst/>
            </p:spPr>
            <p:style>
              <a:lnRef idx="2">
                <a:schemeClr val="accent3"/>
              </a:lnRef>
              <a:fillRef idx="0">
                <a:schemeClr val="accent3"/>
              </a:fillRef>
              <a:effectRef idx="1">
                <a:schemeClr val="accent3"/>
              </a:effectRef>
              <a:fontRef idx="minor">
                <a:schemeClr val="tx1"/>
              </a:fontRef>
            </p:style>
          </p:cxnSp>
        </p:grpSp>
        <p:grpSp>
          <p:nvGrpSpPr>
            <p:cNvPr id="6" name="그룹 5">
              <a:extLst>
                <a:ext uri="{FF2B5EF4-FFF2-40B4-BE49-F238E27FC236}">
                  <a16:creationId xmlns:a16="http://schemas.microsoft.com/office/drawing/2014/main" id="{12386C0E-772D-AFB6-1DEC-4EF731FBC681}"/>
                </a:ext>
              </a:extLst>
            </p:cNvPr>
            <p:cNvGrpSpPr/>
            <p:nvPr/>
          </p:nvGrpSpPr>
          <p:grpSpPr>
            <a:xfrm>
              <a:off x="886859" y="6294431"/>
              <a:ext cx="1116000" cy="2476677"/>
              <a:chOff x="915776" y="6294431"/>
              <a:chExt cx="1116000" cy="2476677"/>
            </a:xfrm>
          </p:grpSpPr>
          <p:sp>
            <p:nvSpPr>
              <p:cNvPr id="109" name="직사각형 108">
                <a:extLst>
                  <a:ext uri="{FF2B5EF4-FFF2-40B4-BE49-F238E27FC236}">
                    <a16:creationId xmlns:a16="http://schemas.microsoft.com/office/drawing/2014/main" id="{54B39420-C7F0-4F49-2C7A-7816711D8FF0}"/>
                  </a:ext>
                </a:extLst>
              </p:cNvPr>
              <p:cNvSpPr/>
              <p:nvPr/>
            </p:nvSpPr>
            <p:spPr>
              <a:xfrm>
                <a:off x="915776" y="6916626"/>
                <a:ext cx="1116000" cy="1854482"/>
              </a:xfrm>
              <a:prstGeom prst="rect">
                <a:avLst/>
              </a:prstGeom>
            </p:spPr>
            <p:txBody>
              <a:bodyPr wrap="square" rIns="28800">
                <a:spAutoFit/>
              </a:bodyPr>
              <a:lstStyle/>
              <a:p>
                <a:pPr marL="85725" marR="0" lvl="0" indent="-85725" algn="l" defTabSz="914400" rtl="0" eaLnBrk="1" fontAlgn="ctr" latinLnBrk="0" hangingPunct="1">
                  <a:lnSpc>
                    <a:spcPct val="114000"/>
                  </a:lnSpc>
                  <a:spcBef>
                    <a:spcPts val="0"/>
                  </a:spcBef>
                  <a:spcAft>
                    <a:spcPts val="200"/>
                  </a:spcAft>
                  <a:buClrTx/>
                  <a:buSzTx/>
                  <a:buFont typeface="Arial" panose="020B0604020202020204" pitchFamily="34" charset="0"/>
                  <a:buChar char="•"/>
                  <a:tabLst/>
                  <a:defRPr/>
                </a:pP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로봇</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 AI,</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 </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IoT, </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센싱 기반 작물 생육단계에 필요한 자동 환경 제어 시스템 구축으로 생산성 제고</a:t>
                </a:r>
                <a:endPar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endParaRPr>
              </a:p>
              <a:p>
                <a:pPr marL="85725" marR="0" lvl="0" indent="-85725" algn="l" defTabSz="914400" rtl="0" eaLnBrk="1" fontAlgn="ctr" latinLnBrk="0" hangingPunct="1">
                  <a:lnSpc>
                    <a:spcPct val="114000"/>
                  </a:lnSpc>
                  <a:spcBef>
                    <a:spcPts val="0"/>
                  </a:spcBef>
                  <a:spcAft>
                    <a:spcPts val="200"/>
                  </a:spcAft>
                  <a:buClrTx/>
                  <a:buSzTx/>
                  <a:buFont typeface="Arial" panose="020B0604020202020204" pitchFamily="34" charset="0"/>
                  <a:buChar char="•"/>
                  <a:tabLst/>
                  <a:defRPr/>
                </a:pP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3D </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프린팅을 통한 대량 맞춤 생산 실현으로 전통적 제조 공정의 혁신 가속화</a:t>
                </a:r>
                <a:endPar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endParaRPr>
              </a:p>
            </p:txBody>
          </p:sp>
          <p:sp>
            <p:nvSpPr>
              <p:cNvPr id="110" name="TextBox 109">
                <a:extLst>
                  <a:ext uri="{FF2B5EF4-FFF2-40B4-BE49-F238E27FC236}">
                    <a16:creationId xmlns:a16="http://schemas.microsoft.com/office/drawing/2014/main" id="{92939702-CFAA-17A9-CEDF-C8A6F3515E0A}"/>
                  </a:ext>
                </a:extLst>
              </p:cNvPr>
              <p:cNvSpPr txBox="1"/>
              <p:nvPr/>
            </p:nvSpPr>
            <p:spPr>
              <a:xfrm>
                <a:off x="966681" y="6294431"/>
                <a:ext cx="1039590" cy="484748"/>
              </a:xfrm>
              <a:prstGeom prst="rect">
                <a:avLst/>
              </a:prstGeom>
              <a:noFill/>
            </p:spPr>
            <p:txBody>
              <a:bodyPr wrap="square" lIns="18000" tIns="0" rIns="1800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생산의</a:t>
                </a:r>
                <a:endPar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정밀화</a:t>
                </a:r>
                <a:r>
                  <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자동화</a:t>
                </a:r>
                <a:br>
                  <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br>
                <a:r>
                  <a:rPr kumimoji="0" lang="ko-KR" altLang="en-US"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및</a:t>
                </a:r>
                <a:r>
                  <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맞춤 생산</a:t>
                </a:r>
                <a:endPar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cxnSp>
            <p:nvCxnSpPr>
              <p:cNvPr id="111" name="직선 연결선 110">
                <a:extLst>
                  <a:ext uri="{FF2B5EF4-FFF2-40B4-BE49-F238E27FC236}">
                    <a16:creationId xmlns:a16="http://schemas.microsoft.com/office/drawing/2014/main" id="{FA1781B2-F7B1-4660-4BC1-B4FC43AC32DF}"/>
                  </a:ext>
                </a:extLst>
              </p:cNvPr>
              <p:cNvCxnSpPr>
                <a:cxnSpLocks/>
              </p:cNvCxnSpPr>
              <p:nvPr/>
            </p:nvCxnSpPr>
            <p:spPr>
              <a:xfrm>
                <a:off x="982476" y="6852692"/>
                <a:ext cx="1008000" cy="0"/>
              </a:xfrm>
              <a:prstGeom prst="line">
                <a:avLst/>
              </a:prstGeom>
              <a:ln w="6350">
                <a:solidFill>
                  <a:schemeClr val="bg1">
                    <a:lumMod val="65000"/>
                  </a:schemeClr>
                </a:solidFill>
              </a:ln>
              <a:effectLst/>
            </p:spPr>
            <p:style>
              <a:lnRef idx="2">
                <a:schemeClr val="accent3"/>
              </a:lnRef>
              <a:fillRef idx="0">
                <a:schemeClr val="accent3"/>
              </a:fillRef>
              <a:effectRef idx="1">
                <a:schemeClr val="accent3"/>
              </a:effectRef>
              <a:fontRef idx="minor">
                <a:schemeClr val="tx1"/>
              </a:fontRef>
            </p:style>
          </p:cxnSp>
        </p:grpSp>
        <p:grpSp>
          <p:nvGrpSpPr>
            <p:cNvPr id="14" name="그룹 13">
              <a:extLst>
                <a:ext uri="{FF2B5EF4-FFF2-40B4-BE49-F238E27FC236}">
                  <a16:creationId xmlns:a16="http://schemas.microsoft.com/office/drawing/2014/main" id="{5FF1012C-E9D6-703A-60BA-82C03D490027}"/>
                </a:ext>
              </a:extLst>
            </p:cNvPr>
            <p:cNvGrpSpPr/>
            <p:nvPr/>
          </p:nvGrpSpPr>
          <p:grpSpPr>
            <a:xfrm>
              <a:off x="5036647" y="6294431"/>
              <a:ext cx="1152000" cy="2476677"/>
              <a:chOff x="5158567" y="6294431"/>
              <a:chExt cx="1043844" cy="2476677"/>
            </a:xfrm>
          </p:grpSpPr>
          <p:sp>
            <p:nvSpPr>
              <p:cNvPr id="114" name="직사각형 113">
                <a:extLst>
                  <a:ext uri="{FF2B5EF4-FFF2-40B4-BE49-F238E27FC236}">
                    <a16:creationId xmlns:a16="http://schemas.microsoft.com/office/drawing/2014/main" id="{49436ABB-1C88-3984-FC3F-50FCBA7BCD6B}"/>
                  </a:ext>
                </a:extLst>
              </p:cNvPr>
              <p:cNvSpPr/>
              <p:nvPr/>
            </p:nvSpPr>
            <p:spPr>
              <a:xfrm>
                <a:off x="5176490" y="6916626"/>
                <a:ext cx="996973" cy="1854482"/>
              </a:xfrm>
              <a:prstGeom prst="rect">
                <a:avLst/>
              </a:prstGeom>
            </p:spPr>
            <p:txBody>
              <a:bodyPr wrap="square" rIns="18000">
                <a:spAutoFit/>
              </a:bodyPr>
              <a:lstStyle/>
              <a:p>
                <a:pPr marL="85725" marR="0" lvl="0" indent="-85725" algn="l" defTabSz="914400" rtl="0" eaLnBrk="1" fontAlgn="ctr" latinLnBrk="0" hangingPunct="1">
                  <a:lnSpc>
                    <a:spcPct val="114000"/>
                  </a:lnSpc>
                  <a:spcBef>
                    <a:spcPts val="0"/>
                  </a:spcBef>
                  <a:spcAft>
                    <a:spcPts val="200"/>
                  </a:spcAft>
                  <a:buClrTx/>
                  <a:buSzTx/>
                  <a:buFont typeface="Arial" panose="020B0604020202020204" pitchFamily="34" charset="0"/>
                  <a:buChar char="•"/>
                  <a:tabLst/>
                  <a:defRPr/>
                </a:pP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소비자 일상 속 디지털 기술 개입 확대</a:t>
                </a:r>
                <a:endPar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endParaRPr>
              </a:p>
              <a:p>
                <a:pPr marL="85725" marR="0" lvl="0" indent="-85725" algn="l" defTabSz="914400" rtl="0" eaLnBrk="1" fontAlgn="ctr" latinLnBrk="0" hangingPunct="1">
                  <a:lnSpc>
                    <a:spcPct val="114000"/>
                  </a:lnSpc>
                  <a:spcBef>
                    <a:spcPts val="0"/>
                  </a:spcBef>
                  <a:spcAft>
                    <a:spcPts val="200"/>
                  </a:spcAft>
                  <a:buClrTx/>
                  <a:buSzTx/>
                  <a:buFont typeface="Arial" panose="020B0604020202020204" pitchFamily="34" charset="0"/>
                  <a:buChar char="•"/>
                  <a:tabLst/>
                  <a:defRPr/>
                </a:pP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생애주기별 마주하는 다양한 고민을 데이터</a:t>
                </a:r>
                <a:r>
                  <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rPr>
                  <a:t>기술 기반 초개인화 솔루션으로 해결하고자 하는 소비자가 증가하며 초개인화 솔루션 제공 확산</a:t>
                </a:r>
                <a:endParaRPr kumimoji="0" lang="en-US" altLang="ko-KR" sz="900" b="0" i="0" u="none" strike="noStrike" kern="0" cap="none" spc="-40" normalizeH="0" baseline="0" noProof="0" dirty="0">
                  <a:ln>
                    <a:solidFill>
                      <a:sysClr val="window" lastClr="FFFFFF">
                        <a:lumMod val="75000"/>
                        <a:alpha val="0"/>
                      </a:sysClr>
                    </a:solidFill>
                  </a:ln>
                  <a:solidFill>
                    <a:srgbClr val="000000">
                      <a:lumMod val="95000"/>
                      <a:lumOff val="5000"/>
                    </a:srgbClr>
                  </a:solidFill>
                  <a:effectLst/>
                  <a:uLnTx/>
                  <a:uFillTx/>
                  <a:latin typeface="KoPub돋움체 Light" panose="02020603020101020101" pitchFamily="18" charset="-127"/>
                  <a:ea typeface="KoPub돋움체 Light" panose="02020603020101020101" pitchFamily="18" charset="-127"/>
                  <a:cs typeface="+mn-cs"/>
                </a:endParaRPr>
              </a:p>
            </p:txBody>
          </p:sp>
          <p:sp>
            <p:nvSpPr>
              <p:cNvPr id="115" name="TextBox 114">
                <a:extLst>
                  <a:ext uri="{FF2B5EF4-FFF2-40B4-BE49-F238E27FC236}">
                    <a16:creationId xmlns:a16="http://schemas.microsoft.com/office/drawing/2014/main" id="{8B6CF783-3EA7-485B-CDAB-6CC87FD8AEEB}"/>
                  </a:ext>
                </a:extLst>
              </p:cNvPr>
              <p:cNvSpPr txBox="1"/>
              <p:nvPr/>
            </p:nvSpPr>
            <p:spPr>
              <a:xfrm>
                <a:off x="5158567" y="6294431"/>
                <a:ext cx="1043844" cy="484748"/>
              </a:xfrm>
              <a:prstGeom prst="rect">
                <a:avLst/>
              </a:prstGeom>
              <a:noFill/>
            </p:spPr>
            <p:txBody>
              <a:bodyPr wrap="square" lIns="18000" tIns="0" rIns="1800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라이프스타일 및 웰니스 영역에서 차별화 가치 창출</a:t>
                </a:r>
                <a:endParaRPr kumimoji="0" lang="en-US" altLang="ko-KR" sz="1050" b="1" i="0" u="none" strike="noStrike" kern="1200" cap="none" spc="-50" normalizeH="0" baseline="0" noProof="0" dirty="0">
                  <a:ln>
                    <a:solidFill>
                      <a:srgbClr val="1E49E2">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cxnSp>
            <p:nvCxnSpPr>
              <p:cNvPr id="116" name="직선 연결선 115">
                <a:extLst>
                  <a:ext uri="{FF2B5EF4-FFF2-40B4-BE49-F238E27FC236}">
                    <a16:creationId xmlns:a16="http://schemas.microsoft.com/office/drawing/2014/main" id="{F8D03EEB-D7BE-D233-7E3B-465FACC4650C}"/>
                  </a:ext>
                </a:extLst>
              </p:cNvPr>
              <p:cNvCxnSpPr>
                <a:cxnSpLocks/>
              </p:cNvCxnSpPr>
              <p:nvPr/>
            </p:nvCxnSpPr>
            <p:spPr>
              <a:xfrm>
                <a:off x="5176489" y="6852692"/>
                <a:ext cx="1008000" cy="0"/>
              </a:xfrm>
              <a:prstGeom prst="line">
                <a:avLst/>
              </a:prstGeom>
              <a:ln w="6350">
                <a:solidFill>
                  <a:schemeClr val="bg1">
                    <a:lumMod val="65000"/>
                  </a:schemeClr>
                </a:solidFill>
              </a:ln>
              <a:effectLst/>
            </p:spPr>
            <p:style>
              <a:lnRef idx="2">
                <a:schemeClr val="accent3"/>
              </a:lnRef>
              <a:fillRef idx="0">
                <a:schemeClr val="accent3"/>
              </a:fillRef>
              <a:effectRef idx="1">
                <a:schemeClr val="accent3"/>
              </a:effectRef>
              <a:fontRef idx="minor">
                <a:schemeClr val="tx1"/>
              </a:fontRef>
            </p:style>
          </p:cxnSp>
        </p:grpSp>
        <p:pic>
          <p:nvPicPr>
            <p:cNvPr id="15" name="그림 14" descr="상징, 원이(가) 표시된 사진&#10;&#10;자동 생성된 설명">
              <a:extLst>
                <a:ext uri="{FF2B5EF4-FFF2-40B4-BE49-F238E27FC236}">
                  <a16:creationId xmlns:a16="http://schemas.microsoft.com/office/drawing/2014/main" id="{503CE084-5903-3220-3639-5F6403A6DD5E}"/>
                </a:ext>
              </a:extLst>
            </p:cNvPr>
            <p:cNvPicPr>
              <a:picLocks noChangeAspect="1"/>
            </p:cNvPicPr>
            <p:nvPr/>
          </p:nvPicPr>
          <p:blipFill>
            <a:blip r:embed="rId2"/>
            <a:stretch>
              <a:fillRect/>
            </a:stretch>
          </p:blipFill>
          <p:spPr>
            <a:xfrm>
              <a:off x="4669599" y="6395346"/>
              <a:ext cx="304240" cy="304240"/>
            </a:xfrm>
            <a:prstGeom prst="rect">
              <a:avLst/>
            </a:prstGeom>
          </p:spPr>
        </p:pic>
        <p:cxnSp>
          <p:nvCxnSpPr>
            <p:cNvPr id="23" name="직선 연결선 22">
              <a:extLst>
                <a:ext uri="{FF2B5EF4-FFF2-40B4-BE49-F238E27FC236}">
                  <a16:creationId xmlns:a16="http://schemas.microsoft.com/office/drawing/2014/main" id="{486670CC-6AB7-D505-10F1-8C2E58B9F5F4}"/>
                </a:ext>
              </a:extLst>
            </p:cNvPr>
            <p:cNvCxnSpPr>
              <a:cxnSpLocks/>
            </p:cNvCxnSpPr>
            <p:nvPr/>
          </p:nvCxnSpPr>
          <p:spPr>
            <a:xfrm>
              <a:off x="2078367" y="6986478"/>
              <a:ext cx="0" cy="1692000"/>
            </a:xfrm>
            <a:prstGeom prst="line">
              <a:avLst/>
            </a:prstGeom>
            <a:ln w="6350">
              <a:solidFill>
                <a:schemeClr val="bg1">
                  <a:lumMod val="85000"/>
                </a:schemeClr>
              </a:solidFill>
              <a:prstDash val="solid"/>
            </a:ln>
            <a:effectLst/>
          </p:spPr>
          <p:style>
            <a:lnRef idx="2">
              <a:schemeClr val="accent3"/>
            </a:lnRef>
            <a:fillRef idx="0">
              <a:schemeClr val="accent3"/>
            </a:fillRef>
            <a:effectRef idx="1">
              <a:schemeClr val="accent3"/>
            </a:effectRef>
            <a:fontRef idx="minor">
              <a:schemeClr val="tx1"/>
            </a:fontRef>
          </p:style>
        </p:cxnSp>
        <p:cxnSp>
          <p:nvCxnSpPr>
            <p:cNvPr id="28" name="직선 연결선 27">
              <a:extLst>
                <a:ext uri="{FF2B5EF4-FFF2-40B4-BE49-F238E27FC236}">
                  <a16:creationId xmlns:a16="http://schemas.microsoft.com/office/drawing/2014/main" id="{BD0D368E-85C3-1644-0EDC-4E4C60D011AC}"/>
                </a:ext>
              </a:extLst>
            </p:cNvPr>
            <p:cNvCxnSpPr>
              <a:cxnSpLocks/>
            </p:cNvCxnSpPr>
            <p:nvPr/>
          </p:nvCxnSpPr>
          <p:spPr>
            <a:xfrm>
              <a:off x="3355983" y="6986478"/>
              <a:ext cx="0" cy="1692000"/>
            </a:xfrm>
            <a:prstGeom prst="line">
              <a:avLst/>
            </a:prstGeom>
            <a:ln w="6350">
              <a:solidFill>
                <a:schemeClr val="bg1">
                  <a:lumMod val="85000"/>
                </a:schemeClr>
              </a:solidFill>
              <a:prstDash val="solid"/>
            </a:ln>
            <a:effectLst/>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170925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직사각형 44">
            <a:extLst>
              <a:ext uri="{FF2B5EF4-FFF2-40B4-BE49-F238E27FC236}">
                <a16:creationId xmlns:a16="http://schemas.microsoft.com/office/drawing/2014/main" id="{29B3F16D-9460-4ADC-ADF6-C903CEC43457}"/>
              </a:ext>
            </a:extLst>
          </p:cNvPr>
          <p:cNvSpPr/>
          <p:nvPr/>
        </p:nvSpPr>
        <p:spPr>
          <a:xfrm>
            <a:off x="1426712" y="7073479"/>
            <a:ext cx="2535688" cy="1797828"/>
          </a:xfrm>
          <a:prstGeom prst="rect">
            <a:avLst/>
          </a:prstGeom>
          <a:solidFill>
            <a:schemeClr val="bg1"/>
          </a:solidFill>
          <a:ln w="6350">
            <a:solidFill>
              <a:srgbClr val="57BFD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accent3"/>
              </a:solidFill>
              <a:latin typeface="KoPub돋움체 Medium" panose="02020603020101020101" pitchFamily="18" charset="-127"/>
              <a:ea typeface="KoPub돋움체 Medium" panose="02020603020101020101" pitchFamily="18" charset="-127"/>
            </a:endParaRPr>
          </a:p>
        </p:txBody>
      </p:sp>
      <p:sp>
        <p:nvSpPr>
          <p:cNvPr id="4" name="Rectangle 5">
            <a:extLst>
              <a:ext uri="{FF2B5EF4-FFF2-40B4-BE49-F238E27FC236}">
                <a16:creationId xmlns:a16="http://schemas.microsoft.com/office/drawing/2014/main" id="{2116835B-34DC-4BEA-8CC6-17E71D25996E}"/>
              </a:ext>
            </a:extLst>
          </p:cNvPr>
          <p:cNvSpPr>
            <a:spLocks noChangeArrowheads="1"/>
          </p:cNvSpPr>
          <p:nvPr/>
        </p:nvSpPr>
        <p:spPr bwMode="auto">
          <a:xfrm>
            <a:off x="2097088" y="1243535"/>
            <a:ext cx="4427537" cy="5346092"/>
          </a:xfrm>
          <a:prstGeom prst="rect">
            <a:avLst/>
          </a:prstGeom>
          <a:noFill/>
          <a:ln w="12700">
            <a:noFill/>
            <a:miter lim="800000"/>
            <a:headEnd/>
            <a:tailEnd/>
          </a:ln>
        </p:spPr>
        <p:txBody>
          <a:bodyPr lIns="0" tIns="0" rIns="0" bIns="44450"/>
          <a:lstStyle/>
          <a:p>
            <a:pPr marL="0" marR="0" lvl="0" indent="0" algn="just" defTabSz="520700" rtl="0" eaLnBrk="0" fontAlgn="auto" latinLnBrk="0" hangingPunct="0">
              <a:lnSpc>
                <a:spcPct val="125000"/>
              </a:lnSpc>
              <a:spcBef>
                <a:spcPts val="600"/>
              </a:spcBef>
              <a:spcAft>
                <a:spcPts val="600"/>
              </a:spcAft>
              <a:buClrTx/>
              <a:buSzTx/>
              <a:buFontTx/>
              <a:buNone/>
              <a:tabLst/>
              <a:defRPr/>
            </a:pP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[Production]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기술 발전이 가져온 생산 패러다임</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혁신 </a:t>
            </a:r>
            <a:endParaRPr lang="ko-KR" altLang="en-US" sz="1200" b="1" dirty="0">
              <a:ln>
                <a:solidFill>
                  <a:schemeClr val="accent1">
                    <a:alpha val="0"/>
                  </a:schemeClr>
                </a:solidFill>
              </a:ln>
              <a:solidFill>
                <a:schemeClr val="accent1"/>
              </a:solidFill>
              <a:highlight>
                <a:srgbClr val="CCF1FD"/>
              </a:highlight>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생산</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제조 영역에서는 생산성</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효율성 향상을 위한</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다양한 기술이 접목됨에 따라 비즈니스 환경을 바꾸고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농업</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분야에서는 소비자 식생활을 안정적으로 책임지기 위한 기술에 대한 관심이 고조되며 생산 혁신이 일어나고 있고</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식품</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패션</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화장품 등 소비재 제조업계에서는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프린팅</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(3D Printing)</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이 전통적 제조 공정 효율화를 도모할 기술로 대두되고 있는 실정이다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(1) </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수직농업</a:t>
            </a:r>
            <a:r>
              <a:rPr lang="en-US" altLang="ko-KR"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(Vertical Farming)</a:t>
            </a:r>
            <a:r>
              <a:rPr lang="ko-KR" altLang="en-US" sz="1100" dirty="0">
                <a:ln>
                  <a:solidFill>
                    <a:srgbClr val="1E49E2">
                      <a:alpha val="0"/>
                    </a:srgbClr>
                  </a:solidFill>
                </a:ln>
                <a:solidFill>
                  <a:srgbClr val="1E49E2"/>
                </a:solidFill>
                <a:latin typeface="KoPub돋움체 Medium" panose="02020603020101020101" pitchFamily="18" charset="-127"/>
                <a:ea typeface="KoPub돋움체 Medium" panose="02020603020101020101" pitchFamily="18" charset="-127"/>
              </a:rPr>
              <a:t>이 바꾸는 농업의 미래 </a:t>
            </a:r>
            <a:endParaRPr lang="en-US" altLang="ko-KR" sz="1100" dirty="0">
              <a:ln>
                <a:solidFill>
                  <a:srgbClr val="1E49E2">
                    <a:alpha val="0"/>
                  </a:srgb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실내농업</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(Indoor Farming)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혹은 식물공장으로도 불리는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수직농업</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(Vertical Farming)’</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은 미래 농식품 분야를 혁신할 시스템 중 하나로 주목받으며 농업의 제조화를 이끌고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수직농업으로 농작물을 생산하는 데에는 </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AI, IoT(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사물인터넷</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클라우드</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등이 활용되고 있으며</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최근에는 로봇도 힘을 보태고 있다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수직농업은 외부 환경과 차단된 특수 시설에서 빛</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온도</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수분 등을 인공적으로 조절함으로써 작물의 생육환경을 최적화하여 생산성을 높일 수 있는 농업 방식이다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주로 건물과 같은 시설 내부에 다층 선반을 수직으로 쌓거나</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0000600000000000000" pitchFamily="2" charset="-127"/>
                <a:ea typeface="KoPub돋움체 Medium" panose="00000600000000000000" pitchFamily="2" charset="-127"/>
              </a:rPr>
              <a:t>건물 각 층을 활용하는 형태이다</a:t>
            </a:r>
            <a:r>
              <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시</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공간 제약에서 벗어나 기후</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계절 변화</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지리적 위치 등과 관계없이 지속적이고 안정적인 생산이 가능하다는 점은 수직농업이 지닌 특장점 중 하나이다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p>
          <a:p>
            <a:pPr algn="di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식물공장은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1999</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년 미국 컬럼비아 대학 딕슨 데스포미어</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(Dickson Despommier)</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교수가 제기한 이래 지속적으로 언급되어 온 농업 방식으로 완전히 새로운 개념은 아니다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하지만 최근 러시아</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우크라이나 전쟁으로 인한 식품 공급망 혼란</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기후 위기를 경고하는 각종 자연 재해 등 식량 안보에 위협을 주는 요인이 증가하면서 장기적 관점에서 수직농업을 바라보는 여러 국가와 기업이 급격히 늘었다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아울러 전 세계적인 도시화</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(Urbanization)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흐름이 이어지며</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작물 재배부터 유통까지 효율을 </a:t>
            </a:r>
            <a:endParaRPr lang="en-US" altLang="ko-KR" sz="1050" dirty="0">
              <a:ln>
                <a:solidFill>
                  <a:srgbClr val="1E49E2">
                    <a:alpha val="0"/>
                  </a:srgbClr>
                </a:solidFill>
              </a:ln>
              <a:latin typeface="KoPub돋움체 Medium" panose="00000600000000000000" pitchFamily="2" charset="-127"/>
              <a:ea typeface="KoPub돋움체 Medium" panose="00000600000000000000" pitchFamily="2" charset="-127"/>
            </a:endParaRPr>
          </a:p>
        </p:txBody>
      </p:sp>
      <p:cxnSp>
        <p:nvCxnSpPr>
          <p:cNvPr id="39" name="직선 연결선 38">
            <a:extLst>
              <a:ext uri="{FF2B5EF4-FFF2-40B4-BE49-F238E27FC236}">
                <a16:creationId xmlns:a16="http://schemas.microsoft.com/office/drawing/2014/main" id="{391D333D-B6E6-427D-AAF9-AA5D8C1FFA1D}"/>
              </a:ext>
            </a:extLst>
          </p:cNvPr>
          <p:cNvCxnSpPr>
            <a:cxnSpLocks/>
          </p:cNvCxnSpPr>
          <p:nvPr/>
        </p:nvCxnSpPr>
        <p:spPr>
          <a:xfrm>
            <a:off x="1957388" y="1281635"/>
            <a:ext cx="0" cy="5184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7A47934-075D-4B48-89AB-82CAD515C26D}"/>
              </a:ext>
            </a:extLst>
          </p:cNvPr>
          <p:cNvSpPr txBox="1"/>
          <p:nvPr/>
        </p:nvSpPr>
        <p:spPr>
          <a:xfrm>
            <a:off x="333375" y="6553215"/>
            <a:ext cx="3400609"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r>
              <a:rPr lang="en-US" altLang="ko-KR" dirty="0"/>
              <a:t>[ </a:t>
            </a:r>
            <a:r>
              <a:rPr lang="ko-KR" altLang="en-US" dirty="0"/>
              <a:t>수직농업 부상 배경 및 특성 </a:t>
            </a:r>
            <a:r>
              <a:rPr lang="en-US" altLang="ko-KR" dirty="0"/>
              <a:t>]</a:t>
            </a:r>
          </a:p>
        </p:txBody>
      </p:sp>
      <p:sp>
        <p:nvSpPr>
          <p:cNvPr id="17" name="직사각형 16">
            <a:extLst>
              <a:ext uri="{FF2B5EF4-FFF2-40B4-BE49-F238E27FC236}">
                <a16:creationId xmlns:a16="http://schemas.microsoft.com/office/drawing/2014/main" id="{577B6F11-D857-435C-87A8-0E45553D5FE1}"/>
              </a:ext>
            </a:extLst>
          </p:cNvPr>
          <p:cNvSpPr/>
          <p:nvPr/>
        </p:nvSpPr>
        <p:spPr>
          <a:xfrm>
            <a:off x="336550" y="8882387"/>
            <a:ext cx="3397250"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grpSp>
        <p:nvGrpSpPr>
          <p:cNvPr id="86" name="그룹 85">
            <a:extLst>
              <a:ext uri="{FF2B5EF4-FFF2-40B4-BE49-F238E27FC236}">
                <a16:creationId xmlns:a16="http://schemas.microsoft.com/office/drawing/2014/main" id="{25034DC6-4A6F-3D78-78AD-48B26F6393E1}"/>
              </a:ext>
            </a:extLst>
          </p:cNvPr>
          <p:cNvGrpSpPr/>
          <p:nvPr/>
        </p:nvGrpSpPr>
        <p:grpSpPr>
          <a:xfrm>
            <a:off x="1471857" y="7396377"/>
            <a:ext cx="2445398" cy="1415274"/>
            <a:chOff x="1482725" y="7411536"/>
            <a:chExt cx="2445398" cy="1415274"/>
          </a:xfrm>
        </p:grpSpPr>
        <p:sp>
          <p:nvSpPr>
            <p:cNvPr id="25" name="TextBox 24">
              <a:extLst>
                <a:ext uri="{FF2B5EF4-FFF2-40B4-BE49-F238E27FC236}">
                  <a16:creationId xmlns:a16="http://schemas.microsoft.com/office/drawing/2014/main" id="{07FF866C-5492-42C0-B9C4-E989047D5448}"/>
                </a:ext>
              </a:extLst>
            </p:cNvPr>
            <p:cNvSpPr txBox="1"/>
            <p:nvPr/>
          </p:nvSpPr>
          <p:spPr>
            <a:xfrm>
              <a:off x="1516258" y="7928551"/>
              <a:ext cx="2344083" cy="898259"/>
            </a:xfrm>
            <a:prstGeom prst="rect">
              <a:avLst/>
            </a:prstGeom>
            <a:noFill/>
          </p:spPr>
          <p:txBody>
            <a:bodyPr wrap="square" lIns="54000" rIns="36000" rtlCol="0" anchor="ctr">
              <a:spAutoFit/>
            </a:bodyPr>
            <a:lstStyle/>
            <a:p>
              <a:pPr marL="108000" indent="-108000">
                <a:lnSpc>
                  <a:spcPct val="110000"/>
                </a:lnSpc>
                <a:spcBef>
                  <a:spcPts val="100"/>
                </a:spcBef>
                <a:spcAft>
                  <a:spcPts val="100"/>
                </a:spcAft>
                <a:buSzPct val="100000"/>
                <a:buFont typeface="Arial" panose="020B0604020202020204" pitchFamily="34" charset="0"/>
                <a:buChar char="•"/>
                <a:defRPr/>
              </a:pPr>
              <a:r>
                <a:rPr lang="ko-KR" altLang="en-US" sz="900" kern="0" dirty="0">
                  <a:ln>
                    <a:solidFill>
                      <a:srgbClr val="1E49E2">
                        <a:alpha val="0"/>
                      </a:srgbClr>
                    </a:solidFill>
                  </a:ln>
                  <a:solidFill>
                    <a:schemeClr val="tx1">
                      <a:lumMod val="85000"/>
                      <a:lumOff val="15000"/>
                    </a:schemeClr>
                  </a:solidFill>
                  <a:latin typeface="KoPub돋움체 Medium"/>
                  <a:ea typeface="KoPub돋움체 Medium"/>
                </a:rPr>
                <a:t>단위 면적당 생산량 증대</a:t>
              </a:r>
              <a:endParaRPr lang="en-US" altLang="ko-KR" sz="900" kern="0" dirty="0">
                <a:ln>
                  <a:solidFill>
                    <a:srgbClr val="1E49E2">
                      <a:alpha val="0"/>
                    </a:srgbClr>
                  </a:solidFill>
                </a:ln>
                <a:solidFill>
                  <a:schemeClr val="tx1">
                    <a:lumMod val="85000"/>
                    <a:lumOff val="15000"/>
                  </a:schemeClr>
                </a:solidFill>
                <a:latin typeface="KoPub돋움체 Medium"/>
                <a:ea typeface="KoPub돋움체 Medium"/>
              </a:endParaRPr>
            </a:p>
            <a:p>
              <a:pPr marL="108000" indent="-108000">
                <a:lnSpc>
                  <a:spcPct val="110000"/>
                </a:lnSpc>
                <a:spcBef>
                  <a:spcPts val="100"/>
                </a:spcBef>
                <a:spcAft>
                  <a:spcPts val="100"/>
                </a:spcAft>
                <a:buSzPct val="100000"/>
                <a:buFont typeface="Arial" panose="020B0604020202020204" pitchFamily="34" charset="0"/>
                <a:buChar char="•"/>
                <a:defRPr/>
              </a:pPr>
              <a:r>
                <a:rPr lang="ko-KR" altLang="en-US" sz="900" kern="0" dirty="0">
                  <a:ln>
                    <a:solidFill>
                      <a:srgbClr val="1E49E2">
                        <a:alpha val="0"/>
                      </a:srgbClr>
                    </a:solidFill>
                  </a:ln>
                  <a:solidFill>
                    <a:schemeClr val="tx1">
                      <a:lumMod val="85000"/>
                      <a:lumOff val="15000"/>
                    </a:schemeClr>
                  </a:solidFill>
                  <a:latin typeface="KoPub돋움체 Medium"/>
                  <a:ea typeface="KoPub돋움체 Medium"/>
                </a:rPr>
                <a:t>계절 및 기후변화에 대한 영향을 적게 받아 안정적이고 계획적인 생산이 가능</a:t>
              </a:r>
              <a:endParaRPr lang="en-US" altLang="ko-KR" sz="900" kern="0" dirty="0">
                <a:ln>
                  <a:solidFill>
                    <a:srgbClr val="1E49E2">
                      <a:alpha val="0"/>
                    </a:srgbClr>
                  </a:solidFill>
                </a:ln>
                <a:solidFill>
                  <a:schemeClr val="tx1">
                    <a:lumMod val="85000"/>
                    <a:lumOff val="15000"/>
                  </a:schemeClr>
                </a:solidFill>
                <a:latin typeface="KoPub돋움체 Medium"/>
                <a:ea typeface="KoPub돋움체 Medium"/>
              </a:endParaRPr>
            </a:p>
            <a:p>
              <a:pPr marL="108000" indent="-108000">
                <a:lnSpc>
                  <a:spcPct val="110000"/>
                </a:lnSpc>
                <a:spcBef>
                  <a:spcPts val="100"/>
                </a:spcBef>
                <a:spcAft>
                  <a:spcPts val="100"/>
                </a:spcAft>
                <a:buSzPct val="100000"/>
                <a:buFont typeface="Arial" panose="020B0604020202020204" pitchFamily="34" charset="0"/>
                <a:buChar char="•"/>
                <a:defRPr/>
              </a:pPr>
              <a:r>
                <a:rPr lang="ko-KR" altLang="en-US" sz="900" kern="0" dirty="0">
                  <a:ln>
                    <a:solidFill>
                      <a:srgbClr val="1E49E2">
                        <a:alpha val="0"/>
                      </a:srgbClr>
                    </a:solidFill>
                  </a:ln>
                  <a:solidFill>
                    <a:schemeClr val="tx1">
                      <a:lumMod val="85000"/>
                      <a:lumOff val="15000"/>
                    </a:schemeClr>
                  </a:solidFill>
                  <a:latin typeface="KoPub돋움체 Medium"/>
                  <a:ea typeface="KoPub돋움체 Medium"/>
                </a:rPr>
                <a:t>공간 제약이 적어 지리적 위치 선정이 비교적 자유로움</a:t>
              </a:r>
              <a:endParaRPr lang="en-US" altLang="ko-KR" sz="900" kern="0" dirty="0">
                <a:ln>
                  <a:solidFill>
                    <a:srgbClr val="1E49E2">
                      <a:alpha val="0"/>
                    </a:srgbClr>
                  </a:solidFill>
                </a:ln>
                <a:solidFill>
                  <a:schemeClr val="tx1">
                    <a:lumMod val="85000"/>
                    <a:lumOff val="15000"/>
                  </a:schemeClr>
                </a:solidFill>
                <a:latin typeface="KoPub돋움체 Medium"/>
                <a:ea typeface="KoPub돋움체 Medium"/>
              </a:endParaRPr>
            </a:p>
          </p:txBody>
        </p:sp>
        <p:sp>
          <p:nvSpPr>
            <p:cNvPr id="34" name="TextBox 33">
              <a:extLst>
                <a:ext uri="{FF2B5EF4-FFF2-40B4-BE49-F238E27FC236}">
                  <a16:creationId xmlns:a16="http://schemas.microsoft.com/office/drawing/2014/main" id="{159EFD85-84BB-4175-8725-1B1FA4B43BC7}"/>
                </a:ext>
              </a:extLst>
            </p:cNvPr>
            <p:cNvSpPr txBox="1"/>
            <p:nvPr/>
          </p:nvSpPr>
          <p:spPr>
            <a:xfrm>
              <a:off x="1482725" y="7411536"/>
              <a:ext cx="2445398" cy="527645"/>
            </a:xfrm>
            <a:prstGeom prst="rect">
              <a:avLst/>
            </a:prstGeom>
            <a:noFill/>
          </p:spPr>
          <p:txBody>
            <a:bodyPr wrap="square" lIns="36000" rIns="0" rtlCol="0">
              <a:spAutoFit/>
            </a:bodyPr>
            <a:lstStyle/>
            <a:p>
              <a:pPr>
                <a:lnSpc>
                  <a:spcPct val="106000"/>
                </a:lnSpc>
                <a:spcBef>
                  <a:spcPts val="100"/>
                </a:spcBef>
                <a:spcAft>
                  <a:spcPts val="200"/>
                </a:spcAft>
                <a:buSzPct val="100000"/>
                <a:defRPr/>
              </a:pPr>
              <a:r>
                <a:rPr lang="ko-KR" altLang="en-US" sz="900" b="1" kern="0" dirty="0">
                  <a:ln>
                    <a:solidFill>
                      <a:srgbClr val="1E49E2">
                        <a:alpha val="0"/>
                      </a:srgbClr>
                    </a:solidFill>
                  </a:ln>
                  <a:solidFill>
                    <a:schemeClr val="tx1">
                      <a:lumMod val="85000"/>
                      <a:lumOff val="15000"/>
                    </a:schemeClr>
                  </a:solidFill>
                  <a:latin typeface="KoPub돋움체 Medium"/>
                  <a:ea typeface="KoPub돋움체 Medium"/>
                </a:rPr>
                <a:t>외부 환경과 차단된 시설 안에서 빛</a:t>
              </a:r>
              <a:r>
                <a:rPr lang="en-US" altLang="ko-KR" sz="900" b="1" kern="0" dirty="0">
                  <a:ln>
                    <a:solidFill>
                      <a:srgbClr val="1E49E2">
                        <a:alpha val="0"/>
                      </a:srgbClr>
                    </a:solidFill>
                  </a:ln>
                  <a:solidFill>
                    <a:schemeClr val="tx1">
                      <a:lumMod val="85000"/>
                      <a:lumOff val="15000"/>
                    </a:schemeClr>
                  </a:solidFill>
                  <a:latin typeface="KoPub돋움체 Medium"/>
                  <a:ea typeface="KoPub돋움체 Medium"/>
                </a:rPr>
                <a:t>·</a:t>
              </a:r>
              <a:r>
                <a:rPr lang="ko-KR" altLang="en-US" sz="900" b="1" kern="0" dirty="0">
                  <a:ln>
                    <a:solidFill>
                      <a:srgbClr val="1E49E2">
                        <a:alpha val="0"/>
                      </a:srgbClr>
                    </a:solidFill>
                  </a:ln>
                  <a:solidFill>
                    <a:schemeClr val="tx1">
                      <a:lumMod val="85000"/>
                      <a:lumOff val="15000"/>
                    </a:schemeClr>
                  </a:solidFill>
                  <a:latin typeface="KoPub돋움체 Medium"/>
                  <a:ea typeface="KoPub돋움체 Medium"/>
                </a:rPr>
                <a:t>온도</a:t>
              </a:r>
              <a:r>
                <a:rPr lang="en-US" altLang="ko-KR" sz="900" b="1" kern="0" dirty="0">
                  <a:ln>
                    <a:solidFill>
                      <a:srgbClr val="1E49E2">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900" b="1" kern="0" dirty="0">
                  <a:ln>
                    <a:solidFill>
                      <a:srgbClr val="1E49E2">
                        <a:alpha val="0"/>
                      </a:srgbClr>
                    </a:solidFill>
                  </a:ln>
                  <a:solidFill>
                    <a:schemeClr val="tx1">
                      <a:lumMod val="85000"/>
                      <a:lumOff val="15000"/>
                    </a:schemeClr>
                  </a:solidFill>
                  <a:latin typeface="KoPub돋움체 Medium"/>
                  <a:ea typeface="KoPub돋움체 Medium"/>
                </a:rPr>
                <a:t>수분 등을 인공적으로 조절함으로써 작물의 생육 환경을 최적화</a:t>
              </a:r>
              <a:r>
                <a:rPr lang="en-US" altLang="ko-KR" sz="900" b="1" kern="0" dirty="0">
                  <a:ln>
                    <a:solidFill>
                      <a:srgbClr val="1E49E2">
                        <a:alpha val="0"/>
                      </a:srgbClr>
                    </a:solidFill>
                  </a:ln>
                  <a:solidFill>
                    <a:schemeClr val="tx1">
                      <a:lumMod val="85000"/>
                      <a:lumOff val="15000"/>
                    </a:schemeClr>
                  </a:solidFill>
                  <a:latin typeface="KoPub돋움체 Medium"/>
                  <a:ea typeface="KoPub돋움체 Medium"/>
                </a:rPr>
                <a:t>, </a:t>
              </a:r>
              <a:r>
                <a:rPr lang="ko-KR" altLang="en-US" sz="900" b="1" kern="0" dirty="0">
                  <a:ln>
                    <a:solidFill>
                      <a:srgbClr val="1E49E2">
                        <a:alpha val="0"/>
                      </a:srgbClr>
                    </a:solidFill>
                  </a:ln>
                  <a:solidFill>
                    <a:schemeClr val="tx1">
                      <a:lumMod val="85000"/>
                      <a:lumOff val="15000"/>
                    </a:schemeClr>
                  </a:solidFill>
                  <a:latin typeface="KoPub돋움체 Medium"/>
                  <a:ea typeface="KoPub돋움체 Medium"/>
                </a:rPr>
                <a:t>생산성을 높이는 농업 방식</a:t>
              </a:r>
              <a:endParaRPr lang="en-US" altLang="ko-KR" sz="900" b="1" kern="0" dirty="0">
                <a:ln>
                  <a:solidFill>
                    <a:srgbClr val="1E49E2">
                      <a:alpha val="0"/>
                    </a:srgbClr>
                  </a:solidFill>
                </a:ln>
                <a:solidFill>
                  <a:schemeClr val="tx1">
                    <a:lumMod val="85000"/>
                    <a:lumOff val="15000"/>
                  </a:schemeClr>
                </a:solidFill>
                <a:latin typeface="KoPub돋움체 Medium"/>
                <a:ea typeface="KoPub돋움체 Medium"/>
              </a:endParaRPr>
            </a:p>
          </p:txBody>
        </p:sp>
      </p:grpSp>
      <p:grpSp>
        <p:nvGrpSpPr>
          <p:cNvPr id="63" name="그룹 62">
            <a:extLst>
              <a:ext uri="{FF2B5EF4-FFF2-40B4-BE49-F238E27FC236}">
                <a16:creationId xmlns:a16="http://schemas.microsoft.com/office/drawing/2014/main" id="{E3095C00-5E2F-2675-623C-C6E5D262C68D}"/>
              </a:ext>
            </a:extLst>
          </p:cNvPr>
          <p:cNvGrpSpPr/>
          <p:nvPr/>
        </p:nvGrpSpPr>
        <p:grpSpPr>
          <a:xfrm>
            <a:off x="162169" y="2633507"/>
            <a:ext cx="1813778" cy="2143161"/>
            <a:chOff x="162169" y="1816262"/>
            <a:chExt cx="1813778" cy="2143161"/>
          </a:xfrm>
        </p:grpSpPr>
        <p:sp>
          <p:nvSpPr>
            <p:cNvPr id="66" name="TextBox 65">
              <a:extLst>
                <a:ext uri="{FF2B5EF4-FFF2-40B4-BE49-F238E27FC236}">
                  <a16:creationId xmlns:a16="http://schemas.microsoft.com/office/drawing/2014/main" id="{4B181C4F-E71F-4FC8-5275-81729A69C5D2}"/>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수직농업은 </a:t>
              </a:r>
              <a:r>
                <a:rPr lang="ko-KR" altLang="en-US" spc="-20" dirty="0">
                  <a:solidFill>
                    <a:schemeClr val="accent4"/>
                  </a:solidFill>
                  <a:latin typeface="KoPub돋움체 Medium" panose="00000600000000000000" pitchFamily="2" charset="-127"/>
                  <a:ea typeface="KoPub돋움체 Medium" panose="00000600000000000000" pitchFamily="2" charset="-127"/>
                </a:rPr>
                <a:t>외부 환경과 차단된 특수 시설에서 </a:t>
              </a:r>
              <a:r>
                <a:rPr lang="ko-KR" altLang="en-US" spc="-20" dirty="0">
                  <a:solidFill>
                    <a:schemeClr val="accent4"/>
                  </a:solidFill>
                </a:rPr>
                <a:t>작물 재배의 효율화</a:t>
              </a:r>
              <a:r>
                <a:rPr lang="en-US" altLang="ko-KR" spc="-20" dirty="0">
                  <a:solidFill>
                    <a:schemeClr val="accent4"/>
                  </a:solidFill>
                  <a:latin typeface="KoPub돋움체 Medium" panose="00000600000000000000" pitchFamily="2" charset="-127"/>
                  <a:ea typeface="KoPub돋움체 Medium" panose="00000600000000000000" pitchFamily="2" charset="-127"/>
                </a:rPr>
                <a:t>·</a:t>
              </a:r>
              <a:r>
                <a:rPr lang="ko-KR" altLang="en-US" spc="-20" dirty="0">
                  <a:solidFill>
                    <a:schemeClr val="accent4"/>
                  </a:solidFill>
                  <a:latin typeface="KoPub돋움체 Medium" panose="00000600000000000000" pitchFamily="2" charset="-127"/>
                  <a:ea typeface="KoPub돋움체 Medium" panose="00000600000000000000" pitchFamily="2" charset="-127"/>
                </a:rPr>
                <a:t>자동화를 실현하며 농업의 제조화를 주도</a:t>
              </a:r>
              <a:endParaRPr lang="en-US" altLang="ko-KR" spc="-20" dirty="0">
                <a:solidFill>
                  <a:schemeClr val="accent4"/>
                </a:solidFill>
              </a:endParaRPr>
            </a:p>
          </p:txBody>
        </p:sp>
        <p:sp>
          <p:nvSpPr>
            <p:cNvPr id="64" name="TextBox 63">
              <a:extLst>
                <a:ext uri="{FF2B5EF4-FFF2-40B4-BE49-F238E27FC236}">
                  <a16:creationId xmlns:a16="http://schemas.microsoft.com/office/drawing/2014/main" id="{A18E32E8-41ED-781D-C242-318765452AC8}"/>
                </a:ext>
              </a:extLst>
            </p:cNvPr>
            <p:cNvSpPr txBox="1"/>
            <p:nvPr/>
          </p:nvSpPr>
          <p:spPr>
            <a:xfrm>
              <a:off x="1427843" y="334742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65" name="TextBox 64">
              <a:extLst>
                <a:ext uri="{FF2B5EF4-FFF2-40B4-BE49-F238E27FC236}">
                  <a16:creationId xmlns:a16="http://schemas.microsoft.com/office/drawing/2014/main" id="{EA55F38C-1808-4D44-5F75-B33ED01AEDAD}"/>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grpSp>
      <p:sp>
        <p:nvSpPr>
          <p:cNvPr id="67" name="TextBox 66">
            <a:extLst>
              <a:ext uri="{FF2B5EF4-FFF2-40B4-BE49-F238E27FC236}">
                <a16:creationId xmlns:a16="http://schemas.microsoft.com/office/drawing/2014/main" id="{02C5E67A-6058-4D47-C9AE-23970C6CAA03}"/>
              </a:ext>
            </a:extLst>
          </p:cNvPr>
          <p:cNvSpPr txBox="1"/>
          <p:nvPr/>
        </p:nvSpPr>
        <p:spPr>
          <a:xfrm>
            <a:off x="4260178" y="6553215"/>
            <a:ext cx="2261271"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r>
              <a:rPr lang="en-US" altLang="ko-KR" dirty="0"/>
              <a:t>[ </a:t>
            </a:r>
            <a:r>
              <a:rPr lang="ko-KR" altLang="en-US" dirty="0"/>
              <a:t>글로벌 수직농업</a:t>
            </a:r>
            <a:r>
              <a:rPr lang="en-US" altLang="ko-KR" dirty="0"/>
              <a:t> </a:t>
            </a:r>
            <a:r>
              <a:rPr lang="ko-KR" altLang="en-US" dirty="0"/>
              <a:t>시장 규모 추이 및 전망 </a:t>
            </a:r>
            <a:r>
              <a:rPr lang="en-US" altLang="ko-KR" dirty="0"/>
              <a:t>]</a:t>
            </a:r>
          </a:p>
        </p:txBody>
      </p:sp>
      <p:sp>
        <p:nvSpPr>
          <p:cNvPr id="68" name="직사각형 67">
            <a:extLst>
              <a:ext uri="{FF2B5EF4-FFF2-40B4-BE49-F238E27FC236}">
                <a16:creationId xmlns:a16="http://schemas.microsoft.com/office/drawing/2014/main" id="{90ED6634-32B2-0C63-1883-409CCA9FD9EB}"/>
              </a:ext>
            </a:extLst>
          </p:cNvPr>
          <p:cNvSpPr/>
          <p:nvPr/>
        </p:nvSpPr>
        <p:spPr>
          <a:xfrm>
            <a:off x="4260179" y="8882387"/>
            <a:ext cx="2171858"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Statista,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2021~2026</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데이터는 전망치임</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74" name="직사각형 73">
            <a:extLst>
              <a:ext uri="{FF2B5EF4-FFF2-40B4-BE49-F238E27FC236}">
                <a16:creationId xmlns:a16="http://schemas.microsoft.com/office/drawing/2014/main" id="{F7126557-BFF1-95AD-1846-C60F0142327F}"/>
              </a:ext>
            </a:extLst>
          </p:cNvPr>
          <p:cNvSpPr/>
          <p:nvPr/>
        </p:nvSpPr>
        <p:spPr>
          <a:xfrm>
            <a:off x="4501184" y="7322797"/>
            <a:ext cx="1930856" cy="1391184"/>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graphicFrame>
        <p:nvGraphicFramePr>
          <p:cNvPr id="75" name="차트 74">
            <a:extLst>
              <a:ext uri="{FF2B5EF4-FFF2-40B4-BE49-F238E27FC236}">
                <a16:creationId xmlns:a16="http://schemas.microsoft.com/office/drawing/2014/main" id="{A8484377-D5ED-01C8-842D-8827AC486519}"/>
              </a:ext>
            </a:extLst>
          </p:cNvPr>
          <p:cNvGraphicFramePr/>
          <p:nvPr>
            <p:extLst>
              <p:ext uri="{D42A27DB-BD31-4B8C-83A1-F6EECF244321}">
                <p14:modId xmlns:p14="http://schemas.microsoft.com/office/powerpoint/2010/main" val="2131825052"/>
              </p:ext>
            </p:extLst>
          </p:nvPr>
        </p:nvGraphicFramePr>
        <p:xfrm>
          <a:off x="4274145" y="7238853"/>
          <a:ext cx="2261272" cy="1675676"/>
        </p:xfrm>
        <a:graphic>
          <a:graphicData uri="http://schemas.openxmlformats.org/drawingml/2006/chart">
            <c:chart xmlns:c="http://schemas.openxmlformats.org/drawingml/2006/chart" xmlns:r="http://schemas.openxmlformats.org/officeDocument/2006/relationships" r:id="rId2"/>
          </a:graphicData>
        </a:graphic>
      </p:graphicFrame>
      <p:sp>
        <p:nvSpPr>
          <p:cNvPr id="76" name="TextBox 75">
            <a:extLst>
              <a:ext uri="{FF2B5EF4-FFF2-40B4-BE49-F238E27FC236}">
                <a16:creationId xmlns:a16="http://schemas.microsoft.com/office/drawing/2014/main" id="{30DCB8BA-BCCC-C23D-60F0-230E424A05C8}"/>
              </a:ext>
            </a:extLst>
          </p:cNvPr>
          <p:cNvSpPr txBox="1"/>
          <p:nvPr/>
        </p:nvSpPr>
        <p:spPr>
          <a:xfrm>
            <a:off x="4269821" y="7052514"/>
            <a:ext cx="453650" cy="123111"/>
          </a:xfrm>
          <a:prstGeom prst="rect">
            <a:avLst/>
          </a:prstGeom>
          <a:noFill/>
          <a:ln>
            <a:noFill/>
          </a:ln>
        </p:spPr>
        <p:txBody>
          <a:bodyPr wrap="none" lIns="0" tIns="0" rIns="0" bIns="0" rtlCol="0">
            <a:spAutoFit/>
          </a:bodyPr>
          <a:lstStyle/>
          <a:p>
            <a:pPr algn="l"/>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십억 달러</a:t>
            </a:r>
            <a:r>
              <a:rPr lang="en-US" altLang="ko-KR"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80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pSp>
        <p:nvGrpSpPr>
          <p:cNvPr id="71" name="그룹 70">
            <a:extLst>
              <a:ext uri="{FF2B5EF4-FFF2-40B4-BE49-F238E27FC236}">
                <a16:creationId xmlns:a16="http://schemas.microsoft.com/office/drawing/2014/main" id="{9AEA5992-99FB-80C3-2679-8DC881A5F996}"/>
              </a:ext>
            </a:extLst>
          </p:cNvPr>
          <p:cNvGrpSpPr/>
          <p:nvPr/>
        </p:nvGrpSpPr>
        <p:grpSpPr>
          <a:xfrm rot="19965118">
            <a:off x="4513296" y="7642234"/>
            <a:ext cx="1835984" cy="261610"/>
            <a:chOff x="6649787" y="7891885"/>
            <a:chExt cx="2264411" cy="261610"/>
          </a:xfrm>
        </p:grpSpPr>
        <p:cxnSp>
          <p:nvCxnSpPr>
            <p:cNvPr id="72" name="직선 화살표 연결선 71">
              <a:extLst>
                <a:ext uri="{FF2B5EF4-FFF2-40B4-BE49-F238E27FC236}">
                  <a16:creationId xmlns:a16="http://schemas.microsoft.com/office/drawing/2014/main" id="{8F276778-2763-C645-541B-7146E14DEAC3}"/>
                </a:ext>
              </a:extLst>
            </p:cNvPr>
            <p:cNvCxnSpPr>
              <a:cxnSpLocks/>
            </p:cNvCxnSpPr>
            <p:nvPr/>
          </p:nvCxnSpPr>
          <p:spPr>
            <a:xfrm>
              <a:off x="6649787" y="8022691"/>
              <a:ext cx="2264411" cy="0"/>
            </a:xfrm>
            <a:prstGeom prst="straightConnector1">
              <a:avLst/>
            </a:prstGeom>
            <a:ln>
              <a:solidFill>
                <a:srgbClr val="0179BC"/>
              </a:solidFill>
              <a:tailEnd type="triangle"/>
            </a:ln>
          </p:spPr>
          <p:style>
            <a:lnRef idx="1">
              <a:schemeClr val="accent6"/>
            </a:lnRef>
            <a:fillRef idx="0">
              <a:schemeClr val="accent6"/>
            </a:fillRef>
            <a:effectRef idx="0">
              <a:schemeClr val="accent6"/>
            </a:effectRef>
            <a:fontRef idx="minor">
              <a:schemeClr val="tx1"/>
            </a:fontRef>
          </p:style>
        </p:cxnSp>
        <p:sp>
          <p:nvSpPr>
            <p:cNvPr id="73" name="TextBox 72">
              <a:extLst>
                <a:ext uri="{FF2B5EF4-FFF2-40B4-BE49-F238E27FC236}">
                  <a16:creationId xmlns:a16="http://schemas.microsoft.com/office/drawing/2014/main" id="{1CCDC0C7-0F0D-8391-C829-D718635C8B54}"/>
                </a:ext>
              </a:extLst>
            </p:cNvPr>
            <p:cNvSpPr txBox="1"/>
            <p:nvPr/>
          </p:nvSpPr>
          <p:spPr>
            <a:xfrm>
              <a:off x="7168038" y="7891885"/>
              <a:ext cx="1227909" cy="261610"/>
            </a:xfrm>
            <a:prstGeom prst="rect">
              <a:avLst/>
            </a:prstGeom>
            <a:solidFill>
              <a:srgbClr val="F7F7F7"/>
            </a:solidFill>
          </p:spPr>
          <p:txBody>
            <a:bodyPr wrap="square" lIns="0" tIns="0" rIns="0" bIns="0" rtlCol="0" anchor="ctr">
              <a:spAutoFit/>
            </a:bodyPr>
            <a:lstStyle/>
            <a:p>
              <a:pPr algn="ctr"/>
              <a:r>
                <a:rPr lang="en-US" altLang="ko-KR" sz="850" dirty="0">
                  <a:ln>
                    <a:solidFill>
                      <a:schemeClr val="accent6">
                        <a:alpha val="0"/>
                      </a:schemeClr>
                    </a:solidFill>
                  </a:ln>
                  <a:solidFill>
                    <a:srgbClr val="0179BC"/>
                  </a:solidFill>
                  <a:latin typeface="KoPub돋움체 Medium" panose="02020603020101020101" pitchFamily="18" charset="-127"/>
                  <a:ea typeface="KoPub돋움체 Medium" panose="02020603020101020101" pitchFamily="18" charset="-127"/>
                </a:rPr>
                <a:t>CAGR(2022~2030) 19.8%</a:t>
              </a:r>
              <a:endParaRPr lang="ko-KR" altLang="en-US" sz="850" dirty="0">
                <a:ln>
                  <a:solidFill>
                    <a:schemeClr val="accent6">
                      <a:alpha val="0"/>
                    </a:schemeClr>
                  </a:solidFill>
                </a:ln>
                <a:solidFill>
                  <a:srgbClr val="0179BC"/>
                </a:solidFill>
                <a:latin typeface="KoPub돋움체 Medium" panose="02020603020101020101" pitchFamily="18" charset="-127"/>
                <a:ea typeface="KoPub돋움체 Medium" panose="02020603020101020101" pitchFamily="18" charset="-127"/>
              </a:endParaRPr>
            </a:p>
          </p:txBody>
        </p:sp>
      </p:grpSp>
      <p:sp>
        <p:nvSpPr>
          <p:cNvPr id="77" name="직사각형 76">
            <a:extLst>
              <a:ext uri="{FF2B5EF4-FFF2-40B4-BE49-F238E27FC236}">
                <a16:creationId xmlns:a16="http://schemas.microsoft.com/office/drawing/2014/main" id="{63F8E930-0262-5267-B489-CE13EC7F82DC}"/>
              </a:ext>
            </a:extLst>
          </p:cNvPr>
          <p:cNvSpPr/>
          <p:nvPr/>
        </p:nvSpPr>
        <p:spPr>
          <a:xfrm>
            <a:off x="1426710" y="7079637"/>
            <a:ext cx="2535687" cy="279670"/>
          </a:xfrm>
          <a:prstGeom prst="rect">
            <a:avLst/>
          </a:prstGeom>
          <a:solidFill>
            <a:srgbClr val="57BF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수직농업</a:t>
            </a:r>
            <a:r>
              <a:rPr lang="en-US" altLang="ko-KR"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rPr>
              <a:t>(Vertical Farming)</a:t>
            </a:r>
            <a:endParaRPr lang="ko-KR" altLang="en-US" sz="1000" b="1" dirty="0">
              <a:ln>
                <a:solidFill>
                  <a:srgbClr val="1E49E2">
                    <a:alpha val="0"/>
                  </a:srgbClr>
                </a:solidFill>
              </a:ln>
              <a:solidFill>
                <a:schemeClr val="bg1"/>
              </a:solidFill>
              <a:latin typeface="KoPub돋움체 Medium" panose="02020603020101020101" pitchFamily="18" charset="-127"/>
              <a:ea typeface="KoPub돋움체 Medium" panose="02020603020101020101" pitchFamily="18" charset="-127"/>
            </a:endParaRPr>
          </a:p>
        </p:txBody>
      </p:sp>
      <p:grpSp>
        <p:nvGrpSpPr>
          <p:cNvPr id="8" name="그룹 7">
            <a:extLst>
              <a:ext uri="{FF2B5EF4-FFF2-40B4-BE49-F238E27FC236}">
                <a16:creationId xmlns:a16="http://schemas.microsoft.com/office/drawing/2014/main" id="{995B80E2-2F0A-AE45-75AF-8C1433B04A8D}"/>
              </a:ext>
            </a:extLst>
          </p:cNvPr>
          <p:cNvGrpSpPr/>
          <p:nvPr/>
        </p:nvGrpSpPr>
        <p:grpSpPr>
          <a:xfrm>
            <a:off x="4043704" y="483367"/>
            <a:ext cx="2485203" cy="141605"/>
            <a:chOff x="323851" y="483367"/>
            <a:chExt cx="2485203" cy="141605"/>
          </a:xfrm>
        </p:grpSpPr>
        <p:grpSp>
          <p:nvGrpSpPr>
            <p:cNvPr id="13" name="그룹 12">
              <a:extLst>
                <a:ext uri="{FF2B5EF4-FFF2-40B4-BE49-F238E27FC236}">
                  <a16:creationId xmlns:a16="http://schemas.microsoft.com/office/drawing/2014/main" id="{DEDC8CE7-4032-5FDC-9197-551ABAB88998}"/>
                </a:ext>
              </a:extLst>
            </p:cNvPr>
            <p:cNvGrpSpPr/>
            <p:nvPr/>
          </p:nvGrpSpPr>
          <p:grpSpPr>
            <a:xfrm>
              <a:off x="323851" y="483367"/>
              <a:ext cx="622667" cy="141605"/>
              <a:chOff x="1719989" y="637987"/>
              <a:chExt cx="622667" cy="141605"/>
            </a:xfrm>
          </p:grpSpPr>
          <p:sp>
            <p:nvSpPr>
              <p:cNvPr id="26" name="object 25">
                <a:extLst>
                  <a:ext uri="{FF2B5EF4-FFF2-40B4-BE49-F238E27FC236}">
                    <a16:creationId xmlns:a16="http://schemas.microsoft.com/office/drawing/2014/main" id="{54CE04C1-0CA6-00A0-67B8-89F1C94358DB}"/>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27" name="object 22">
                <a:extLst>
                  <a:ext uri="{FF2B5EF4-FFF2-40B4-BE49-F238E27FC236}">
                    <a16:creationId xmlns:a16="http://schemas.microsoft.com/office/drawing/2014/main" id="{BBAB64A5-9901-3798-0419-80BD72F395CC}"/>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nvGrpSpPr>
            <p:cNvPr id="16" name="그룹 15">
              <a:extLst>
                <a:ext uri="{FF2B5EF4-FFF2-40B4-BE49-F238E27FC236}">
                  <a16:creationId xmlns:a16="http://schemas.microsoft.com/office/drawing/2014/main" id="{5D4E0B5B-DC7E-392D-CCF3-A23B7701F4CA}"/>
                </a:ext>
              </a:extLst>
            </p:cNvPr>
            <p:cNvGrpSpPr/>
            <p:nvPr/>
          </p:nvGrpSpPr>
          <p:grpSpPr>
            <a:xfrm>
              <a:off x="952173" y="483367"/>
              <a:ext cx="1856881" cy="141605"/>
              <a:chOff x="1159698" y="939005"/>
              <a:chExt cx="1856881" cy="141605"/>
            </a:xfrm>
          </p:grpSpPr>
          <p:sp>
            <p:nvSpPr>
              <p:cNvPr id="18" name="object 23">
                <a:extLst>
                  <a:ext uri="{FF2B5EF4-FFF2-40B4-BE49-F238E27FC236}">
                    <a16:creationId xmlns:a16="http://schemas.microsoft.com/office/drawing/2014/main" id="{6DE2C4B5-F172-F9F1-15A0-A695C64E3F47}"/>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20" name="object 25">
                <a:extLst>
                  <a:ext uri="{FF2B5EF4-FFF2-40B4-BE49-F238E27FC236}">
                    <a16:creationId xmlns:a16="http://schemas.microsoft.com/office/drawing/2014/main" id="{3861728A-BBCB-7EA5-9C3C-C9B68FA57BE6}"/>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21" name="object 26">
                <a:extLst>
                  <a:ext uri="{FF2B5EF4-FFF2-40B4-BE49-F238E27FC236}">
                    <a16:creationId xmlns:a16="http://schemas.microsoft.com/office/drawing/2014/main" id="{1E05B146-E304-4080-B25E-BB2477E92AF5}"/>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22" name="object 22">
                <a:extLst>
                  <a:ext uri="{FF2B5EF4-FFF2-40B4-BE49-F238E27FC236}">
                    <a16:creationId xmlns:a16="http://schemas.microsoft.com/office/drawing/2014/main" id="{DF54CDAD-DA76-041E-9705-6139F191610C}"/>
                  </a:ext>
                </a:extLst>
              </p:cNvPr>
              <p:cNvSpPr txBox="1"/>
              <p:nvPr/>
            </p:nvSpPr>
            <p:spPr>
              <a:xfrm>
                <a:off x="1162154" y="956427"/>
                <a:ext cx="591275" cy="107722"/>
              </a:xfrm>
              <a:prstGeom prst="rect">
                <a:avLst/>
              </a:prstGeom>
              <a:noFill/>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23" name="object 22">
                <a:extLst>
                  <a:ext uri="{FF2B5EF4-FFF2-40B4-BE49-F238E27FC236}">
                    <a16:creationId xmlns:a16="http://schemas.microsoft.com/office/drawing/2014/main" id="{AC3FC326-1847-5470-BB82-B511FA177D7A}"/>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24" name="object 22">
                <a:extLst>
                  <a:ext uri="{FF2B5EF4-FFF2-40B4-BE49-F238E27FC236}">
                    <a16:creationId xmlns:a16="http://schemas.microsoft.com/office/drawing/2014/main" id="{B14BCD54-8A64-3479-311F-23DB884032D8}"/>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grpSp>
        <p:nvGrpSpPr>
          <p:cNvPr id="7" name="그룹 6">
            <a:extLst>
              <a:ext uri="{FF2B5EF4-FFF2-40B4-BE49-F238E27FC236}">
                <a16:creationId xmlns:a16="http://schemas.microsoft.com/office/drawing/2014/main" id="{363C3BCA-3AB2-1DD3-734E-34D0804818BA}"/>
              </a:ext>
            </a:extLst>
          </p:cNvPr>
          <p:cNvGrpSpPr/>
          <p:nvPr/>
        </p:nvGrpSpPr>
        <p:grpSpPr>
          <a:xfrm>
            <a:off x="333375" y="7073479"/>
            <a:ext cx="981072" cy="1819255"/>
            <a:chOff x="333375" y="7021963"/>
            <a:chExt cx="981072" cy="1819255"/>
          </a:xfrm>
        </p:grpSpPr>
        <p:grpSp>
          <p:nvGrpSpPr>
            <p:cNvPr id="85" name="그룹 84">
              <a:extLst>
                <a:ext uri="{FF2B5EF4-FFF2-40B4-BE49-F238E27FC236}">
                  <a16:creationId xmlns:a16="http://schemas.microsoft.com/office/drawing/2014/main" id="{06CE2487-A557-0914-C529-C613374259F9}"/>
                </a:ext>
              </a:extLst>
            </p:cNvPr>
            <p:cNvGrpSpPr/>
            <p:nvPr/>
          </p:nvGrpSpPr>
          <p:grpSpPr>
            <a:xfrm>
              <a:off x="333375" y="7021963"/>
              <a:ext cx="981072" cy="1819255"/>
              <a:chOff x="333375" y="7088638"/>
              <a:chExt cx="981072" cy="1819255"/>
            </a:xfrm>
          </p:grpSpPr>
          <p:sp>
            <p:nvSpPr>
              <p:cNvPr id="41" name="이등변 삼각형 40">
                <a:extLst>
                  <a:ext uri="{FF2B5EF4-FFF2-40B4-BE49-F238E27FC236}">
                    <a16:creationId xmlns:a16="http://schemas.microsoft.com/office/drawing/2014/main" id="{A0B09823-97AA-46C7-97FD-F13E92C40FF4}"/>
                  </a:ext>
                </a:extLst>
              </p:cNvPr>
              <p:cNvSpPr/>
              <p:nvPr/>
            </p:nvSpPr>
            <p:spPr>
              <a:xfrm rot="5400000">
                <a:off x="1120973" y="7929083"/>
                <a:ext cx="232167" cy="154780"/>
              </a:xfrm>
              <a:prstGeom prst="triangle">
                <a:avLst/>
              </a:prstGeom>
              <a:solidFill>
                <a:srgbClr val="E0F3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accent3"/>
                  </a:solidFill>
                  <a:latin typeface="KoPub돋움체 Medium" panose="02020603020101020101" pitchFamily="18" charset="-127"/>
                  <a:ea typeface="KoPub돋움체 Medium" panose="02020603020101020101" pitchFamily="18" charset="-127"/>
                </a:endParaRPr>
              </a:p>
            </p:txBody>
          </p:sp>
          <p:grpSp>
            <p:nvGrpSpPr>
              <p:cNvPr id="84" name="그룹 83">
                <a:extLst>
                  <a:ext uri="{FF2B5EF4-FFF2-40B4-BE49-F238E27FC236}">
                    <a16:creationId xmlns:a16="http://schemas.microsoft.com/office/drawing/2014/main" id="{D0537B89-8ED0-3A08-2D65-1160E95F8EF7}"/>
                  </a:ext>
                </a:extLst>
              </p:cNvPr>
              <p:cNvGrpSpPr/>
              <p:nvPr/>
            </p:nvGrpSpPr>
            <p:grpSpPr>
              <a:xfrm>
                <a:off x="333375" y="7088638"/>
                <a:ext cx="856513" cy="1819255"/>
                <a:chOff x="333375" y="7088638"/>
                <a:chExt cx="856513" cy="1819255"/>
              </a:xfrm>
            </p:grpSpPr>
            <p:sp>
              <p:nvSpPr>
                <p:cNvPr id="40" name="직사각형 39">
                  <a:extLst>
                    <a:ext uri="{FF2B5EF4-FFF2-40B4-BE49-F238E27FC236}">
                      <a16:creationId xmlns:a16="http://schemas.microsoft.com/office/drawing/2014/main" id="{B903BDDB-BAF7-41F2-BEA8-5FF171A6B35E}"/>
                    </a:ext>
                  </a:extLst>
                </p:cNvPr>
                <p:cNvSpPr/>
                <p:nvPr/>
              </p:nvSpPr>
              <p:spPr>
                <a:xfrm>
                  <a:off x="333375" y="7088638"/>
                  <a:ext cx="856513" cy="1819255"/>
                </a:xfrm>
                <a:prstGeom prst="rect">
                  <a:avLst/>
                </a:prstGeom>
                <a:solidFill>
                  <a:srgbClr val="E0F3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ko-KR" altLang="en-US" sz="1400" dirty="0">
                    <a:ln>
                      <a:solidFill>
                        <a:srgbClr val="1E49E2">
                          <a:alpha val="0"/>
                        </a:srgbClr>
                      </a:solidFill>
                    </a:ln>
                    <a:solidFill>
                      <a:schemeClr val="accent3"/>
                    </a:solidFill>
                    <a:latin typeface="KoPub돋움체 Medium" panose="02020603020101020101" pitchFamily="18" charset="-127"/>
                    <a:ea typeface="KoPub돋움체 Medium" panose="02020603020101020101" pitchFamily="18" charset="-127"/>
                  </a:endParaRPr>
                </a:p>
              </p:txBody>
            </p:sp>
            <p:grpSp>
              <p:nvGrpSpPr>
                <p:cNvPr id="83" name="그룹 82">
                  <a:extLst>
                    <a:ext uri="{FF2B5EF4-FFF2-40B4-BE49-F238E27FC236}">
                      <a16:creationId xmlns:a16="http://schemas.microsoft.com/office/drawing/2014/main" id="{53C4EFEC-433C-EF62-6981-5F341ED30C97}"/>
                    </a:ext>
                  </a:extLst>
                </p:cNvPr>
                <p:cNvGrpSpPr/>
                <p:nvPr/>
              </p:nvGrpSpPr>
              <p:grpSpPr>
                <a:xfrm>
                  <a:off x="473631" y="7194330"/>
                  <a:ext cx="576000" cy="1624286"/>
                  <a:chOff x="455631" y="7197763"/>
                  <a:chExt cx="576000" cy="1624286"/>
                </a:xfrm>
              </p:grpSpPr>
              <p:sp>
                <p:nvSpPr>
                  <p:cNvPr id="79" name="타원 78">
                    <a:extLst>
                      <a:ext uri="{FF2B5EF4-FFF2-40B4-BE49-F238E27FC236}">
                        <a16:creationId xmlns:a16="http://schemas.microsoft.com/office/drawing/2014/main" id="{E3E39D24-7613-526B-C7B0-D9627373402F}"/>
                      </a:ext>
                    </a:extLst>
                  </p:cNvPr>
                  <p:cNvSpPr/>
                  <p:nvPr/>
                </p:nvSpPr>
                <p:spPr>
                  <a:xfrm>
                    <a:off x="455631" y="7197763"/>
                    <a:ext cx="576000" cy="576000"/>
                  </a:xfrm>
                  <a:prstGeom prst="ellipse">
                    <a:avLst/>
                  </a:prstGeom>
                  <a:solidFill>
                    <a:srgbClr val="CDF3FF"/>
                  </a:solidFill>
                  <a:ln w="317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ko-KR" altLang="en-US" sz="900" dirty="0">
                        <a:ln>
                          <a:solidFill>
                            <a:srgbClr val="ACEAFF">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식품 공급망</a:t>
                    </a:r>
                  </a:p>
                  <a:p>
                    <a:pPr algn="ctr"/>
                    <a:r>
                      <a:rPr lang="ko-KR" altLang="en-US" sz="900" dirty="0">
                        <a:ln>
                          <a:solidFill>
                            <a:srgbClr val="ACEAFF">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혼란</a:t>
                    </a:r>
                  </a:p>
                </p:txBody>
              </p:sp>
              <p:sp>
                <p:nvSpPr>
                  <p:cNvPr id="80" name="타원 79">
                    <a:extLst>
                      <a:ext uri="{FF2B5EF4-FFF2-40B4-BE49-F238E27FC236}">
                        <a16:creationId xmlns:a16="http://schemas.microsoft.com/office/drawing/2014/main" id="{2E4D6A1E-F9AA-475C-C6B4-7DAD5CCC23E6}"/>
                      </a:ext>
                    </a:extLst>
                  </p:cNvPr>
                  <p:cNvSpPr/>
                  <p:nvPr/>
                </p:nvSpPr>
                <p:spPr>
                  <a:xfrm>
                    <a:off x="455631" y="7721906"/>
                    <a:ext cx="576000" cy="576000"/>
                  </a:xfrm>
                  <a:prstGeom prst="ellipse">
                    <a:avLst/>
                  </a:prstGeom>
                  <a:solidFill>
                    <a:srgbClr val="93E5FF"/>
                  </a:solidFill>
                  <a:ln w="317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ko-KR" altLang="en-US" sz="900" dirty="0">
                      <a:ln>
                        <a:solidFill>
                          <a:srgbClr val="ACEAFF">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81" name="타원 80">
                    <a:extLst>
                      <a:ext uri="{FF2B5EF4-FFF2-40B4-BE49-F238E27FC236}">
                        <a16:creationId xmlns:a16="http://schemas.microsoft.com/office/drawing/2014/main" id="{1A01EF74-9A95-B01B-6BDB-8B4749031CE9}"/>
                      </a:ext>
                    </a:extLst>
                  </p:cNvPr>
                  <p:cNvSpPr/>
                  <p:nvPr/>
                </p:nvSpPr>
                <p:spPr>
                  <a:xfrm>
                    <a:off x="455631" y="8246049"/>
                    <a:ext cx="576000" cy="576000"/>
                  </a:xfrm>
                  <a:prstGeom prst="ellipse">
                    <a:avLst/>
                  </a:prstGeom>
                  <a:solidFill>
                    <a:srgbClr val="5DD8FF"/>
                  </a:solidFill>
                  <a:ln w="317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ko-KR" altLang="en-US" sz="900" dirty="0">
                        <a:ln>
                          <a:solidFill>
                            <a:srgbClr val="ACEAFF">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도시화</a:t>
                    </a:r>
                  </a:p>
                </p:txBody>
              </p:sp>
            </p:grpSp>
          </p:grpSp>
        </p:grpSp>
        <p:sp>
          <p:nvSpPr>
            <p:cNvPr id="6" name="TextBox 5">
              <a:extLst>
                <a:ext uri="{FF2B5EF4-FFF2-40B4-BE49-F238E27FC236}">
                  <a16:creationId xmlns:a16="http://schemas.microsoft.com/office/drawing/2014/main" id="{1798D32E-5A69-E5F3-3203-F3BB502EDB99}"/>
                </a:ext>
              </a:extLst>
            </p:cNvPr>
            <p:cNvSpPr txBox="1"/>
            <p:nvPr/>
          </p:nvSpPr>
          <p:spPr>
            <a:xfrm>
              <a:off x="446964" y="7870549"/>
              <a:ext cx="641988" cy="138499"/>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solidFill>
                      <a:srgbClr val="ACEAFF">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기후 위기</a:t>
              </a:r>
            </a:p>
          </p:txBody>
        </p:sp>
      </p:grpSp>
    </p:spTree>
    <p:extLst>
      <p:ext uri="{BB962C8B-B14F-4D97-AF65-F5344CB8AC3E}">
        <p14:creationId xmlns:p14="http://schemas.microsoft.com/office/powerpoint/2010/main" val="83860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91D333D-B6E6-427D-AAF9-AA5D8C1FFA1D}"/>
              </a:ext>
            </a:extLst>
          </p:cNvPr>
          <p:cNvCxnSpPr>
            <a:cxnSpLocks/>
          </p:cNvCxnSpPr>
          <p:nvPr/>
        </p:nvCxnSpPr>
        <p:spPr>
          <a:xfrm>
            <a:off x="1957388" y="1281113"/>
            <a:ext cx="0" cy="507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288BFE2-16EF-43DA-93A0-FB04FB3BF82F}"/>
              </a:ext>
            </a:extLst>
          </p:cNvPr>
          <p:cNvSpPr txBox="1"/>
          <p:nvPr/>
        </p:nvSpPr>
        <p:spPr>
          <a:xfrm>
            <a:off x="333375" y="6625933"/>
            <a:ext cx="3400609" cy="461014"/>
          </a:xfrm>
          <a:prstGeom prst="rect">
            <a:avLst/>
          </a:prstGeom>
          <a:ln w="3175">
            <a:noFill/>
          </a:ln>
        </p:spPr>
        <p:txBody>
          <a:bodyPr wrap="square" lIns="0" tIns="0" rIns="0" bIns="0" anchor="ctr" anchorCtr="0">
            <a:noAutofit/>
          </a:bodyPr>
          <a:lstStyle>
            <a:defPPr>
              <a:defRPr lang="en-US"/>
            </a:defPPr>
            <a:lvl1pPr defTabSz="457200">
              <a:defRPr sz="105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r>
              <a:rPr lang="en-US" altLang="ko-KR" dirty="0"/>
              <a:t>[ </a:t>
            </a:r>
            <a:r>
              <a:rPr lang="ko-KR" altLang="en-US" dirty="0"/>
              <a:t>주요 식물공장 관련 기업 현황 및 비즈니스 전략 </a:t>
            </a:r>
            <a:r>
              <a:rPr lang="en-US" altLang="ko-KR" dirty="0"/>
              <a:t>]</a:t>
            </a:r>
          </a:p>
        </p:txBody>
      </p:sp>
      <p:sp>
        <p:nvSpPr>
          <p:cNvPr id="9" name="직사각형 8">
            <a:extLst>
              <a:ext uri="{FF2B5EF4-FFF2-40B4-BE49-F238E27FC236}">
                <a16:creationId xmlns:a16="http://schemas.microsoft.com/office/drawing/2014/main" id="{3151C522-96AD-479A-ABA1-0C46C5DF63C6}"/>
              </a:ext>
            </a:extLst>
          </p:cNvPr>
          <p:cNvSpPr/>
          <p:nvPr/>
        </p:nvSpPr>
        <p:spPr>
          <a:xfrm>
            <a:off x="333376" y="9005498"/>
            <a:ext cx="6191249" cy="232165"/>
          </a:xfrm>
          <a:prstGeom prst="rect">
            <a:avLst/>
          </a:prstGeom>
          <a:noFill/>
          <a:ln w="3175">
            <a:noFill/>
          </a:ln>
        </p:spPr>
        <p:txBody>
          <a:bodyPr wrap="square" lIns="0" tIns="108000" rIns="0" bIns="0" rtlCol="0" anchor="b">
            <a:spAutoFit/>
          </a:bodyPr>
          <a:lstStyle/>
          <a:p>
            <a:pPr>
              <a:defRPr/>
            </a:pPr>
            <a:r>
              <a:rPr lang="en-US" altLang="ko-KR"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Source: </a:t>
            </a:r>
            <a:r>
              <a:rPr lang="ko-KR" altLang="en-US"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각 사</a:t>
            </a:r>
            <a:r>
              <a:rPr lang="en-US" altLang="ko-KR"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 </a:t>
            </a:r>
            <a:r>
              <a:rPr lang="ko-KR" altLang="en-US"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 </a:t>
            </a:r>
            <a:r>
              <a:rPr lang="ko-KR" altLang="en-US"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삼정</a:t>
            </a:r>
            <a:r>
              <a:rPr lang="en-US" altLang="ko-KR"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KPMG </a:t>
            </a:r>
            <a:r>
              <a:rPr lang="ko-KR" altLang="en-US" sz="800" dirty="0">
                <a:ln>
                  <a:solidFill>
                    <a:srgbClr val="1E49E2">
                      <a:alpha val="0"/>
                    </a:srgbClr>
                  </a:solidFill>
                </a:ln>
                <a:solidFill>
                  <a:srgbClr val="FFFFFF">
                    <a:lumMod val="50000"/>
                  </a:srgbClr>
                </a:solidFill>
                <a:latin typeface="KoPub돋움체 Medium" panose="02020603020101020101" pitchFamily="18" charset="-127"/>
                <a:ea typeface="KoPub돋움체 Medium" panose="02020603020101020101" pitchFamily="18" charset="-127"/>
              </a:rPr>
              <a:t>경제연구원 </a:t>
            </a:r>
          </a:p>
        </p:txBody>
      </p:sp>
      <p:grpSp>
        <p:nvGrpSpPr>
          <p:cNvPr id="30" name="그룹 29">
            <a:extLst>
              <a:ext uri="{FF2B5EF4-FFF2-40B4-BE49-F238E27FC236}">
                <a16:creationId xmlns:a16="http://schemas.microsoft.com/office/drawing/2014/main" id="{4464F092-3EDB-C65D-7EC6-00BE3FEF311C}"/>
              </a:ext>
            </a:extLst>
          </p:cNvPr>
          <p:cNvGrpSpPr/>
          <p:nvPr/>
        </p:nvGrpSpPr>
        <p:grpSpPr>
          <a:xfrm>
            <a:off x="162169" y="2900207"/>
            <a:ext cx="1795219" cy="2416211"/>
            <a:chOff x="162169" y="1816262"/>
            <a:chExt cx="1795219" cy="2416211"/>
          </a:xfrm>
        </p:grpSpPr>
        <p:sp>
          <p:nvSpPr>
            <p:cNvPr id="31" name="TextBox 30">
              <a:extLst>
                <a:ext uri="{FF2B5EF4-FFF2-40B4-BE49-F238E27FC236}">
                  <a16:creationId xmlns:a16="http://schemas.microsoft.com/office/drawing/2014/main" id="{B59C4571-AC8E-04FE-57CF-02B66D00BF85}"/>
                </a:ext>
              </a:extLst>
            </p:cNvPr>
            <p:cNvSpPr txBox="1"/>
            <p:nvPr/>
          </p:nvSpPr>
          <p:spPr>
            <a:xfrm>
              <a:off x="1427843" y="3620473"/>
              <a:ext cx="529545" cy="612000"/>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2" name="TextBox 31">
              <a:extLst>
                <a:ext uri="{FF2B5EF4-FFF2-40B4-BE49-F238E27FC236}">
                  <a16:creationId xmlns:a16="http://schemas.microsoft.com/office/drawing/2014/main" id="{53F0B66D-4099-4451-79BB-7216A660CB2A}"/>
                </a:ext>
              </a:extLst>
            </p:cNvPr>
            <p:cNvSpPr txBox="1"/>
            <p:nvPr/>
          </p:nvSpPr>
          <p:spPr>
            <a:xfrm>
              <a:off x="162169" y="1816262"/>
              <a:ext cx="546237" cy="504000"/>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50" name="TextBox 49">
              <a:extLst>
                <a:ext uri="{FF2B5EF4-FFF2-40B4-BE49-F238E27FC236}">
                  <a16:creationId xmlns:a16="http://schemas.microsoft.com/office/drawing/2014/main" id="{FAAFF758-9B6A-59CE-3089-958704EE8032}"/>
                </a:ext>
              </a:extLst>
            </p:cNvPr>
            <p:cNvSpPr txBox="1"/>
            <p:nvPr/>
          </p:nvSpPr>
          <p:spPr>
            <a:xfrm>
              <a:off x="405765" y="2248598"/>
              <a:ext cx="1499233"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latin typeface="KoPub돋움체 Medium" panose="00000600000000000000" pitchFamily="2" charset="-127"/>
                  <a:ea typeface="KoPub돋움체 Medium" panose="00000600000000000000" pitchFamily="2" charset="-127"/>
                </a:rPr>
                <a:t>기존 수직농업 기반의</a:t>
              </a:r>
              <a:br>
                <a:rPr lang="en-US" altLang="ko-KR" spc="-20" dirty="0">
                  <a:solidFill>
                    <a:schemeClr val="accent4"/>
                  </a:solidFill>
                  <a:latin typeface="KoPub돋움체 Medium" panose="00000600000000000000" pitchFamily="2" charset="-127"/>
                  <a:ea typeface="KoPub돋움체 Medium" panose="00000600000000000000" pitchFamily="2" charset="-127"/>
                </a:rPr>
              </a:br>
              <a:r>
                <a:rPr lang="ko-KR" altLang="en-US" spc="-20" dirty="0">
                  <a:solidFill>
                    <a:schemeClr val="accent4"/>
                  </a:solidFill>
                  <a:latin typeface="KoPub돋움체 Medium" panose="00000600000000000000" pitchFamily="2" charset="-127"/>
                  <a:ea typeface="KoPub돋움체 Medium" panose="00000600000000000000" pitchFamily="2" charset="-127"/>
                </a:rPr>
                <a:t>작물 생산에는 </a:t>
              </a:r>
              <a:r>
                <a:rPr lang="en-US" altLang="ko-KR" spc="-20" dirty="0">
                  <a:solidFill>
                    <a:schemeClr val="accent4"/>
                  </a:solidFill>
                  <a:latin typeface="KoPub돋움체 Medium" panose="00000600000000000000" pitchFamily="2" charset="-127"/>
                  <a:ea typeface="KoPub돋움체 Medium" panose="00000600000000000000" pitchFamily="2" charset="-127"/>
                </a:rPr>
                <a:t>AI·IoT·</a:t>
              </a:r>
              <a:br>
                <a:rPr lang="en-US" altLang="ko-KR" spc="-20" dirty="0">
                  <a:solidFill>
                    <a:schemeClr val="accent4"/>
                  </a:solidFill>
                  <a:latin typeface="KoPub돋움체 Medium" panose="00000600000000000000" pitchFamily="2" charset="-127"/>
                  <a:ea typeface="KoPub돋움체 Medium" panose="00000600000000000000" pitchFamily="2" charset="-127"/>
                </a:rPr>
              </a:br>
              <a:r>
                <a:rPr lang="ko-KR" altLang="en-US" spc="-20" dirty="0">
                  <a:solidFill>
                    <a:schemeClr val="accent4"/>
                  </a:solidFill>
                  <a:latin typeface="KoPub돋움체 Medium" panose="00000600000000000000" pitchFamily="2" charset="-127"/>
                  <a:ea typeface="KoPub돋움체 Medium" panose="00000600000000000000" pitchFamily="2" charset="-127"/>
                </a:rPr>
                <a:t>첨단 센서 등이 활용됐으나</a:t>
              </a:r>
              <a:br>
                <a:rPr lang="en-US" altLang="ko-KR" spc="-20" dirty="0">
                  <a:solidFill>
                    <a:schemeClr val="accent4"/>
                  </a:solidFill>
                  <a:latin typeface="KoPub돋움체 Medium" panose="00000600000000000000" pitchFamily="2" charset="-127"/>
                  <a:ea typeface="KoPub돋움체 Medium" panose="00000600000000000000" pitchFamily="2" charset="-127"/>
                </a:rPr>
              </a:br>
              <a:r>
                <a:rPr lang="ko-KR" altLang="en-US" spc="-20" dirty="0">
                  <a:solidFill>
                    <a:schemeClr val="accent4"/>
                  </a:solidFill>
                  <a:latin typeface="KoPub돋움체 Medium" panose="00000600000000000000" pitchFamily="2" charset="-127"/>
                  <a:ea typeface="KoPub돋움체 Medium" panose="00000600000000000000" pitchFamily="2" charset="-127"/>
                </a:rPr>
                <a:t>최근에는 작물 수확 가능 로봇까지 투입되는 등 본격적 상업화가 진전</a:t>
              </a:r>
              <a:endParaRPr lang="en-US" altLang="ko-KR" spc="-20" dirty="0">
                <a:solidFill>
                  <a:schemeClr val="accent4"/>
                </a:solidFill>
                <a:latin typeface="KoPub돋움체 Medium" panose="00000600000000000000" pitchFamily="2" charset="-127"/>
                <a:ea typeface="KoPub돋움체 Medium" panose="00000600000000000000" pitchFamily="2" charset="-127"/>
              </a:endParaRPr>
            </a:p>
          </p:txBody>
        </p:sp>
      </p:grpSp>
      <p:grpSp>
        <p:nvGrpSpPr>
          <p:cNvPr id="36" name="그룹 35">
            <a:extLst>
              <a:ext uri="{FF2B5EF4-FFF2-40B4-BE49-F238E27FC236}">
                <a16:creationId xmlns:a16="http://schemas.microsoft.com/office/drawing/2014/main" id="{72B846B8-6171-A9EB-B5E2-29A58427BB2F}"/>
              </a:ext>
            </a:extLst>
          </p:cNvPr>
          <p:cNvGrpSpPr/>
          <p:nvPr/>
        </p:nvGrpSpPr>
        <p:grpSpPr>
          <a:xfrm>
            <a:off x="333375" y="483367"/>
            <a:ext cx="2485203" cy="141605"/>
            <a:chOff x="323851" y="483367"/>
            <a:chExt cx="2485203" cy="141605"/>
          </a:xfrm>
        </p:grpSpPr>
        <p:grpSp>
          <p:nvGrpSpPr>
            <p:cNvPr id="37" name="그룹 36">
              <a:extLst>
                <a:ext uri="{FF2B5EF4-FFF2-40B4-BE49-F238E27FC236}">
                  <a16:creationId xmlns:a16="http://schemas.microsoft.com/office/drawing/2014/main" id="{BCC62FE8-B091-8436-176F-209047E5D2DF}"/>
                </a:ext>
              </a:extLst>
            </p:cNvPr>
            <p:cNvGrpSpPr/>
            <p:nvPr/>
          </p:nvGrpSpPr>
          <p:grpSpPr>
            <a:xfrm>
              <a:off x="323851" y="483367"/>
              <a:ext cx="622667" cy="141605"/>
              <a:chOff x="1719989" y="637987"/>
              <a:chExt cx="622667" cy="141605"/>
            </a:xfrm>
          </p:grpSpPr>
          <p:sp>
            <p:nvSpPr>
              <p:cNvPr id="46" name="object 25">
                <a:extLst>
                  <a:ext uri="{FF2B5EF4-FFF2-40B4-BE49-F238E27FC236}">
                    <a16:creationId xmlns:a16="http://schemas.microsoft.com/office/drawing/2014/main" id="{929FF63F-1D1B-138A-BF36-6E09ED4F65C5}"/>
                  </a:ext>
                </a:extLst>
              </p:cNvPr>
              <p:cNvSpPr/>
              <p:nvPr/>
            </p:nvSpPr>
            <p:spPr>
              <a:xfrm>
                <a:off x="1723372" y="637987"/>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solidFill>
                <a:schemeClr val="tx2"/>
              </a:solidFill>
              <a:ln w="4445">
                <a:solidFill>
                  <a:schemeClr val="tx2"/>
                </a:solidFill>
              </a:ln>
            </p:spPr>
            <p:txBody>
              <a:bodyPr wrap="square" lIns="0" tIns="0" rIns="0" bIns="0" rtlCol="0"/>
              <a:lstStyle/>
              <a:p>
                <a:endParaRPr dirty="0"/>
              </a:p>
            </p:txBody>
          </p:sp>
          <p:sp>
            <p:nvSpPr>
              <p:cNvPr id="47" name="object 22">
                <a:extLst>
                  <a:ext uri="{FF2B5EF4-FFF2-40B4-BE49-F238E27FC236}">
                    <a16:creationId xmlns:a16="http://schemas.microsoft.com/office/drawing/2014/main" id="{B83D0EC1-1BC7-C05A-C0EA-BA67B82E2731}"/>
                  </a:ext>
                </a:extLst>
              </p:cNvPr>
              <p:cNvSpPr txBox="1"/>
              <p:nvPr/>
            </p:nvSpPr>
            <p:spPr>
              <a:xfrm>
                <a:off x="1719989" y="655409"/>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Production</a:t>
                </a:r>
                <a:endParaRPr sz="7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grpSp>
        <p:grpSp>
          <p:nvGrpSpPr>
            <p:cNvPr id="38" name="그룹 37">
              <a:extLst>
                <a:ext uri="{FF2B5EF4-FFF2-40B4-BE49-F238E27FC236}">
                  <a16:creationId xmlns:a16="http://schemas.microsoft.com/office/drawing/2014/main" id="{7DDD2A6B-3F3E-F2C8-FBB5-B165DE890F2D}"/>
                </a:ext>
              </a:extLst>
            </p:cNvPr>
            <p:cNvGrpSpPr/>
            <p:nvPr/>
          </p:nvGrpSpPr>
          <p:grpSpPr>
            <a:xfrm>
              <a:off x="952173" y="483367"/>
              <a:ext cx="1856881" cy="141605"/>
              <a:chOff x="1159698" y="939005"/>
              <a:chExt cx="1856881" cy="141605"/>
            </a:xfrm>
          </p:grpSpPr>
          <p:sp>
            <p:nvSpPr>
              <p:cNvPr id="40" name="object 23">
                <a:extLst>
                  <a:ext uri="{FF2B5EF4-FFF2-40B4-BE49-F238E27FC236}">
                    <a16:creationId xmlns:a16="http://schemas.microsoft.com/office/drawing/2014/main" id="{99DF218D-84D1-7707-B971-3E4EFA5182FB}"/>
                  </a:ext>
                </a:extLst>
              </p:cNvPr>
              <p:cNvSpPr/>
              <p:nvPr/>
            </p:nvSpPr>
            <p:spPr>
              <a:xfrm>
                <a:off x="1159698"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41" name="object 25">
                <a:extLst>
                  <a:ext uri="{FF2B5EF4-FFF2-40B4-BE49-F238E27FC236}">
                    <a16:creationId xmlns:a16="http://schemas.microsoft.com/office/drawing/2014/main" id="{86D5FBB3-10BF-D865-6DDC-7CE74B56A826}"/>
                  </a:ext>
                </a:extLst>
              </p:cNvPr>
              <p:cNvSpPr/>
              <p:nvPr/>
            </p:nvSpPr>
            <p:spPr>
              <a:xfrm>
                <a:off x="1778497"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noFill/>
              <a:ln w="4445">
                <a:solidFill>
                  <a:schemeClr val="tx2"/>
                </a:solidFill>
              </a:ln>
            </p:spPr>
            <p:txBody>
              <a:bodyPr wrap="square" lIns="0" tIns="0" rIns="0" bIns="0" rtlCol="0"/>
              <a:lstStyle/>
              <a:p>
                <a:endParaRPr dirty="0"/>
              </a:p>
            </p:txBody>
          </p:sp>
          <p:sp>
            <p:nvSpPr>
              <p:cNvPr id="42" name="object 26">
                <a:extLst>
                  <a:ext uri="{FF2B5EF4-FFF2-40B4-BE49-F238E27FC236}">
                    <a16:creationId xmlns:a16="http://schemas.microsoft.com/office/drawing/2014/main" id="{21A682FB-0D89-6660-675D-819C416B2792}"/>
                  </a:ext>
                </a:extLst>
              </p:cNvPr>
              <p:cNvSpPr/>
              <p:nvPr/>
            </p:nvSpPr>
            <p:spPr>
              <a:xfrm>
                <a:off x="2397295" y="939005"/>
                <a:ext cx="619284" cy="141605"/>
              </a:xfrm>
              <a:custGeom>
                <a:avLst/>
                <a:gdLst/>
                <a:ahLst/>
                <a:cxnLst/>
                <a:rect l="l" t="t" r="r" b="b"/>
                <a:pathLst>
                  <a:path w="563244" h="141605">
                    <a:moveTo>
                      <a:pt x="0" y="0"/>
                    </a:moveTo>
                    <a:lnTo>
                      <a:pt x="529399" y="0"/>
                    </a:lnTo>
                    <a:lnTo>
                      <a:pt x="562800" y="70789"/>
                    </a:lnTo>
                    <a:lnTo>
                      <a:pt x="529399" y="141592"/>
                    </a:lnTo>
                    <a:lnTo>
                      <a:pt x="0" y="141592"/>
                    </a:lnTo>
                  </a:path>
                </a:pathLst>
              </a:custGeom>
              <a:ln w="4445">
                <a:solidFill>
                  <a:schemeClr val="tx2"/>
                </a:solidFill>
              </a:ln>
            </p:spPr>
            <p:txBody>
              <a:bodyPr wrap="square" lIns="0" tIns="0" rIns="0" bIns="0" rtlCol="0"/>
              <a:lstStyle/>
              <a:p>
                <a:endParaRPr dirty="0"/>
              </a:p>
            </p:txBody>
          </p:sp>
          <p:sp>
            <p:nvSpPr>
              <p:cNvPr id="43" name="object 22">
                <a:extLst>
                  <a:ext uri="{FF2B5EF4-FFF2-40B4-BE49-F238E27FC236}">
                    <a16:creationId xmlns:a16="http://schemas.microsoft.com/office/drawing/2014/main" id="{BDCD5664-DC44-D061-1FF0-2E9655567622}"/>
                  </a:ext>
                </a:extLst>
              </p:cNvPr>
              <p:cNvSpPr txBox="1"/>
              <p:nvPr/>
            </p:nvSpPr>
            <p:spPr>
              <a:xfrm>
                <a:off x="1162154" y="956427"/>
                <a:ext cx="591275" cy="107722"/>
              </a:xfrm>
              <a:prstGeom prst="rect">
                <a:avLst/>
              </a:prstGeom>
              <a:noFill/>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Supply Chain</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44" name="object 22">
                <a:extLst>
                  <a:ext uri="{FF2B5EF4-FFF2-40B4-BE49-F238E27FC236}">
                    <a16:creationId xmlns:a16="http://schemas.microsoft.com/office/drawing/2014/main" id="{8BFD94A5-3853-B6E2-9794-C18D461DB91D}"/>
                  </a:ext>
                </a:extLst>
              </p:cNvPr>
              <p:cNvSpPr txBox="1"/>
              <p:nvPr/>
            </p:nvSpPr>
            <p:spPr>
              <a:xfrm>
                <a:off x="1775114"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Sell &amp; Relate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sp>
            <p:nvSpPr>
              <p:cNvPr id="45" name="object 22">
                <a:extLst>
                  <a:ext uri="{FF2B5EF4-FFF2-40B4-BE49-F238E27FC236}">
                    <a16:creationId xmlns:a16="http://schemas.microsoft.com/office/drawing/2014/main" id="{F92C112C-D2D9-3EAB-8E15-BF08AEE1A246}"/>
                  </a:ext>
                </a:extLst>
              </p:cNvPr>
              <p:cNvSpPr txBox="1"/>
              <p:nvPr/>
            </p:nvSpPr>
            <p:spPr>
              <a:xfrm>
                <a:off x="2388075" y="956427"/>
                <a:ext cx="591275" cy="107722"/>
              </a:xfrm>
              <a:prstGeom prst="rect">
                <a:avLst/>
              </a:prstGeom>
            </p:spPr>
            <p:txBody>
              <a:bodyPr vert="horz" wrap="square" lIns="0" tIns="0" rIns="0" bIns="0" rtlCol="0" anchor="ctr">
                <a:spAutoFit/>
              </a:bodyPr>
              <a:lstStyle/>
              <a:p>
                <a:pPr algn="ctr">
                  <a:lnSpc>
                    <a:spcPct val="100000"/>
                  </a:lnSpc>
                  <a:spcBef>
                    <a:spcPts val="100"/>
                  </a:spcBef>
                </a:pPr>
                <a:r>
                  <a:rPr lang="en-US"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Lifestyle</a:t>
                </a:r>
                <a:endParaRPr sz="700" b="1"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endParaRPr>
              </a:p>
            </p:txBody>
          </p:sp>
        </p:grpSp>
      </p:grpSp>
      <p:grpSp>
        <p:nvGrpSpPr>
          <p:cNvPr id="24" name="그룹 23">
            <a:extLst>
              <a:ext uri="{FF2B5EF4-FFF2-40B4-BE49-F238E27FC236}">
                <a16:creationId xmlns:a16="http://schemas.microsoft.com/office/drawing/2014/main" id="{B3B64A07-A857-DE0A-9732-818330C6599F}"/>
              </a:ext>
            </a:extLst>
          </p:cNvPr>
          <p:cNvGrpSpPr/>
          <p:nvPr/>
        </p:nvGrpSpPr>
        <p:grpSpPr>
          <a:xfrm>
            <a:off x="333375" y="7124388"/>
            <a:ext cx="6191247" cy="1872658"/>
            <a:chOff x="333375" y="6776922"/>
            <a:chExt cx="6191247" cy="2024588"/>
          </a:xfrm>
        </p:grpSpPr>
        <p:sp>
          <p:nvSpPr>
            <p:cNvPr id="21" name="직사각형 20">
              <a:extLst>
                <a:ext uri="{FF2B5EF4-FFF2-40B4-BE49-F238E27FC236}">
                  <a16:creationId xmlns:a16="http://schemas.microsoft.com/office/drawing/2014/main" id="{D90FC7A2-1B7D-87B6-D3F9-F21E6DC49CD9}"/>
                </a:ext>
              </a:extLst>
            </p:cNvPr>
            <p:cNvSpPr/>
            <p:nvPr/>
          </p:nvSpPr>
          <p:spPr>
            <a:xfrm>
              <a:off x="333375" y="6855475"/>
              <a:ext cx="1972485" cy="1946035"/>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08000" tIns="324000" rIns="108000" bIns="108000" rtlCol="0" anchor="t"/>
            <a:lstStyle/>
            <a:p>
              <a:pPr>
                <a:lnSpc>
                  <a:spcPct val="110000"/>
                </a:lnSpc>
                <a:spcBef>
                  <a:spcPts val="100"/>
                </a:spcBef>
                <a:spcAft>
                  <a:spcPts val="200"/>
                </a:spcAft>
              </a:pPr>
              <a:r>
                <a:rPr lang="ko-KR" altLang="en-US" sz="1000" b="1" dirty="0">
                  <a:ln>
                    <a:solidFill>
                      <a:schemeClr val="accent1">
                        <a:alpha val="0"/>
                      </a:schemeClr>
                    </a:solidFill>
                  </a:ln>
                  <a:solidFill>
                    <a:schemeClr val="tx2"/>
                  </a:solidFill>
                  <a:latin typeface="KoPub돋움체 Medium" panose="00000600000000000000" pitchFamily="2" charset="-127"/>
                  <a:ea typeface="KoPub돋움체 Medium" panose="00000600000000000000" pitchFamily="2" charset="-127"/>
                </a:rPr>
                <a:t>플렌티</a:t>
              </a:r>
              <a:r>
                <a:rPr lang="en-US" altLang="ko-KR" sz="1000" b="1" dirty="0">
                  <a:ln>
                    <a:solidFill>
                      <a:schemeClr val="accent1">
                        <a:alpha val="0"/>
                      </a:schemeClr>
                    </a:solidFill>
                  </a:ln>
                  <a:solidFill>
                    <a:schemeClr val="tx2"/>
                  </a:solidFill>
                  <a:latin typeface="KoPub돋움체 Medium" panose="00000600000000000000" pitchFamily="2" charset="-127"/>
                  <a:ea typeface="KoPub돋움체 Medium" panose="00000600000000000000" pitchFamily="2" charset="-127"/>
                </a:rPr>
                <a:t>(Plenty) </a:t>
              </a:r>
            </a:p>
            <a:p>
              <a:pPr>
                <a:lnSpc>
                  <a:spcPct val="110000"/>
                </a:lnSpc>
                <a:spcBef>
                  <a:spcPts val="100"/>
                </a:spcBef>
                <a:spcAft>
                  <a:spcPts val="100"/>
                </a:spcAft>
              </a:pPr>
              <a:r>
                <a:rPr lang="ko-KR" altLang="en-US" sz="9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수직타워형 식물공장 개발</a:t>
              </a:r>
            </a:p>
            <a:p>
              <a:pPr marL="171450" indent="-171450">
                <a:lnSpc>
                  <a:spcPct val="110000"/>
                </a:lnSpc>
                <a:spcBef>
                  <a:spcPts val="100"/>
                </a:spcBef>
                <a:spcAft>
                  <a:spcPts val="100"/>
                </a:spcAft>
                <a:buFont typeface="KoPub돋움체 Medium" panose="00000600000000000000" pitchFamily="2" charset="-127"/>
                <a:buChar char="­"/>
              </a:pP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수평 선반 대신 수직타워 벽면에서 작물을 재배하는 시스템 개발로 단위 면적당 생산량 증대 </a:t>
              </a:r>
              <a:endPar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171450">
                <a:lnSpc>
                  <a:spcPct val="110000"/>
                </a:lnSpc>
                <a:spcBef>
                  <a:spcPts val="100"/>
                </a:spcBef>
                <a:spcAft>
                  <a:spcPts val="100"/>
                </a:spcAft>
                <a:buFont typeface="KoPub돋움체 Medium" panose="00000600000000000000" pitchFamily="2" charset="-127"/>
                <a:buChar char="­"/>
              </a:pP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작물 성장에 필요한 물과 영양액은 중력을 활용해 위에서 아래로 자연스럽게 흐르도록 설계함으로써 에너지 비용 절감</a:t>
              </a:r>
              <a:endParaRPr lang="ko-KR" altLang="en-US" sz="850" dirty="0">
                <a:ln>
                  <a:solidFill>
                    <a:schemeClr val="accent1">
                      <a:alpha val="0"/>
                    </a:schemeClr>
                  </a:solidFill>
                </a:ln>
                <a:solidFill>
                  <a:schemeClr val="tx2"/>
                </a:solidFill>
                <a:latin typeface="KoPub돋움체 Medium" panose="00000600000000000000" pitchFamily="2" charset="-127"/>
                <a:ea typeface="KoPub돋움체 Medium" panose="00000600000000000000" pitchFamily="2" charset="-127"/>
              </a:endParaRPr>
            </a:p>
          </p:txBody>
        </p:sp>
        <p:sp>
          <p:nvSpPr>
            <p:cNvPr id="22" name="직사각형 21">
              <a:extLst>
                <a:ext uri="{FF2B5EF4-FFF2-40B4-BE49-F238E27FC236}">
                  <a16:creationId xmlns:a16="http://schemas.microsoft.com/office/drawing/2014/main" id="{8FBB4454-8478-6343-B33F-B24943524E20}"/>
                </a:ext>
              </a:extLst>
            </p:cNvPr>
            <p:cNvSpPr/>
            <p:nvPr/>
          </p:nvSpPr>
          <p:spPr>
            <a:xfrm>
              <a:off x="2448555" y="6855475"/>
              <a:ext cx="1972485" cy="1946035"/>
            </a:xfrm>
            <a:prstGeom prst="rect">
              <a:avLst/>
            </a:prstGeom>
            <a:solidFill>
              <a:schemeClr val="bg1"/>
            </a:solidFill>
            <a:ln>
              <a:solidFill>
                <a:srgbClr val="57BFDA"/>
              </a:solidFill>
            </a:ln>
            <a:effectLst/>
          </p:spPr>
          <p:style>
            <a:lnRef idx="1">
              <a:schemeClr val="accent1"/>
            </a:lnRef>
            <a:fillRef idx="3">
              <a:schemeClr val="accent1"/>
            </a:fillRef>
            <a:effectRef idx="2">
              <a:schemeClr val="accent1"/>
            </a:effectRef>
            <a:fontRef idx="minor">
              <a:schemeClr val="lt1"/>
            </a:fontRef>
          </p:style>
          <p:txBody>
            <a:bodyPr lIns="108000" tIns="324000" rIns="108000" bIns="108000" rtlCol="0" anchor="t"/>
            <a:lstStyle/>
            <a:p>
              <a:pPr marR="0" lvl="0" indent="0" fontAlgn="auto">
                <a:lnSpc>
                  <a:spcPct val="110000"/>
                </a:lnSpc>
                <a:spcBef>
                  <a:spcPts val="100"/>
                </a:spcBef>
                <a:spcAft>
                  <a:spcPts val="200"/>
                </a:spcAft>
                <a:buClrTx/>
                <a:buSzTx/>
                <a:buFontTx/>
                <a:buNone/>
                <a:tabLst/>
                <a:defRPr/>
              </a:pPr>
              <a:r>
                <a:rPr lang="ko-KR" altLang="en-US" sz="1000" b="1" dirty="0">
                  <a:ln>
                    <a:solidFill>
                      <a:schemeClr val="accent1">
                        <a:alpha val="0"/>
                      </a:schemeClr>
                    </a:solidFill>
                  </a:ln>
                  <a:solidFill>
                    <a:srgbClr val="2CA5C6"/>
                  </a:solidFill>
                  <a:latin typeface="KoPub돋움체 Medium" panose="00000600000000000000" pitchFamily="2" charset="-127"/>
                  <a:ea typeface="KoPub돋움체 Medium" panose="00000600000000000000" pitchFamily="2" charset="-127"/>
                </a:rPr>
                <a:t>인팜</a:t>
              </a:r>
              <a:r>
                <a:rPr lang="en-US" altLang="ko-KR" sz="1000" b="1" dirty="0">
                  <a:ln>
                    <a:solidFill>
                      <a:schemeClr val="accent1">
                        <a:alpha val="0"/>
                      </a:schemeClr>
                    </a:solidFill>
                  </a:ln>
                  <a:solidFill>
                    <a:srgbClr val="2CA5C6"/>
                  </a:solidFill>
                  <a:latin typeface="KoPub돋움체 Medium" panose="00000600000000000000" pitchFamily="2" charset="-127"/>
                  <a:ea typeface="KoPub돋움체 Medium" panose="00000600000000000000" pitchFamily="2" charset="-127"/>
                </a:rPr>
                <a:t>(Infarm)</a:t>
              </a:r>
            </a:p>
            <a:p>
              <a:pPr marR="0" lvl="0" indent="0" fontAlgn="auto">
                <a:lnSpc>
                  <a:spcPct val="110000"/>
                </a:lnSpc>
                <a:spcBef>
                  <a:spcPts val="100"/>
                </a:spcBef>
                <a:spcAft>
                  <a:spcPts val="100"/>
                </a:spcAft>
                <a:buClrTx/>
                <a:buSzTx/>
                <a:buFontTx/>
                <a:buNone/>
                <a:tabLst/>
                <a:defRPr/>
              </a:pPr>
              <a:r>
                <a:rPr lang="ko-KR" altLang="en-US" sz="9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소형 유닛 시스템 개발</a:t>
              </a:r>
              <a:r>
                <a:rPr lang="en-US" altLang="ko-KR" sz="9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9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공급</a:t>
              </a:r>
              <a:endParaRPr lang="en-US" altLang="ko-KR" sz="9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marR="0" lvl="0" indent="-171450" fontAlgn="auto">
                <a:lnSpc>
                  <a:spcPct val="110000"/>
                </a:lnSpc>
                <a:spcBef>
                  <a:spcPts val="100"/>
                </a:spcBef>
                <a:spcAft>
                  <a:spcPts val="100"/>
                </a:spcAft>
                <a:buClrTx/>
                <a:buSzTx/>
                <a:buFont typeface="KoPub돋움체 Medium" panose="00000600000000000000" pitchFamily="2" charset="-127"/>
                <a:buChar char="­"/>
                <a:tabLst/>
                <a:defRPr/>
              </a:pP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생산지와 판매지의 일체화</a:t>
              </a:r>
              <a:r>
                <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대형마트 채소 코너 및 레스토랑에 직접 소형 식물공장 유닛을 설치</a:t>
              </a:r>
              <a:endPar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a:lnSpc>
                  <a:spcPct val="110000"/>
                </a:lnSpc>
              </a:pPr>
              <a:endParaRPr lang="ko-KR" altLang="en-US" sz="1050" dirty="0">
                <a:ln>
                  <a:solidFill>
                    <a:schemeClr val="accent1">
                      <a:alpha val="0"/>
                    </a:schemeClr>
                  </a:solidFill>
                </a:ln>
                <a:solidFill>
                  <a:schemeClr val="tx2"/>
                </a:solidFill>
                <a:latin typeface="KoPub돋움체 Medium" panose="00000600000000000000" pitchFamily="2" charset="-127"/>
                <a:ea typeface="KoPub돋움체 Medium" panose="00000600000000000000" pitchFamily="2" charset="-127"/>
              </a:endParaRPr>
            </a:p>
          </p:txBody>
        </p:sp>
        <p:sp>
          <p:nvSpPr>
            <p:cNvPr id="23" name="직사각형 22">
              <a:extLst>
                <a:ext uri="{FF2B5EF4-FFF2-40B4-BE49-F238E27FC236}">
                  <a16:creationId xmlns:a16="http://schemas.microsoft.com/office/drawing/2014/main" id="{42EC3EDC-F9B4-95C7-2A1B-3ADEF85F82ED}"/>
                </a:ext>
              </a:extLst>
            </p:cNvPr>
            <p:cNvSpPr/>
            <p:nvPr/>
          </p:nvSpPr>
          <p:spPr>
            <a:xfrm>
              <a:off x="4552137" y="6855475"/>
              <a:ext cx="1972485" cy="1946035"/>
            </a:xfrm>
            <a:prstGeom prst="rect">
              <a:avLst/>
            </a:prstGeom>
            <a:solidFill>
              <a:schemeClr val="bg1"/>
            </a:solidFill>
            <a:ln>
              <a:solidFill>
                <a:srgbClr val="AB0D82"/>
              </a:solidFill>
            </a:ln>
            <a:effectLst/>
          </p:spPr>
          <p:style>
            <a:lnRef idx="1">
              <a:schemeClr val="accent1"/>
            </a:lnRef>
            <a:fillRef idx="3">
              <a:schemeClr val="accent1"/>
            </a:fillRef>
            <a:effectRef idx="2">
              <a:schemeClr val="accent1"/>
            </a:effectRef>
            <a:fontRef idx="minor">
              <a:schemeClr val="lt1"/>
            </a:fontRef>
          </p:style>
          <p:txBody>
            <a:bodyPr lIns="108000" tIns="324000" rIns="108000" bIns="108000" rtlCol="0" anchor="t"/>
            <a:lstStyle/>
            <a:p>
              <a:pPr>
                <a:lnSpc>
                  <a:spcPct val="110000"/>
                </a:lnSpc>
                <a:spcBef>
                  <a:spcPts val="100"/>
                </a:spcBef>
                <a:spcAft>
                  <a:spcPts val="200"/>
                </a:spcAft>
                <a:defRPr/>
              </a:pPr>
              <a:r>
                <a:rPr lang="ko-KR" altLang="en-US" sz="1000" b="1" dirty="0">
                  <a:ln>
                    <a:solidFill>
                      <a:schemeClr val="accent1">
                        <a:alpha val="0"/>
                      </a:schemeClr>
                    </a:solidFill>
                  </a:ln>
                  <a:solidFill>
                    <a:srgbClr val="AB0D82"/>
                  </a:solidFill>
                  <a:latin typeface="KoPub돋움체 Medium" panose="00000600000000000000" pitchFamily="2" charset="-127"/>
                  <a:ea typeface="KoPub돋움체 Medium" panose="00000600000000000000" pitchFamily="2" charset="-127"/>
                </a:rPr>
                <a:t>보워리파밍</a:t>
              </a:r>
              <a:r>
                <a:rPr lang="en-US" altLang="ko-KR" sz="1000" b="1" dirty="0">
                  <a:ln>
                    <a:solidFill>
                      <a:schemeClr val="accent1">
                        <a:alpha val="0"/>
                      </a:schemeClr>
                    </a:solidFill>
                  </a:ln>
                  <a:solidFill>
                    <a:srgbClr val="AB0D82"/>
                  </a:solidFill>
                  <a:latin typeface="KoPub돋움체 Medium" panose="00000600000000000000" pitchFamily="2" charset="-127"/>
                  <a:ea typeface="KoPub돋움체 Medium" panose="00000600000000000000" pitchFamily="2" charset="-127"/>
                </a:rPr>
                <a:t>(Bowery Farming)</a:t>
              </a:r>
            </a:p>
            <a:p>
              <a:pPr>
                <a:lnSpc>
                  <a:spcPct val="110000"/>
                </a:lnSpc>
                <a:spcBef>
                  <a:spcPts val="100"/>
                </a:spcBef>
                <a:spcAft>
                  <a:spcPts val="100"/>
                </a:spcAft>
                <a:defRPr/>
              </a:pPr>
              <a:r>
                <a:rPr lang="ko-KR" altLang="en-US" sz="9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딸기</a:t>
              </a:r>
              <a:r>
                <a:rPr lang="en-US" altLang="ko-KR" sz="9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등 부가가치 높은 베리류 작물로 점진적 전환 </a:t>
              </a:r>
            </a:p>
            <a:p>
              <a:pPr marL="171450" indent="-171450">
                <a:lnSpc>
                  <a:spcPct val="110000"/>
                </a:lnSpc>
                <a:spcBef>
                  <a:spcPts val="100"/>
                </a:spcBef>
                <a:spcAft>
                  <a:spcPts val="100"/>
                </a:spcAft>
                <a:buFont typeface="KoPub돋움체 Medium" panose="00000600000000000000" pitchFamily="2" charset="-127"/>
                <a:buChar char="­"/>
                <a:defRPr/>
              </a:pP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보워리파밍은 </a:t>
              </a:r>
              <a:r>
                <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2022</a:t>
              </a: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a:t>
              </a:r>
              <a:r>
                <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딸기 등 섬세한 작물 수확 가능 로봇에 전문성을 보유한 트랩틱</a:t>
              </a:r>
              <a:r>
                <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(Traptic)</a:t>
              </a: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을 인수하고</a:t>
              </a:r>
              <a:r>
                <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기존 엽채류 중심에서 향후 딸기</a:t>
              </a:r>
              <a:r>
                <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블랙베리</a:t>
              </a:r>
              <a:r>
                <a:rPr lang="en-US" altLang="ko-KR"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850" dirty="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등 과일류 생산 비중 확대 목표</a:t>
              </a:r>
              <a:endParaRPr lang="ko-KR" altLang="en-US" sz="850" dirty="0">
                <a:ln>
                  <a:solidFill>
                    <a:schemeClr val="accent1">
                      <a:alpha val="0"/>
                    </a:schemeClr>
                  </a:solidFill>
                </a:ln>
                <a:solidFill>
                  <a:schemeClr val="tx2"/>
                </a:solidFill>
                <a:latin typeface="KoPub돋움체 Medium" panose="00000600000000000000" pitchFamily="2" charset="-127"/>
                <a:ea typeface="KoPub돋움체 Medium" panose="00000600000000000000" pitchFamily="2" charset="-127"/>
              </a:endParaRPr>
            </a:p>
          </p:txBody>
        </p:sp>
        <p:sp>
          <p:nvSpPr>
            <p:cNvPr id="3" name="직사각형 2">
              <a:extLst>
                <a:ext uri="{FF2B5EF4-FFF2-40B4-BE49-F238E27FC236}">
                  <a16:creationId xmlns:a16="http://schemas.microsoft.com/office/drawing/2014/main" id="{F1632C00-8D62-715E-46AA-FE8EB2D800BD}"/>
                </a:ext>
              </a:extLst>
            </p:cNvPr>
            <p:cNvSpPr/>
            <p:nvPr/>
          </p:nvSpPr>
          <p:spPr>
            <a:xfrm>
              <a:off x="2448555" y="6776922"/>
              <a:ext cx="1972485" cy="333759"/>
            </a:xfrm>
            <a:prstGeom prst="rect">
              <a:avLst/>
            </a:prstGeom>
            <a:solidFill>
              <a:srgbClr val="57BFDA"/>
            </a:solidFill>
            <a:ln>
              <a:solidFill>
                <a:srgbClr val="57BFD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r>
                <a:rPr lang="ko-KR" altLang="en-US" sz="1050" b="1" dirty="0">
                  <a:ln>
                    <a:solidFill>
                      <a:schemeClr val="accent1">
                        <a:alpha val="0"/>
                      </a:schemeClr>
                    </a:solidFill>
                  </a:ln>
                  <a:solidFill>
                    <a:schemeClr val="bg1"/>
                  </a:solidFill>
                  <a:latin typeface="KoPub돋움체 Bold" panose="00000800000000000000" pitchFamily="2" charset="-127"/>
                  <a:ea typeface="KoPub돋움체 Bold" panose="00000800000000000000" pitchFamily="2" charset="-127"/>
                </a:rPr>
                <a:t>유통 프로세스 단축</a:t>
              </a:r>
            </a:p>
          </p:txBody>
        </p:sp>
        <p:sp>
          <p:nvSpPr>
            <p:cNvPr id="7" name="직사각형 6">
              <a:extLst>
                <a:ext uri="{FF2B5EF4-FFF2-40B4-BE49-F238E27FC236}">
                  <a16:creationId xmlns:a16="http://schemas.microsoft.com/office/drawing/2014/main" id="{B5BFD46B-AB0C-4E44-F7B2-1CB577B72DBE}"/>
                </a:ext>
              </a:extLst>
            </p:cNvPr>
            <p:cNvSpPr/>
            <p:nvPr/>
          </p:nvSpPr>
          <p:spPr>
            <a:xfrm>
              <a:off x="4552137" y="6776922"/>
              <a:ext cx="1972485" cy="333759"/>
            </a:xfrm>
            <a:prstGeom prst="rect">
              <a:avLst/>
            </a:prstGeom>
            <a:solidFill>
              <a:srgbClr val="AB0D82"/>
            </a:solidFill>
            <a:ln>
              <a:solidFill>
                <a:srgbClr val="B50E8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r>
                <a:rPr lang="ko-KR" altLang="en-US" sz="1050" b="1" dirty="0">
                  <a:ln>
                    <a:solidFill>
                      <a:schemeClr val="accent1">
                        <a:alpha val="0"/>
                      </a:schemeClr>
                    </a:solidFill>
                  </a:ln>
                  <a:solidFill>
                    <a:schemeClr val="bg1"/>
                  </a:solidFill>
                  <a:latin typeface="KoPub돋움체 Bold" panose="00000800000000000000" pitchFamily="2" charset="-127"/>
                  <a:ea typeface="KoPub돋움체 Bold" panose="00000800000000000000" pitchFamily="2" charset="-127"/>
                </a:rPr>
                <a:t>수익성 높은 작물 위주 전환</a:t>
              </a:r>
            </a:p>
          </p:txBody>
        </p:sp>
        <p:sp>
          <p:nvSpPr>
            <p:cNvPr id="17" name="직사각형 16">
              <a:extLst>
                <a:ext uri="{FF2B5EF4-FFF2-40B4-BE49-F238E27FC236}">
                  <a16:creationId xmlns:a16="http://schemas.microsoft.com/office/drawing/2014/main" id="{26A425AF-0D0F-EED4-287D-C893DB49BFFD}"/>
                </a:ext>
              </a:extLst>
            </p:cNvPr>
            <p:cNvSpPr/>
            <p:nvPr/>
          </p:nvSpPr>
          <p:spPr>
            <a:xfrm>
              <a:off x="333375" y="6776922"/>
              <a:ext cx="1972485" cy="333759"/>
            </a:xfrm>
            <a:prstGeom prst="rect">
              <a:avLst/>
            </a:prstGeom>
            <a:solidFill>
              <a:schemeClr val="tx2"/>
            </a:solidFill>
            <a:ln>
              <a:solidFill>
                <a:srgbClr val="0033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r>
                <a:rPr lang="ko-KR" altLang="en-US" sz="1050" b="1" dirty="0">
                  <a:ln>
                    <a:solidFill>
                      <a:schemeClr val="accent1">
                        <a:alpha val="0"/>
                      </a:schemeClr>
                    </a:solidFill>
                  </a:ln>
                  <a:solidFill>
                    <a:schemeClr val="bg1"/>
                  </a:solidFill>
                  <a:latin typeface="KoPub돋움체 Bold" panose="00000800000000000000" pitchFamily="2" charset="-127"/>
                  <a:ea typeface="KoPub돋움체 Bold" panose="00000800000000000000" pitchFamily="2" charset="-127"/>
                </a:rPr>
                <a:t>생산성 향상</a:t>
              </a:r>
            </a:p>
          </p:txBody>
        </p:sp>
      </p:grpSp>
      <p:sp>
        <p:nvSpPr>
          <p:cNvPr id="4" name="Rectangle 5">
            <a:extLst>
              <a:ext uri="{FF2B5EF4-FFF2-40B4-BE49-F238E27FC236}">
                <a16:creationId xmlns:a16="http://schemas.microsoft.com/office/drawing/2014/main" id="{2116835B-34DC-4BEA-8CC6-17E71D25996E}"/>
              </a:ext>
            </a:extLst>
          </p:cNvPr>
          <p:cNvSpPr>
            <a:spLocks noChangeArrowheads="1"/>
          </p:cNvSpPr>
          <p:nvPr/>
        </p:nvSpPr>
        <p:spPr bwMode="auto">
          <a:xfrm>
            <a:off x="2097088" y="1243534"/>
            <a:ext cx="4427537" cy="7656625"/>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높일 수 있는 대안을 마련해야 할 필요성이 높아지고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이에 도심과 가까운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곳에서 농작물을 재배하고 공급할 수 있는 수직농업에 정부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기업 등 다양한 주체의 시선이 쏠리고 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글로벌 시장조사기관 스태티스타</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(Statista)</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는 전 세계 수직농업 시장이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2022</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56</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억 달러 규모에서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2030</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년 </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237</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억 달러로 성장할 것으로 내다봤다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수직농업은 관련 기술이 발달한 지 수년이 지나 최근 들어 본격적인 상업화가 이뤄지는 단계에 접어들었다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국내외 대형마트</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슈퍼마켓 등 유통업계도 주요 식물공장 기업과 파트너십을 체결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수직농업으로 재배된 작물을 공급 중이다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독일의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인팜</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(Infarm)</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은 슈퍼마켓이나 레스토랑에 직접 식물공장 유닛을 설치해주는 비즈니스 모델로 주목을 받았다</a:t>
            </a:r>
            <a:r>
              <a:rPr lang="en-US" altLang="ko-KR"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인팜은 에데카</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(Edeka)</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등 독일 대형마트 채소 코너에 직접 자사 실내 재배장치를 설치하여 재배와 판매가 같은 곳에서 이루어지도록 하고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생산과 판매를 일체화시키는 것이다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인팜은 이 같은 방식으로 프랑스의 까르푸</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미국의 크로거</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홀푸드마켓</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등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11</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개 국 </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50</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여 개 도시 매장에 자사의 소형 유닛 시스템을 공급하며 글로벌 주요 도시 곳곳에 소형 식물공장을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구축해 </a:t>
            </a: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나가고 있다</a:t>
            </a:r>
            <a:r>
              <a:rPr kumimoji="0" lang="en-US" altLang="ko-KR"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p>
          <a:p>
            <a:pPr algn="dist" defTabSz="520700" eaLnBrk="0" hangingPunct="0">
              <a:lnSpc>
                <a:spcPct val="125000"/>
              </a:lnSpc>
              <a:spcBef>
                <a:spcPts val="600"/>
              </a:spcBef>
              <a:spcAft>
                <a:spcPts val="600"/>
              </a:spcAft>
              <a:defRPr/>
            </a:pPr>
            <a:r>
              <a:rPr kumimoji="0" lang="ko-KR" altLang="en-US" sz="1050" b="0" i="0" u="none" strike="noStrike" kern="1200" cap="none" spc="0" normalizeH="0" baseline="0" noProof="0" dirty="0">
                <a:ln>
                  <a:solidFill>
                    <a:srgbClr val="1E49E2">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한편 </a:t>
            </a:r>
            <a:r>
              <a:rPr lang="ko-KR" altLang="en-US" sz="1050" dirty="0">
                <a:ln>
                  <a:solidFill>
                    <a:srgbClr val="1E49E2">
                      <a:alpha val="0"/>
                    </a:srgbClr>
                  </a:solidFill>
                </a:ln>
                <a:solidFill>
                  <a:srgbClr val="000000"/>
                </a:solidFill>
                <a:latin typeface="KoPub돋움체 Medium" panose="02020603020101020101" pitchFamily="18" charset="-127"/>
                <a:ea typeface="KoPub돋움체 Medium" panose="02020603020101020101" pitchFamily="18" charset="-127"/>
              </a:rPr>
              <a:t>대규모 농장을 추가 건설하거나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AI,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로봇 등 첨단 기술을 활용해 단위 면적당 생산량을 늘려 규모의 경제를 도모하는 데 집중하는 기업들도 다수 눈에 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그 중 특히 미국의 플렌티</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(Plenty)</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에 많은 투자자들이 주목하고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누적 투자유치액을 기준으로 볼 때</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플렌티는 업계를 리딩하는 스타트업 중에서도 최상위 순위를 기록 중인 것으로 나타난다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더군다나 플렌티는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2014</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년에 출범하여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2022</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년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1</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월</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4</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억 달러의 투자금을 유치할 당시 </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18</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억 달러 이상의 기업가치를 인정받아 유니콘으로 부상한 바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플렌티의 강점은 타 기업 대비 높은 생산성에 있다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플렌티는 기존 식물공장에서 주로 사용하는 수평 선반을 쌓아올린 형태가 아닌</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 수직타워 벽면에서 작물을 재배하는 시스템을 활용 중이다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해당 수직타워는 수평 선반 대비 확장이 용이해 단위 면적당 더 높은 수율을 제공한다</a:t>
            </a:r>
            <a:r>
              <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rPr>
              <a:t>. </a:t>
            </a:r>
            <a:r>
              <a:rPr lang="ko-KR" altLang="en-US" sz="1050" dirty="0">
                <a:ln>
                  <a:solidFill>
                    <a:srgbClr val="1E49E2">
                      <a:alpha val="0"/>
                    </a:srgbClr>
                  </a:solidFill>
                </a:ln>
                <a:latin typeface="KoPub돋움체 Medium" panose="02020603020101020101" pitchFamily="18" charset="-127"/>
                <a:ea typeface="KoPub돋움체 Medium" panose="02020603020101020101" pitchFamily="18" charset="-127"/>
              </a:rPr>
              <a:t>수직농업 업계에서 생산성은 비용</a:t>
            </a:r>
            <a:endParaRPr lang="en-US" altLang="ko-KR" sz="1050" dirty="0">
              <a:ln>
                <a:solidFill>
                  <a:srgbClr val="1E49E2">
                    <a:alpha val="0"/>
                  </a:srgbClr>
                </a:solidFill>
              </a:ln>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16737246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prstDash val="sysDash"/>
        </a:ln>
        <a:effectLst/>
      </a:spPr>
      <a:bodyPr rtlCol="0" anchor="ctr"/>
      <a:lstStyle>
        <a:defPPr marR="0" indent="0" algn="l" fontAlgn="auto">
          <a:lnSpc>
            <a:spcPct val="110000"/>
          </a:lnSpc>
          <a:spcBef>
            <a:spcPts val="100"/>
          </a:spcBef>
          <a:spcAft>
            <a:spcPts val="100"/>
          </a:spcAft>
          <a:buClrTx/>
          <a:buSzTx/>
          <a:buFontTx/>
          <a:buNone/>
          <a:tabLst/>
          <a:defRPr sz="800" b="1" dirty="0" err="1" smtClean="0">
            <a:ln>
              <a:solidFill>
                <a:schemeClr val="accent6">
                  <a:alpha val="0"/>
                </a:schemeClr>
              </a:solidFill>
            </a:ln>
            <a:solidFill>
              <a:schemeClr val="tx1"/>
            </a:solidFill>
            <a:highlight>
              <a:srgbClr val="FFFF00"/>
            </a:highlight>
            <a:latin typeface="KoPub돋움체 Medium" panose="02020603020101020101" pitchFamily="18" charset="-127"/>
            <a:ea typeface="KoPub돋움체 Medium" panose="02020603020101020101" pitchFamily="18" charset="-127"/>
            <a:sym typeface="Wingdings" panose="05000000000000000000" pitchFamily="2" charset="2"/>
          </a:defRPr>
        </a:defPPr>
      </a:lstStyle>
      <a:style>
        <a:lnRef idx="1">
          <a:schemeClr val="accent1"/>
        </a:lnRef>
        <a:fillRef idx="3">
          <a:schemeClr val="accent1"/>
        </a:fillRef>
        <a:effectRef idx="2">
          <a:schemeClr val="accent1"/>
        </a:effectRef>
        <a:fontRef idx="minor">
          <a:schemeClr val="lt1"/>
        </a:fontRef>
      </a:style>
    </a:spDef>
    <a:lnDef>
      <a:spPr>
        <a:ln w="6350">
          <a:solidFill>
            <a:schemeClr val="bg1">
              <a:lumMod val="75000"/>
            </a:schemeClr>
          </a:solidFill>
        </a:ln>
        <a:effectLst/>
      </a:spPr>
      <a:bodyPr/>
      <a:lstStyle/>
      <a:style>
        <a:lnRef idx="2">
          <a:schemeClr val="accent3"/>
        </a:lnRef>
        <a:fillRef idx="0">
          <a:schemeClr val="accent3"/>
        </a:fillRef>
        <a:effectRef idx="1">
          <a:schemeClr val="accent3"/>
        </a:effectRef>
        <a:fontRef idx="minor">
          <a:schemeClr val="tx1"/>
        </a:fontRef>
      </a:style>
    </a:lnDef>
    <a:txDef>
      <a:spPr>
        <a:noFill/>
      </a:spPr>
      <a:bodyPr wrap="square">
        <a:spAutoFit/>
      </a:bodyPr>
      <a:lstStyle>
        <a:defPPr algn="ctr">
          <a:defRPr sz="900" dirty="0" smtClean="0">
            <a:ln>
              <a:solidFill>
                <a:srgbClr val="1E49E2">
                  <a:alpha val="0"/>
                </a:srgbClr>
              </a:solidFill>
            </a:ln>
            <a:latin typeface="KoPub돋움체 Medium" panose="02020603020101020101" pitchFamily="18" charset="-127"/>
            <a:ea typeface="KoPub돋움체 Medium" panose="02020603020101020101" pitchFamily="18" charset="-127"/>
          </a:defRPr>
        </a:defPPr>
      </a:lstStyle>
    </a:txDef>
  </a:objectDefaults>
  <a:extraClrSchemeLst/>
  <a:extLst>
    <a:ext uri="{05A4C25C-085E-4340-85A3-A5531E510DB2}">
      <thm15:themeFamily xmlns:thm15="http://schemas.microsoft.com/office/thememl/2012/main" name="프레젠테이션1" id="{8C4467C5-07C9-4B51-8BF1-3B01D7652E15}" vid="{B1721F83-C91C-4EC3-8F7B-E3F1904F8E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20230919_IM_리테일 테크노믹스 시대, 유통·소비재 기업의 비즈니스 전략</Korean_x0020_Title>
    <Global_x0020_Country_metalogix xmlns="1c657212-07cd-4eb2-8173-68663959c5b7" xsi:nil="true"/>
    <Economy xmlns="1c657212-07cd-4eb2-8173-68663959c5b7" xsi:nil="true"/>
    <Publication_x0020_Date_metalogix xmlns="1c657212-07cd-4eb2-8173-68663959c5b7">2023-09-18T15:00:00+00:00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Consumer Markets</Value>
    </Category>
    <Korean_x0020_Abstract xmlns="1c657212-07cd-4eb2-8173-68663959c5b7" xsi:nil="true"/>
    <Industry_x0020_Sector_x002f_SubSector_x0020_Selection_metalogix xmlns="1c657212-07cd-4eb2-8173-68663959c5b7" xsi:nil="true"/>
    <ERI_x0020_Report_x0020_Type xmlns="1c657212-07cd-4eb2-8173-68663959c5b7">Issue Monitor</ERI_x0020_Report_x0020_Type>
    <Function_x002f_Service_x002f_SubService_x0020_Selection_metalogix xmlns="1c657212-07cd-4eb2-8173-68663959c5b7" xsi:nil="true"/>
    <Media_x0020_Type_metalogix xmlns="1c657212-07cd-4eb2-8173-68663959c5b7">PDF</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007A509638504CA075577B0A78C43C" ma:contentTypeVersion="79" ma:contentTypeDescription="Create a new document." ma:contentTypeScope="" ma:versionID="f00120920bcee853da363c4d9d6a181b">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ff9733e702ec93a5e27b10f0a91b5c1f"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ED7A70-E524-458A-AF01-08531447576B}">
  <ds:schemaRefs>
    <ds:schemaRef ds:uri="a5ce67ff-b303-46f7-9adb-b19f94518ca5"/>
    <ds:schemaRef ds:uri="http://www.w3.org/XML/1998/namespace"/>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http://purl.org/dc/terms/"/>
    <ds:schemaRef ds:uri="8fd39695-9827-4ddf-b859-48842b897dd8"/>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D022F949-D96D-4CF7-A5F0-944EF8E8ED21}"/>
</file>

<file path=customXml/itemProps3.xml><?xml version="1.0" encoding="utf-8"?>
<ds:datastoreItem xmlns:ds="http://schemas.openxmlformats.org/officeDocument/2006/customXml" ds:itemID="{9DE161FD-F930-45ED-8AA0-297502BC7E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63304</TotalTime>
  <Words>15714</Words>
  <Application>Microsoft Office PowerPoint</Application>
  <PresentationFormat>A4 용지(210x297mm)</PresentationFormat>
  <Paragraphs>1049</Paragraphs>
  <Slides>41</Slides>
  <Notes>5</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41</vt:i4>
      </vt:variant>
    </vt:vector>
  </HeadingPairs>
  <TitlesOfParts>
    <vt:vector size="52" baseType="lpstr">
      <vt:lpstr>KoPub돋움체 Bold</vt:lpstr>
      <vt:lpstr>KoPub돋움체 Light</vt:lpstr>
      <vt:lpstr>KoPub돋움체 Medium</vt:lpstr>
      <vt:lpstr>Arial</vt:lpstr>
      <vt:lpstr>Calibri</vt:lpstr>
      <vt:lpstr>KPMG Bold</vt:lpstr>
      <vt:lpstr>KPMG Extralight</vt:lpstr>
      <vt:lpstr>Univers for KPMG</vt:lpstr>
      <vt:lpstr>Univers for KPMG Light</vt:lpstr>
      <vt:lpstr>Wingdings</vt:lpstr>
      <vt:lpstr>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20230919_IM_리테일 테크노믹스 시대, 유통·소비재 기업의 비즈니스 전략</dc:title>
  <dc:creator>삼정KPMG 경제연구원</dc:creator>
  <cp:keywords/>
  <dc:description/>
  <cp:lastModifiedBy>Kim, Soo-Kyung (KR/ERI)</cp:lastModifiedBy>
  <cp:revision>6446</cp:revision>
  <cp:lastPrinted>2023-09-18T04:17:37Z</cp:lastPrinted>
  <dcterms:created xsi:type="dcterms:W3CDTF">2015-03-05T08:26:34Z</dcterms:created>
  <dcterms:modified xsi:type="dcterms:W3CDTF">2023-09-19T00:38:37Z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